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72" r:id="rId3"/>
    <p:sldId id="373" r:id="rId4"/>
    <p:sldId id="408" r:id="rId5"/>
    <p:sldId id="421" r:id="rId6"/>
    <p:sldId id="366" r:id="rId7"/>
    <p:sldId id="367" r:id="rId8"/>
    <p:sldId id="407" r:id="rId9"/>
    <p:sldId id="369" r:id="rId10"/>
    <p:sldId id="370" r:id="rId11"/>
    <p:sldId id="290" r:id="rId12"/>
    <p:sldId id="308" r:id="rId13"/>
    <p:sldId id="409" r:id="rId14"/>
    <p:sldId id="375" r:id="rId15"/>
    <p:sldId id="377" r:id="rId16"/>
    <p:sldId id="422" r:id="rId17"/>
    <p:sldId id="423" r:id="rId18"/>
    <p:sldId id="424" r:id="rId19"/>
    <p:sldId id="413" r:id="rId20"/>
    <p:sldId id="376" r:id="rId21"/>
    <p:sldId id="378" r:id="rId22"/>
    <p:sldId id="425" r:id="rId23"/>
    <p:sldId id="414" r:id="rId24"/>
    <p:sldId id="410" r:id="rId25"/>
    <p:sldId id="379" r:id="rId26"/>
    <p:sldId id="415" r:id="rId27"/>
    <p:sldId id="381" r:id="rId28"/>
    <p:sldId id="382" r:id="rId29"/>
    <p:sldId id="416" r:id="rId30"/>
    <p:sldId id="383" r:id="rId31"/>
    <p:sldId id="380" r:id="rId32"/>
    <p:sldId id="417" r:id="rId33"/>
    <p:sldId id="386" r:id="rId34"/>
    <p:sldId id="385" r:id="rId35"/>
    <p:sldId id="418" r:id="rId36"/>
    <p:sldId id="389" r:id="rId37"/>
    <p:sldId id="387" r:id="rId38"/>
    <p:sldId id="420" r:id="rId39"/>
    <p:sldId id="388" r:id="rId40"/>
    <p:sldId id="390" r:id="rId41"/>
    <p:sldId id="391" r:id="rId42"/>
    <p:sldId id="393" r:id="rId43"/>
    <p:sldId id="394" r:id="rId44"/>
    <p:sldId id="392" r:id="rId45"/>
    <p:sldId id="401" r:id="rId46"/>
    <p:sldId id="412" r:id="rId47"/>
    <p:sldId id="402" r:id="rId48"/>
    <p:sldId id="403" r:id="rId49"/>
    <p:sldId id="397" r:id="rId50"/>
    <p:sldId id="400" r:id="rId51"/>
    <p:sldId id="398" r:id="rId52"/>
    <p:sldId id="300" r:id="rId53"/>
    <p:sldId id="291" r:id="rId54"/>
    <p:sldId id="331" r:id="rId55"/>
    <p:sldId id="406" r:id="rId56"/>
    <p:sldId id="325" r:id="rId57"/>
    <p:sldId id="405" r:id="rId58"/>
    <p:sldId id="395"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Koerting" initials="C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9" autoAdjust="0"/>
    <p:restoredTop sz="94701" autoAdjust="0"/>
  </p:normalViewPr>
  <p:slideViewPr>
    <p:cSldViewPr>
      <p:cViewPr varScale="1">
        <p:scale>
          <a:sx n="110" d="100"/>
          <a:sy n="110" d="100"/>
        </p:scale>
        <p:origin x="1608" y="168"/>
      </p:cViewPr>
      <p:guideLst>
        <p:guide orient="horz" pos="2160"/>
        <p:guide pos="2880"/>
      </p:guideLst>
    </p:cSldViewPr>
  </p:slideViewPr>
  <p:outlineViewPr>
    <p:cViewPr>
      <p:scale>
        <a:sx n="33" d="100"/>
        <a:sy n="33" d="100"/>
      </p:scale>
      <p:origin x="48" y="16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08700F5D-8C71-4F71-A66B-BB080C61C23C}" type="datetimeFigureOut">
              <a:rPr lang="en-US" smtClean="0"/>
              <a:pPr/>
              <a:t>2/6/23</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322824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700F5D-8C71-4F71-A66B-BB080C61C23C}" type="datetimeFigureOut">
              <a:rPr lang="en-US" smtClean="0"/>
              <a:pPr/>
              <a:t>2/6/23</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168211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8700F5D-8C71-4F71-A66B-BB080C61C23C}" type="datetimeFigureOut">
              <a:rPr lang="en-US" smtClean="0"/>
              <a:pPr/>
              <a:t>2/6/23</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3960394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8700F5D-8C71-4F71-A66B-BB080C61C23C}" type="datetimeFigureOut">
              <a:rPr lang="en-US" smtClean="0"/>
              <a:pPr/>
              <a:t>2/6/23</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104149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700F5D-8C71-4F71-A66B-BB080C61C23C}" type="datetimeFigureOut">
              <a:rPr lang="en-US" smtClean="0"/>
              <a:pPr/>
              <a:t>2/6/23</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3698975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8700F5D-8C71-4F71-A66B-BB080C61C23C}" type="datetimeFigureOut">
              <a:rPr lang="en-US" smtClean="0"/>
              <a:pPr/>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200034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8700F5D-8C71-4F71-A66B-BB080C61C23C}" type="datetimeFigureOut">
              <a:rPr lang="en-US" smtClean="0"/>
              <a:pPr/>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366921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08700F5D-8C71-4F71-A66B-BB080C61C23C}" type="datetimeFigureOut">
              <a:rPr lang="en-US" smtClean="0"/>
              <a:pPr/>
              <a:t>2/6/23</a:t>
            </a:fld>
            <a:endParaRPr lang="en-US"/>
          </a:p>
        </p:txBody>
      </p:sp>
      <p:sp>
        <p:nvSpPr>
          <p:cNvPr id="5" name="Footer Placeholder 4"/>
          <p:cNvSpPr>
            <a:spLocks noGrp="1"/>
          </p:cNvSpPr>
          <p:nvPr>
            <p:ph type="ftr" sz="quarter" idx="11"/>
          </p:nvPr>
        </p:nvSpPr>
        <p:spPr>
          <a:xfrm>
            <a:off x="516133" y="6387910"/>
            <a:ext cx="3859795" cy="228660"/>
          </a:xfrm>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4144525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700F5D-8C71-4F71-A66B-BB080C61C23C}" type="datetimeFigureOut">
              <a:rPr lang="en-US" smtClean="0"/>
              <a:pPr/>
              <a:t>2/6/23</a:t>
            </a:fld>
            <a:endParaRPr lang="en-US"/>
          </a:p>
        </p:txBody>
      </p:sp>
      <p:sp>
        <p:nvSpPr>
          <p:cNvPr id="5" name="Footer Placeholder 4"/>
          <p:cNvSpPr>
            <a:spLocks noGrp="1"/>
          </p:cNvSpPr>
          <p:nvPr>
            <p:ph type="ftr" sz="quarter" idx="11"/>
          </p:nvPr>
        </p:nvSpPr>
        <p:spPr>
          <a:xfrm>
            <a:off x="538546" y="6365498"/>
            <a:ext cx="3859795" cy="228660"/>
          </a:xfrm>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3474668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700F5D-8C71-4F71-A66B-BB080C61C23C}" type="datetimeFigureOut">
              <a:rPr lang="en-US" smtClean="0"/>
              <a:pPr/>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3055390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700F5D-8C71-4F71-A66B-BB080C61C23C}" type="datetimeFigureOut">
              <a:rPr lang="en-US" smtClean="0"/>
              <a:pPr/>
              <a:t>2/6/23</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2950086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700F5D-8C71-4F71-A66B-BB080C61C23C}" type="datetimeFigureOut">
              <a:rPr lang="en-US" smtClean="0"/>
              <a:pPr/>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24577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700F5D-8C71-4F71-A66B-BB080C61C23C}" type="datetimeFigureOut">
              <a:rPr lang="en-US" smtClean="0"/>
              <a:pPr/>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402927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700F5D-8C71-4F71-A66B-BB080C61C23C}" type="datetimeFigureOut">
              <a:rPr lang="en-US" smtClean="0"/>
              <a:pPr/>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264715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08700F5D-8C71-4F71-A66B-BB080C61C23C}" type="datetimeFigureOut">
              <a:rPr lang="en-US" smtClean="0"/>
              <a:pPr/>
              <a:t>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48518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700F5D-8C71-4F71-A66B-BB080C61C23C}" type="datetimeFigureOut">
              <a:rPr lang="en-US" smtClean="0"/>
              <a:pPr/>
              <a:t>2/6/23</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220813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700F5D-8C71-4F71-A66B-BB080C61C23C}" type="datetimeFigureOut">
              <a:rPr lang="en-US" smtClean="0"/>
              <a:pPr/>
              <a:t>2/6/23</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79085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08700F5D-8C71-4F71-A66B-BB080C61C23C}" type="datetimeFigureOut">
              <a:rPr lang="en-US" smtClean="0"/>
              <a:pPr/>
              <a:t>2/6/23</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6DCCC709-9948-4B02-976B-F3A99A3862FA}" type="slidenum">
              <a:rPr lang="en-US" smtClean="0"/>
              <a:pPr/>
              <a:t>‹#›</a:t>
            </a:fld>
            <a:endParaRPr lang="en-US"/>
          </a:p>
        </p:txBody>
      </p:sp>
    </p:spTree>
    <p:extLst>
      <p:ext uri="{BB962C8B-B14F-4D97-AF65-F5344CB8AC3E}">
        <p14:creationId xmlns:p14="http://schemas.microsoft.com/office/powerpoint/2010/main" val="32230625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CaptureA1.PNG"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9C456C-3069-475E-8EA8-782BF8BD3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5085A2C8-76CB-4FF9-9C7B-BDACAD4D462B}"/>
              </a:ext>
            </a:extLst>
          </p:cNvPr>
          <p:cNvSpPr txBox="1"/>
          <p:nvPr/>
        </p:nvSpPr>
        <p:spPr>
          <a:xfrm>
            <a:off x="1143000" y="2971800"/>
            <a:ext cx="7654211" cy="2046714"/>
          </a:xfrm>
          <a:prstGeom prst="rect">
            <a:avLst/>
          </a:prstGeom>
          <a:noFill/>
        </p:spPr>
        <p:txBody>
          <a:bodyPr wrap="none" rtlCol="0">
            <a:spAutoFit/>
          </a:bodyPr>
          <a:lstStyle/>
          <a:p>
            <a:pPr algn="ctr"/>
            <a:r>
              <a:rPr kumimoji="0" lang="en-US" sz="5900" b="1" i="0" u="none" strike="noStrike" kern="1200" cap="none" spc="0" normalizeH="0" baseline="0" noProof="0" dirty="0">
                <a:ln>
                  <a:noFill/>
                </a:ln>
                <a:solidFill>
                  <a:schemeClr val="bg1"/>
                </a:solidFill>
                <a:effectLst/>
                <a:uLnTx/>
                <a:uFillTx/>
                <a:latin typeface="Calibri"/>
                <a:ea typeface="+mj-ea"/>
                <a:cs typeface="+mj-cs"/>
              </a:rPr>
              <a:t>Mission and Motivation</a:t>
            </a:r>
          </a:p>
          <a:p>
            <a:pPr algn="ctr"/>
            <a:endParaRPr lang="en-US" sz="1200" b="1" dirty="0">
              <a:solidFill>
                <a:schemeClr val="bg1"/>
              </a:solidFill>
              <a:latin typeface="Calibri"/>
              <a:ea typeface="+mj-ea"/>
              <a:cs typeface="+mj-cs"/>
            </a:endParaRPr>
          </a:p>
          <a:p>
            <a:pPr algn="ctr"/>
            <a:r>
              <a:rPr lang="en-US" sz="2800" b="1" dirty="0">
                <a:solidFill>
                  <a:schemeClr val="bg1"/>
                </a:solidFill>
                <a:latin typeface="Calibri"/>
                <a:ea typeface="+mj-ea"/>
                <a:cs typeface="+mj-cs"/>
              </a:rPr>
              <a:t>New Jersey Conference</a:t>
            </a:r>
          </a:p>
          <a:p>
            <a:pPr algn="ctr"/>
            <a:r>
              <a:rPr lang="en-US" sz="2800" b="1" dirty="0">
                <a:solidFill>
                  <a:schemeClr val="bg1"/>
                </a:solidFill>
                <a:latin typeface="Calibri"/>
                <a:ea typeface="+mj-ea"/>
                <a:cs typeface="+mj-cs"/>
              </a:rPr>
              <a:t>Associate Master Guide State Coordinator</a:t>
            </a:r>
            <a:endParaRPr lang="en-US" sz="2800" dirty="0">
              <a:solidFill>
                <a:schemeClr val="bg1"/>
              </a:solidFill>
            </a:endParaRPr>
          </a:p>
        </p:txBody>
      </p:sp>
      <p:pic>
        <p:nvPicPr>
          <p:cNvPr id="3" name="Picture 2" descr="A picture containing text, clipart&#10;&#10;Description automatically generated">
            <a:extLst>
              <a:ext uri="{FF2B5EF4-FFF2-40B4-BE49-F238E27FC236}">
                <a16:creationId xmlns:a16="http://schemas.microsoft.com/office/drawing/2014/main" id="{0416872D-1F12-DCB7-B349-C5A4D196C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19800"/>
            <a:ext cx="3368919" cy="838200"/>
          </a:xfrm>
          <a:prstGeom prst="rect">
            <a:avLst/>
          </a:prstGeom>
        </p:spPr>
      </p:pic>
      <p:pic>
        <p:nvPicPr>
          <p:cNvPr id="7" name="Picture 6">
            <a:extLst>
              <a:ext uri="{FF2B5EF4-FFF2-40B4-BE49-F238E27FC236}">
                <a16:creationId xmlns:a16="http://schemas.microsoft.com/office/drawing/2014/main" id="{99589597-21CC-96D7-A26F-2347C42A2E02}"/>
              </a:ext>
            </a:extLst>
          </p:cNvPr>
          <p:cNvPicPr>
            <a:picLocks noChangeAspect="1"/>
          </p:cNvPicPr>
          <p:nvPr/>
        </p:nvPicPr>
        <p:blipFill>
          <a:blip r:embed="rId4"/>
          <a:stretch>
            <a:fillRect/>
          </a:stretch>
        </p:blipFill>
        <p:spPr>
          <a:xfrm>
            <a:off x="7899400" y="0"/>
            <a:ext cx="1244600" cy="1184491"/>
          </a:xfrm>
          <a:prstGeom prst="rect">
            <a:avLst/>
          </a:prstGeom>
        </p:spPr>
      </p:pic>
    </p:spTree>
    <p:extLst>
      <p:ext uri="{BB962C8B-B14F-4D97-AF65-F5344CB8AC3E}">
        <p14:creationId xmlns:p14="http://schemas.microsoft.com/office/powerpoint/2010/main" val="2151478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AD39-C6BB-43EA-A8ED-94821954DF32}"/>
              </a:ext>
            </a:extLst>
          </p:cNvPr>
          <p:cNvSpPr>
            <a:spLocks noGrp="1"/>
          </p:cNvSpPr>
          <p:nvPr>
            <p:ph type="title"/>
          </p:nvPr>
        </p:nvSpPr>
        <p:spPr/>
        <p:txBody>
          <a:bodyPr/>
          <a:lstStyle/>
          <a:p>
            <a:r>
              <a:rPr lang="en-US" b="1" dirty="0"/>
              <a:t>Breakout Question #1 (3 min)</a:t>
            </a:r>
          </a:p>
        </p:txBody>
      </p:sp>
      <p:sp>
        <p:nvSpPr>
          <p:cNvPr id="3" name="Content Placeholder 2">
            <a:extLst>
              <a:ext uri="{FF2B5EF4-FFF2-40B4-BE49-F238E27FC236}">
                <a16:creationId xmlns:a16="http://schemas.microsoft.com/office/drawing/2014/main" id="{2D308110-B023-4BA0-88E5-52040127EC8A}"/>
              </a:ext>
            </a:extLst>
          </p:cNvPr>
          <p:cNvSpPr>
            <a:spLocks noGrp="1"/>
          </p:cNvSpPr>
          <p:nvPr>
            <p:ph idx="1"/>
          </p:nvPr>
        </p:nvSpPr>
        <p:spPr/>
        <p:txBody>
          <a:bodyPr>
            <a:normAutofit/>
          </a:bodyPr>
          <a:lstStyle/>
          <a:p>
            <a:pPr marL="0" indent="0">
              <a:buNone/>
            </a:pPr>
            <a:r>
              <a:rPr lang="en-US" sz="3600" dirty="0">
                <a:solidFill>
                  <a:schemeClr val="tx1"/>
                </a:solidFill>
              </a:rPr>
              <a:t>How does the Pathfinder program fulfill our Christian mission? </a:t>
            </a:r>
            <a:r>
              <a:rPr lang="en-US" sz="2800" dirty="0">
                <a:solidFill>
                  <a:schemeClr val="tx1"/>
                </a:solidFill>
              </a:rPr>
              <a:t>(Please be specific in relating parts of the program to the elements of the mission)</a:t>
            </a:r>
          </a:p>
        </p:txBody>
      </p:sp>
      <p:pic>
        <p:nvPicPr>
          <p:cNvPr id="4" name="Picture 3">
            <a:extLst>
              <a:ext uri="{FF2B5EF4-FFF2-40B4-BE49-F238E27FC236}">
                <a16:creationId xmlns:a16="http://schemas.microsoft.com/office/drawing/2014/main" id="{36222C67-A321-2069-42EF-688B6320ECB2}"/>
              </a:ext>
            </a:extLst>
          </p:cNvPr>
          <p:cNvPicPr>
            <a:picLocks noChangeAspect="1"/>
          </p:cNvPicPr>
          <p:nvPr/>
        </p:nvPicPr>
        <p:blipFill>
          <a:blip r:embed="rId2"/>
          <a:stretch>
            <a:fillRect/>
          </a:stretch>
        </p:blipFill>
        <p:spPr>
          <a:xfrm>
            <a:off x="8001000" y="5715000"/>
            <a:ext cx="1016000" cy="966931"/>
          </a:xfrm>
          <a:prstGeom prst="rect">
            <a:avLst/>
          </a:prstGeom>
        </p:spPr>
      </p:pic>
    </p:spTree>
    <p:extLst>
      <p:ext uri="{BB962C8B-B14F-4D97-AF65-F5344CB8AC3E}">
        <p14:creationId xmlns:p14="http://schemas.microsoft.com/office/powerpoint/2010/main" val="3997290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Definition of Motivation</a:t>
            </a:r>
          </a:p>
        </p:txBody>
      </p:sp>
      <p:sp>
        <p:nvSpPr>
          <p:cNvPr id="3" name="Content Placeholder 2"/>
          <p:cNvSpPr>
            <a:spLocks noGrp="1"/>
          </p:cNvSpPr>
          <p:nvPr>
            <p:ph idx="1"/>
          </p:nvPr>
        </p:nvSpPr>
        <p:spPr/>
        <p:txBody>
          <a:bodyPr>
            <a:normAutofit/>
          </a:bodyPr>
          <a:lstStyle/>
          <a:p>
            <a:r>
              <a:rPr lang="en-US" sz="2400" dirty="0">
                <a:solidFill>
                  <a:schemeClr val="tx1"/>
                </a:solidFill>
              </a:rPr>
              <a:t>the reason or reasons one has for acting or behaving in a particular way.</a:t>
            </a:r>
          </a:p>
          <a:p>
            <a:r>
              <a:rPr lang="en-US" sz="2400" dirty="0">
                <a:solidFill>
                  <a:schemeClr val="tx1"/>
                </a:solidFill>
              </a:rPr>
              <a:t>the general desire or willingness of someone to do something.</a:t>
            </a:r>
          </a:p>
          <a:p>
            <a:endParaRPr lang="en-US" sz="2400" dirty="0">
              <a:solidFill>
                <a:schemeClr val="tx1"/>
              </a:solidFill>
            </a:endParaRPr>
          </a:p>
          <a:p>
            <a:r>
              <a:rPr lang="en-US" sz="2000" i="1" dirty="0">
                <a:latin typeface="Arial" pitchFamily="34" charset="0"/>
                <a:cs typeface="Arial" pitchFamily="34" charset="0"/>
              </a:rPr>
              <a:t>The word motivation is derived from the Latin term '</a:t>
            </a:r>
            <a:r>
              <a:rPr lang="en-US" sz="2000" i="1" dirty="0" err="1">
                <a:latin typeface="Arial" pitchFamily="34" charset="0"/>
                <a:cs typeface="Arial" pitchFamily="34" charset="0"/>
              </a:rPr>
              <a:t>movere</a:t>
            </a:r>
            <a:r>
              <a:rPr lang="en-US" sz="2000" i="1" dirty="0">
                <a:latin typeface="Arial" pitchFamily="34" charset="0"/>
                <a:cs typeface="Arial" pitchFamily="34" charset="0"/>
              </a:rPr>
              <a:t>', which means 'to move'.</a:t>
            </a:r>
          </a:p>
          <a:p>
            <a:endParaRPr lang="en-US" sz="2400" dirty="0">
              <a:solidFill>
                <a:schemeClr val="tx1"/>
              </a:solidFill>
            </a:endParaRPr>
          </a:p>
        </p:txBody>
      </p:sp>
      <p:pic>
        <p:nvPicPr>
          <p:cNvPr id="4" name="Picture 3">
            <a:extLst>
              <a:ext uri="{FF2B5EF4-FFF2-40B4-BE49-F238E27FC236}">
                <a16:creationId xmlns:a16="http://schemas.microsoft.com/office/drawing/2014/main" id="{7DCA7A7F-7A83-2940-511F-EC458CF16491}"/>
              </a:ext>
            </a:extLst>
          </p:cNvPr>
          <p:cNvPicPr>
            <a:picLocks noChangeAspect="1"/>
          </p:cNvPicPr>
          <p:nvPr/>
        </p:nvPicPr>
        <p:blipFill>
          <a:blip r:embed="rId2"/>
          <a:stretch>
            <a:fillRect/>
          </a:stretch>
        </p:blipFill>
        <p:spPr>
          <a:xfrm>
            <a:off x="8001000" y="5715000"/>
            <a:ext cx="1016000" cy="966931"/>
          </a:xfrm>
          <a:prstGeom prst="rect">
            <a:avLst/>
          </a:prstGeom>
        </p:spPr>
      </p:pic>
    </p:spTree>
    <p:extLst>
      <p:ext uri="{BB962C8B-B14F-4D97-AF65-F5344CB8AC3E}">
        <p14:creationId xmlns:p14="http://schemas.microsoft.com/office/powerpoint/2010/main" val="49833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293829" y="5705168"/>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990600" y="5260258"/>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3217128" y="3866536"/>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2481507" y="4333568"/>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1745886" y="4790768"/>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4572000" y="2932472"/>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3952749" y="3399504"/>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Tree>
    <p:extLst>
      <p:ext uri="{BB962C8B-B14F-4D97-AF65-F5344CB8AC3E}">
        <p14:creationId xmlns:p14="http://schemas.microsoft.com/office/powerpoint/2010/main" val="2849527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What is Moral Development ?</a:t>
            </a:r>
          </a:p>
        </p:txBody>
      </p:sp>
      <p:sp>
        <p:nvSpPr>
          <p:cNvPr id="10" name="TextBox 9"/>
          <p:cNvSpPr txBox="1"/>
          <p:nvPr/>
        </p:nvSpPr>
        <p:spPr>
          <a:xfrm>
            <a:off x="1600200" y="3048000"/>
            <a:ext cx="5791200" cy="2246769"/>
          </a:xfrm>
          <a:prstGeom prst="rect">
            <a:avLst/>
          </a:prstGeom>
          <a:noFill/>
        </p:spPr>
        <p:txBody>
          <a:bodyPr wrap="square" rtlCol="0">
            <a:spAutoFit/>
          </a:bodyPr>
          <a:lstStyle/>
          <a:p>
            <a:r>
              <a:rPr lang="en-US" sz="2800" b="1" dirty="0"/>
              <a:t>Moral development</a:t>
            </a:r>
            <a:r>
              <a:rPr lang="en-US" sz="2800" dirty="0"/>
              <a:t> </a:t>
            </a:r>
            <a:r>
              <a:rPr lang="en-US" sz="2800" b="1" dirty="0"/>
              <a:t>is</a:t>
            </a:r>
            <a:r>
              <a:rPr lang="en-US" sz="2800" dirty="0"/>
              <a:t> </a:t>
            </a:r>
            <a:r>
              <a:rPr lang="en-US" sz="2800" b="1" dirty="0"/>
              <a:t>the process through which humans develop proper attitudes and behaviors toward other people in society.</a:t>
            </a:r>
            <a:endParaRPr lang="en-US" sz="2800" dirty="0"/>
          </a:p>
        </p:txBody>
      </p:sp>
      <p:pic>
        <p:nvPicPr>
          <p:cNvPr id="2" name="Picture 1">
            <a:extLst>
              <a:ext uri="{FF2B5EF4-FFF2-40B4-BE49-F238E27FC236}">
                <a16:creationId xmlns:a16="http://schemas.microsoft.com/office/drawing/2014/main" id="{B58C10C2-3C3F-3094-73E3-95BC20D7E681}"/>
              </a:ext>
            </a:extLst>
          </p:cNvPr>
          <p:cNvPicPr>
            <a:picLocks noChangeAspect="1"/>
          </p:cNvPicPr>
          <p:nvPr/>
        </p:nvPicPr>
        <p:blipFill>
          <a:blip r:embed="rId2"/>
          <a:stretch>
            <a:fillRect/>
          </a:stretch>
        </p:blipFill>
        <p:spPr>
          <a:xfrm>
            <a:off x="8001000" y="5715000"/>
            <a:ext cx="1016000" cy="966931"/>
          </a:xfrm>
          <a:prstGeom prst="rect">
            <a:avLst/>
          </a:prstGeom>
        </p:spPr>
      </p:pic>
    </p:spTree>
    <p:extLst>
      <p:ext uri="{BB962C8B-B14F-4D97-AF65-F5344CB8AC3E}">
        <p14:creationId xmlns:p14="http://schemas.microsoft.com/office/powerpoint/2010/main" val="2849527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293829" y="5705168"/>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990600" y="5260258"/>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3217128" y="3866536"/>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2481507" y="4333568"/>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1745886" y="4790768"/>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4572000" y="2932472"/>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3952749" y="3399504"/>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1561155" y="6162369"/>
            <a:ext cx="6840334" cy="954107"/>
          </a:xfrm>
          <a:prstGeom prst="rect">
            <a:avLst/>
          </a:prstGeom>
          <a:noFill/>
        </p:spPr>
        <p:txBody>
          <a:bodyPr wrap="square" rtlCol="0">
            <a:spAutoFit/>
          </a:bodyPr>
          <a:lstStyle/>
          <a:p>
            <a:r>
              <a:rPr lang="en-US" sz="2800" b="1" dirty="0"/>
              <a:t>Matthew 25:14-30    </a:t>
            </a:r>
            <a:r>
              <a:rPr lang="en-US" sz="1600" b="1" dirty="0"/>
              <a:t>The Parable of the Talents</a:t>
            </a:r>
          </a:p>
          <a:p>
            <a:endParaRPr lang="en-US" sz="2800" b="1" dirty="0"/>
          </a:p>
        </p:txBody>
      </p:sp>
    </p:spTree>
    <p:extLst>
      <p:ext uri="{BB962C8B-B14F-4D97-AF65-F5344CB8AC3E}">
        <p14:creationId xmlns:p14="http://schemas.microsoft.com/office/powerpoint/2010/main" val="309638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533400" y="685800"/>
            <a:ext cx="8217408" cy="5180905"/>
          </a:xfrm>
          <a:prstGeom prst="rect">
            <a:avLst/>
          </a:prstGeom>
        </p:spPr>
        <p:txBody>
          <a:bodyPr wrap="square">
            <a:spAutoFit/>
          </a:bodyPr>
          <a:lstStyle/>
          <a:p>
            <a:r>
              <a:rPr lang="en-US" sz="2000" b="1" dirty="0"/>
              <a:t>The Parable of the Talents</a:t>
            </a:r>
            <a:endParaRPr lang="en-US" sz="2000" dirty="0"/>
          </a:p>
          <a:p>
            <a:r>
              <a:rPr lang="en-US" sz="2000" b="1" baseline="30000" dirty="0"/>
              <a:t>14 </a:t>
            </a:r>
            <a:r>
              <a:rPr lang="en-US" sz="2000" dirty="0"/>
              <a:t>“For </a:t>
            </a:r>
            <a:r>
              <a:rPr lang="en-US" sz="2000" i="1" dirty="0"/>
              <a:t>the kingdom of heaven is</a:t>
            </a:r>
            <a:r>
              <a:rPr lang="en-US" sz="2000" dirty="0"/>
              <a:t> like a man traveling to a far country, </a:t>
            </a:r>
            <a:r>
              <a:rPr lang="en-US" sz="2000" i="1" dirty="0"/>
              <a:t>who</a:t>
            </a:r>
            <a:r>
              <a:rPr lang="en-US" sz="2000" dirty="0"/>
              <a:t> called his own servants and delivered his goods to them. </a:t>
            </a:r>
          </a:p>
          <a:p>
            <a:endParaRPr lang="en-US" sz="800" dirty="0"/>
          </a:p>
          <a:p>
            <a:r>
              <a:rPr lang="en-US" sz="2000" b="1" baseline="30000" dirty="0"/>
              <a:t>15 </a:t>
            </a:r>
            <a:r>
              <a:rPr lang="en-US" sz="2000" dirty="0"/>
              <a:t>And to one he gave five talents, to another two, and to another one, to each according to his own ability; and immediately he went on a journey. </a:t>
            </a:r>
          </a:p>
          <a:p>
            <a:endParaRPr lang="en-US" sz="800" dirty="0"/>
          </a:p>
          <a:p>
            <a:r>
              <a:rPr lang="en-US" sz="2000" b="1" baseline="30000" dirty="0"/>
              <a:t>16 </a:t>
            </a:r>
            <a:r>
              <a:rPr lang="en-US" sz="2000" dirty="0"/>
              <a:t>Then he who had received the five talents went and traded with them, and made another five talents. </a:t>
            </a:r>
          </a:p>
          <a:p>
            <a:endParaRPr lang="en-US" sz="800" dirty="0"/>
          </a:p>
          <a:p>
            <a:r>
              <a:rPr lang="en-US" sz="2000" b="1" baseline="30000" dirty="0"/>
              <a:t>17 </a:t>
            </a:r>
            <a:r>
              <a:rPr lang="en-US" sz="2000" dirty="0"/>
              <a:t>And likewise he who </a:t>
            </a:r>
            <a:r>
              <a:rPr lang="en-US" sz="2000" i="1" dirty="0"/>
              <a:t>had received</a:t>
            </a:r>
            <a:r>
              <a:rPr lang="en-US" sz="2000" dirty="0"/>
              <a:t> two gained two more also. </a:t>
            </a:r>
          </a:p>
          <a:p>
            <a:endParaRPr lang="en-US" sz="2000" b="1" baseline="30000" dirty="0"/>
          </a:p>
          <a:p>
            <a:r>
              <a:rPr lang="en-US" sz="2000" b="1" baseline="30000" dirty="0"/>
              <a:t>18 </a:t>
            </a:r>
            <a:r>
              <a:rPr lang="en-US" sz="2000" dirty="0"/>
              <a:t>But he who had received one went and dug in the ground, and hid his lord’s money. </a:t>
            </a:r>
          </a:p>
          <a:p>
            <a:endParaRPr lang="en-US" sz="2000" b="1" baseline="30000" dirty="0"/>
          </a:p>
          <a:p>
            <a:r>
              <a:rPr lang="en-US" sz="2000" b="1" baseline="30000" dirty="0"/>
              <a:t>19 </a:t>
            </a:r>
            <a:r>
              <a:rPr lang="en-US" sz="2000" dirty="0"/>
              <a:t>After a long time the lord of those servants came and settled accounts with them.</a:t>
            </a:r>
          </a:p>
        </p:txBody>
      </p:sp>
      <p:pic>
        <p:nvPicPr>
          <p:cNvPr id="2" name="Picture 1">
            <a:extLst>
              <a:ext uri="{FF2B5EF4-FFF2-40B4-BE49-F238E27FC236}">
                <a16:creationId xmlns:a16="http://schemas.microsoft.com/office/drawing/2014/main" id="{93FB7C2C-8742-9D8A-5891-1830A68F1C3A}"/>
              </a:ext>
            </a:extLst>
          </p:cNvPr>
          <p:cNvPicPr>
            <a:picLocks noChangeAspect="1"/>
          </p:cNvPicPr>
          <p:nvPr/>
        </p:nvPicPr>
        <p:blipFill>
          <a:blip r:embed="rId2"/>
          <a:stretch>
            <a:fillRect/>
          </a:stretch>
        </p:blipFill>
        <p:spPr>
          <a:xfrm>
            <a:off x="6629400" y="5508039"/>
            <a:ext cx="2121408" cy="1104900"/>
          </a:xfrm>
          <a:prstGeom prst="rect">
            <a:avLst/>
          </a:prstGeom>
        </p:spPr>
      </p:pic>
    </p:spTree>
    <p:extLst>
      <p:ext uri="{BB962C8B-B14F-4D97-AF65-F5344CB8AC3E}">
        <p14:creationId xmlns:p14="http://schemas.microsoft.com/office/powerpoint/2010/main" val="134809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76200" y="304800"/>
            <a:ext cx="9067800" cy="5170646"/>
          </a:xfrm>
          <a:prstGeom prst="rect">
            <a:avLst/>
          </a:prstGeom>
        </p:spPr>
        <p:txBody>
          <a:bodyPr wrap="square">
            <a:spAutoFit/>
          </a:bodyPr>
          <a:lstStyle/>
          <a:p>
            <a:r>
              <a:rPr lang="en-US" sz="2000" b="1" dirty="0"/>
              <a:t>The Parable of the Talents</a:t>
            </a:r>
          </a:p>
          <a:p>
            <a:endParaRPr lang="en-US" sz="2000" dirty="0"/>
          </a:p>
          <a:p>
            <a:r>
              <a:rPr lang="en-US" sz="2000" b="1" baseline="30000" dirty="0"/>
              <a:t>20 </a:t>
            </a:r>
            <a:r>
              <a:rPr lang="en-US" sz="2000" dirty="0"/>
              <a:t>“So he who had received five talents came and brought five other talents, saying, ‘Lord, you delivered to me five talents; look, I have gained five more talents besides them.’ </a:t>
            </a:r>
          </a:p>
          <a:p>
            <a:endParaRPr lang="en-US" sz="2000" b="1" baseline="30000" dirty="0"/>
          </a:p>
          <a:p>
            <a:r>
              <a:rPr lang="en-US" sz="2000" b="1" baseline="30000" dirty="0"/>
              <a:t>21 </a:t>
            </a:r>
            <a:r>
              <a:rPr lang="en-US" sz="2000" dirty="0"/>
              <a:t>His lord said to him, ‘Well </a:t>
            </a:r>
            <a:r>
              <a:rPr lang="en-US" sz="2000" i="1" dirty="0"/>
              <a:t>done,</a:t>
            </a:r>
            <a:r>
              <a:rPr lang="en-US" sz="2000" dirty="0"/>
              <a:t> good and faithful servant; you were faithful over a few things, I will make you ruler over many things. Enter into the joy of your lord.’ </a:t>
            </a:r>
          </a:p>
          <a:p>
            <a:endParaRPr lang="en-US" sz="2000" b="1" baseline="30000" dirty="0"/>
          </a:p>
          <a:p>
            <a:r>
              <a:rPr lang="en-US" sz="2000" b="1" baseline="30000" dirty="0"/>
              <a:t>22 </a:t>
            </a:r>
            <a:r>
              <a:rPr lang="en-US" sz="2000" dirty="0"/>
              <a:t>He also who had received two talents came and said, ‘Lord, you delivered to me two talents; look, I have gained two more talents besides them.’ </a:t>
            </a:r>
          </a:p>
          <a:p>
            <a:endParaRPr lang="en-US" sz="2000" b="1" baseline="30000" dirty="0"/>
          </a:p>
          <a:p>
            <a:r>
              <a:rPr lang="en-US" sz="2000" b="1" baseline="30000" dirty="0"/>
              <a:t>23 </a:t>
            </a:r>
            <a:r>
              <a:rPr lang="en-US" sz="2000" dirty="0"/>
              <a:t>His lord said to him, ‘Well </a:t>
            </a:r>
            <a:r>
              <a:rPr lang="en-US" sz="2000" i="1" dirty="0"/>
              <a:t>done,</a:t>
            </a:r>
            <a:r>
              <a:rPr lang="en-US" sz="2000" dirty="0"/>
              <a:t> good and faithful servant; you have been faithful over a few things, I will make you ruler over many things. Enter into the joy of your lord.’</a:t>
            </a:r>
          </a:p>
          <a:p>
            <a:endParaRPr lang="en-US" sz="1500" b="1" baseline="30000" dirty="0"/>
          </a:p>
        </p:txBody>
      </p:sp>
      <p:pic>
        <p:nvPicPr>
          <p:cNvPr id="2" name="Picture 1">
            <a:extLst>
              <a:ext uri="{FF2B5EF4-FFF2-40B4-BE49-F238E27FC236}">
                <a16:creationId xmlns:a16="http://schemas.microsoft.com/office/drawing/2014/main" id="{E87BCC67-F076-CC9C-3E35-9CECF023726F}"/>
              </a:ext>
            </a:extLst>
          </p:cNvPr>
          <p:cNvPicPr>
            <a:picLocks noChangeAspect="1"/>
          </p:cNvPicPr>
          <p:nvPr/>
        </p:nvPicPr>
        <p:blipFill>
          <a:blip r:embed="rId2"/>
          <a:stretch>
            <a:fillRect/>
          </a:stretch>
        </p:blipFill>
        <p:spPr>
          <a:xfrm>
            <a:off x="6629400" y="5508039"/>
            <a:ext cx="2121408" cy="1104900"/>
          </a:xfrm>
          <a:prstGeom prst="rect">
            <a:avLst/>
          </a:prstGeom>
        </p:spPr>
      </p:pic>
    </p:spTree>
    <p:extLst>
      <p:ext uri="{BB962C8B-B14F-4D97-AF65-F5344CB8AC3E}">
        <p14:creationId xmlns:p14="http://schemas.microsoft.com/office/powerpoint/2010/main" val="1584228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457200" y="838200"/>
            <a:ext cx="7010400" cy="4247317"/>
          </a:xfrm>
          <a:prstGeom prst="rect">
            <a:avLst/>
          </a:prstGeom>
        </p:spPr>
        <p:txBody>
          <a:bodyPr wrap="square">
            <a:spAutoFit/>
          </a:bodyPr>
          <a:lstStyle/>
          <a:p>
            <a:r>
              <a:rPr lang="en-US" sz="1500" b="1" dirty="0"/>
              <a:t>The Parable of the Talents</a:t>
            </a:r>
          </a:p>
          <a:p>
            <a:endParaRPr lang="en-US" sz="1500" dirty="0"/>
          </a:p>
          <a:p>
            <a:r>
              <a:rPr lang="en-US" sz="2000" b="1" baseline="30000" dirty="0"/>
              <a:t>24 </a:t>
            </a:r>
            <a:r>
              <a:rPr lang="en-US" sz="2000" dirty="0"/>
              <a:t>“Then he who had received the one talent came and said, ‘Lord, I knew you to be a hard man, reaping where you have not sown, and gathering where you have not scattered seed. </a:t>
            </a:r>
          </a:p>
          <a:p>
            <a:endParaRPr lang="en-US" sz="2000" b="1" baseline="30000" dirty="0"/>
          </a:p>
          <a:p>
            <a:r>
              <a:rPr lang="en-US" sz="2000" b="1" baseline="30000" dirty="0"/>
              <a:t>25 </a:t>
            </a:r>
            <a:r>
              <a:rPr lang="en-US" sz="2000" dirty="0"/>
              <a:t>And I was afraid, and went and hid your talent in the ground. Look, </a:t>
            </a:r>
            <a:r>
              <a:rPr lang="en-US" sz="2000" i="1" dirty="0"/>
              <a:t>there</a:t>
            </a:r>
            <a:r>
              <a:rPr lang="en-US" sz="2000" dirty="0"/>
              <a:t> you have </a:t>
            </a:r>
            <a:r>
              <a:rPr lang="en-US" sz="2000" i="1" dirty="0"/>
              <a:t>what is</a:t>
            </a:r>
            <a:r>
              <a:rPr lang="en-US" sz="2000" dirty="0"/>
              <a:t> yours.’</a:t>
            </a:r>
          </a:p>
          <a:p>
            <a:endParaRPr lang="en-US" sz="2000" b="1" baseline="30000" dirty="0"/>
          </a:p>
          <a:p>
            <a:r>
              <a:rPr lang="en-US" sz="2000" b="1" baseline="30000" dirty="0"/>
              <a:t>26 </a:t>
            </a:r>
            <a:r>
              <a:rPr lang="en-US" sz="2000" dirty="0"/>
              <a:t>“But his lord answered and said to him, ‘You wicked and lazy servant, you knew that I reap where I have not sown, and gather where I have not scattered seed. </a:t>
            </a:r>
          </a:p>
          <a:p>
            <a:endParaRPr lang="en-US" sz="2000" b="1" baseline="30000" dirty="0"/>
          </a:p>
        </p:txBody>
      </p:sp>
      <p:pic>
        <p:nvPicPr>
          <p:cNvPr id="2" name="Picture 1">
            <a:extLst>
              <a:ext uri="{FF2B5EF4-FFF2-40B4-BE49-F238E27FC236}">
                <a16:creationId xmlns:a16="http://schemas.microsoft.com/office/drawing/2014/main" id="{C753E08E-4874-75E1-B7C9-16F3C709EF09}"/>
              </a:ext>
            </a:extLst>
          </p:cNvPr>
          <p:cNvPicPr>
            <a:picLocks noChangeAspect="1"/>
          </p:cNvPicPr>
          <p:nvPr/>
        </p:nvPicPr>
        <p:blipFill>
          <a:blip r:embed="rId2"/>
          <a:stretch>
            <a:fillRect/>
          </a:stretch>
        </p:blipFill>
        <p:spPr>
          <a:xfrm>
            <a:off x="6629400" y="5508039"/>
            <a:ext cx="2121408" cy="1104900"/>
          </a:xfrm>
          <a:prstGeom prst="rect">
            <a:avLst/>
          </a:prstGeom>
        </p:spPr>
      </p:pic>
    </p:spTree>
    <p:extLst>
      <p:ext uri="{BB962C8B-B14F-4D97-AF65-F5344CB8AC3E}">
        <p14:creationId xmlns:p14="http://schemas.microsoft.com/office/powerpoint/2010/main" val="3211587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990600" y="1183778"/>
            <a:ext cx="6553200" cy="4837222"/>
          </a:xfrm>
          <a:prstGeom prst="rect">
            <a:avLst/>
          </a:prstGeom>
        </p:spPr>
        <p:txBody>
          <a:bodyPr wrap="square">
            <a:spAutoFit/>
          </a:bodyPr>
          <a:lstStyle/>
          <a:p>
            <a:r>
              <a:rPr lang="en-US" sz="1500" b="1" dirty="0"/>
              <a:t>The Parable of the Talents</a:t>
            </a:r>
            <a:endParaRPr lang="en-US" sz="1500" dirty="0"/>
          </a:p>
          <a:p>
            <a:endParaRPr lang="en-US" sz="2000" b="1" baseline="30000" dirty="0"/>
          </a:p>
          <a:p>
            <a:r>
              <a:rPr lang="en-US" sz="2000" b="1" baseline="30000" dirty="0"/>
              <a:t>27 </a:t>
            </a:r>
            <a:r>
              <a:rPr lang="en-US" sz="2000" dirty="0"/>
              <a:t>So you ought to have deposited my money with the bankers, and at my coming I would have received back my own with interest. </a:t>
            </a:r>
          </a:p>
          <a:p>
            <a:endParaRPr lang="en-US" sz="2000" b="1" baseline="30000" dirty="0"/>
          </a:p>
          <a:p>
            <a:r>
              <a:rPr lang="en-US" sz="2000" b="1" baseline="30000" dirty="0"/>
              <a:t>28 </a:t>
            </a:r>
            <a:r>
              <a:rPr lang="en-US" sz="2000" dirty="0"/>
              <a:t>So take the talent from him, and give </a:t>
            </a:r>
            <a:r>
              <a:rPr lang="en-US" sz="2000" i="1" dirty="0"/>
              <a:t>it</a:t>
            </a:r>
            <a:r>
              <a:rPr lang="en-US" sz="2000" dirty="0"/>
              <a:t> to him who has ten talents.</a:t>
            </a:r>
          </a:p>
          <a:p>
            <a:endParaRPr lang="en-US" sz="2000" b="1" baseline="30000" dirty="0"/>
          </a:p>
          <a:p>
            <a:r>
              <a:rPr lang="en-US" sz="2000" b="1" baseline="30000" dirty="0"/>
              <a:t>29 </a:t>
            </a:r>
            <a:r>
              <a:rPr lang="en-US" sz="2000" dirty="0"/>
              <a:t>‘For to everyone who has, more will be given, and he will have abundance; but from him who does not have, even what he has will be taken away. </a:t>
            </a:r>
          </a:p>
          <a:p>
            <a:endParaRPr lang="en-US" sz="2000" b="1" baseline="30000" dirty="0"/>
          </a:p>
          <a:p>
            <a:r>
              <a:rPr lang="en-US" sz="2000" b="1" baseline="30000" dirty="0"/>
              <a:t>30 </a:t>
            </a:r>
            <a:r>
              <a:rPr lang="en-US" sz="2000" dirty="0"/>
              <a:t>And cast the unprofitable servant into the outer darkness. There will be weeping and gnashing of teeth.’</a:t>
            </a:r>
          </a:p>
        </p:txBody>
      </p:sp>
      <p:pic>
        <p:nvPicPr>
          <p:cNvPr id="2" name="Picture 1">
            <a:extLst>
              <a:ext uri="{FF2B5EF4-FFF2-40B4-BE49-F238E27FC236}">
                <a16:creationId xmlns:a16="http://schemas.microsoft.com/office/drawing/2014/main" id="{8FDB97D2-49CB-FA9D-110E-B4765DCF18FC}"/>
              </a:ext>
            </a:extLst>
          </p:cNvPr>
          <p:cNvPicPr>
            <a:picLocks noChangeAspect="1"/>
          </p:cNvPicPr>
          <p:nvPr/>
        </p:nvPicPr>
        <p:blipFill>
          <a:blip r:embed="rId2"/>
          <a:stretch>
            <a:fillRect/>
          </a:stretch>
        </p:blipFill>
        <p:spPr>
          <a:xfrm>
            <a:off x="6629400" y="457200"/>
            <a:ext cx="2121408" cy="1104900"/>
          </a:xfrm>
          <a:prstGeom prst="rect">
            <a:avLst/>
          </a:prstGeom>
        </p:spPr>
      </p:pic>
    </p:spTree>
    <p:extLst>
      <p:ext uri="{BB962C8B-B14F-4D97-AF65-F5344CB8AC3E}">
        <p14:creationId xmlns:p14="http://schemas.microsoft.com/office/powerpoint/2010/main" val="365661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CC9C-932C-45D7-9AF8-4F4BCC45462F}"/>
              </a:ext>
            </a:extLst>
          </p:cNvPr>
          <p:cNvSpPr>
            <a:spLocks noGrp="1"/>
          </p:cNvSpPr>
          <p:nvPr>
            <p:ph type="title"/>
          </p:nvPr>
        </p:nvSpPr>
        <p:spPr/>
        <p:txBody>
          <a:bodyPr/>
          <a:lstStyle/>
          <a:p>
            <a:r>
              <a:rPr lang="en-US" b="1" dirty="0"/>
              <a:t>Reward and punishment</a:t>
            </a:r>
          </a:p>
        </p:txBody>
      </p:sp>
      <p:sp>
        <p:nvSpPr>
          <p:cNvPr id="3" name="Content Placeholder 2">
            <a:extLst>
              <a:ext uri="{FF2B5EF4-FFF2-40B4-BE49-F238E27FC236}">
                <a16:creationId xmlns:a16="http://schemas.microsoft.com/office/drawing/2014/main" id="{FF03C9E7-A91D-4DEF-8E7F-208C5298B0F8}"/>
              </a:ext>
            </a:extLst>
          </p:cNvPr>
          <p:cNvSpPr>
            <a:spLocks noGrp="1"/>
          </p:cNvSpPr>
          <p:nvPr>
            <p:ph idx="1"/>
          </p:nvPr>
        </p:nvSpPr>
        <p:spPr>
          <a:xfrm>
            <a:off x="270933" y="2286000"/>
            <a:ext cx="4876800" cy="3733800"/>
          </a:xfrm>
        </p:spPr>
        <p:txBody>
          <a:bodyPr>
            <a:noAutofit/>
          </a:bodyPr>
          <a:lstStyle/>
          <a:p>
            <a:r>
              <a:rPr lang="en-US" sz="2400" dirty="0">
                <a:solidFill>
                  <a:schemeClr val="tx1"/>
                </a:solidFill>
              </a:rPr>
              <a:t>Biblical example - Parable of the talents</a:t>
            </a:r>
          </a:p>
          <a:p>
            <a:r>
              <a:rPr lang="en-US" sz="2400" dirty="0">
                <a:solidFill>
                  <a:schemeClr val="tx1"/>
                </a:solidFill>
              </a:rPr>
              <a:t>Pathfinder example – “If you don’t quiet down, there will be no smores at campfire tonight!”</a:t>
            </a:r>
          </a:p>
          <a:p>
            <a:r>
              <a:rPr lang="en-US" sz="2400" dirty="0">
                <a:solidFill>
                  <a:schemeClr val="tx1"/>
                </a:solidFill>
              </a:rPr>
              <a:t>Staff example – “I can’t help you because I will be held accountable if I fail.”</a:t>
            </a:r>
          </a:p>
          <a:p>
            <a:r>
              <a:rPr lang="en-US" sz="2400" dirty="0">
                <a:solidFill>
                  <a:schemeClr val="tx1"/>
                </a:solidFill>
              </a:rPr>
              <a:t>Chief characteristic - fear</a:t>
            </a:r>
          </a:p>
        </p:txBody>
      </p:sp>
      <p:pic>
        <p:nvPicPr>
          <p:cNvPr id="4" name="Picture 3">
            <a:extLst>
              <a:ext uri="{FF2B5EF4-FFF2-40B4-BE49-F238E27FC236}">
                <a16:creationId xmlns:a16="http://schemas.microsoft.com/office/drawing/2014/main" id="{549C48AE-FE5D-48BF-9AFA-CF833D76FD64}"/>
              </a:ext>
            </a:extLst>
          </p:cNvPr>
          <p:cNvPicPr>
            <a:picLocks noChangeAspect="1"/>
          </p:cNvPicPr>
          <p:nvPr/>
        </p:nvPicPr>
        <p:blipFill>
          <a:blip r:embed="rId2" cstate="print"/>
          <a:stretch>
            <a:fillRect/>
          </a:stretch>
        </p:blipFill>
        <p:spPr>
          <a:xfrm>
            <a:off x="5181600" y="2667000"/>
            <a:ext cx="3691467" cy="2768600"/>
          </a:xfrm>
          <a:prstGeom prst="rect">
            <a:avLst/>
          </a:prstGeom>
        </p:spPr>
      </p:pic>
    </p:spTree>
    <p:extLst>
      <p:ext uri="{BB962C8B-B14F-4D97-AF65-F5344CB8AC3E}">
        <p14:creationId xmlns:p14="http://schemas.microsoft.com/office/powerpoint/2010/main" val="20319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C0ED-EF9D-4703-8329-9D9E149400B1}"/>
              </a:ext>
            </a:extLst>
          </p:cNvPr>
          <p:cNvSpPr>
            <a:spLocks noGrp="1"/>
          </p:cNvSpPr>
          <p:nvPr>
            <p:ph type="title"/>
          </p:nvPr>
        </p:nvSpPr>
        <p:spPr/>
        <p:txBody>
          <a:bodyPr/>
          <a:lstStyle/>
          <a:p>
            <a:r>
              <a:rPr lang="en-US" b="1" dirty="0"/>
              <a:t>Goals of this Course</a:t>
            </a:r>
          </a:p>
        </p:txBody>
      </p:sp>
      <p:sp>
        <p:nvSpPr>
          <p:cNvPr id="3" name="Content Placeholder 2">
            <a:extLst>
              <a:ext uri="{FF2B5EF4-FFF2-40B4-BE49-F238E27FC236}">
                <a16:creationId xmlns:a16="http://schemas.microsoft.com/office/drawing/2014/main" id="{2DEE76A3-D21B-44C0-8C81-070A670619C3}"/>
              </a:ext>
            </a:extLst>
          </p:cNvPr>
          <p:cNvSpPr>
            <a:spLocks noGrp="1"/>
          </p:cNvSpPr>
          <p:nvPr>
            <p:ph idx="1"/>
          </p:nvPr>
        </p:nvSpPr>
        <p:spPr>
          <a:xfrm>
            <a:off x="381000" y="2489200"/>
            <a:ext cx="8382000" cy="3530600"/>
          </a:xfrm>
        </p:spPr>
        <p:txBody>
          <a:bodyPr>
            <a:normAutofit/>
          </a:bodyPr>
          <a:lstStyle/>
          <a:p>
            <a:r>
              <a:rPr lang="en-US" sz="2400" dirty="0">
                <a:solidFill>
                  <a:schemeClr val="tx1"/>
                </a:solidFill>
              </a:rPr>
              <a:t>Understand our mission in terms of the Great Commandments and the Great Commission.</a:t>
            </a:r>
          </a:p>
          <a:p>
            <a:r>
              <a:rPr lang="en-US" sz="2400" dirty="0">
                <a:solidFill>
                  <a:schemeClr val="tx1"/>
                </a:solidFill>
              </a:rPr>
              <a:t>Understand the 7 levels of moral development and how they impact our motivation as individuals, Pathfinders, and Pathfinder staff.</a:t>
            </a:r>
          </a:p>
          <a:p>
            <a:r>
              <a:rPr lang="en-US" sz="2400" dirty="0">
                <a:solidFill>
                  <a:schemeClr val="tx1"/>
                </a:solidFill>
              </a:rPr>
              <a:t>Understand how our spiritual growth (sanctification) affects how we are motivated.</a:t>
            </a:r>
          </a:p>
        </p:txBody>
      </p:sp>
      <p:pic>
        <p:nvPicPr>
          <p:cNvPr id="4" name="Picture 3">
            <a:extLst>
              <a:ext uri="{FF2B5EF4-FFF2-40B4-BE49-F238E27FC236}">
                <a16:creationId xmlns:a16="http://schemas.microsoft.com/office/drawing/2014/main" id="{33CD03CA-8DE7-3054-E094-C3DFF4EC3FDD}"/>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21449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1217880" y="5287296"/>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914651" y="4842386"/>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4141179" y="3448664"/>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3405558" y="3915696"/>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669937" y="4372896"/>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5496051" y="2514600"/>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876800" y="2981632"/>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2485206" y="5744496"/>
            <a:ext cx="4467890" cy="523220"/>
          </a:xfrm>
          <a:prstGeom prst="rect">
            <a:avLst/>
          </a:prstGeom>
          <a:noFill/>
        </p:spPr>
        <p:txBody>
          <a:bodyPr wrap="non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3048000" y="5297128"/>
            <a:ext cx="4572000" cy="523220"/>
          </a:xfrm>
          <a:prstGeom prst="rect">
            <a:avLst/>
          </a:prstGeom>
          <a:noFill/>
        </p:spPr>
        <p:txBody>
          <a:bodyPr wrap="square">
            <a:spAutoFit/>
          </a:bodyPr>
          <a:lstStyle/>
          <a:p>
            <a:r>
              <a:rPr lang="en-US" sz="2800" b="1" dirty="0"/>
              <a:t>Matthew 19:16-26</a:t>
            </a:r>
          </a:p>
        </p:txBody>
      </p:sp>
    </p:spTree>
    <p:extLst>
      <p:ext uri="{BB962C8B-B14F-4D97-AF65-F5344CB8AC3E}">
        <p14:creationId xmlns:p14="http://schemas.microsoft.com/office/powerpoint/2010/main" val="3059695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3528" y="1228665"/>
            <a:ext cx="7924800" cy="5324535"/>
          </a:xfrm>
          <a:prstGeom prst="rect">
            <a:avLst/>
          </a:prstGeom>
        </p:spPr>
        <p:txBody>
          <a:bodyPr wrap="square">
            <a:spAutoFit/>
          </a:bodyPr>
          <a:lstStyle/>
          <a:p>
            <a:r>
              <a:rPr lang="en-US" sz="1700" dirty="0"/>
              <a:t>Matthew 19:16-26 - New King James Version</a:t>
            </a:r>
          </a:p>
          <a:p>
            <a:endParaRPr lang="en-US" sz="1700" dirty="0"/>
          </a:p>
          <a:p>
            <a:r>
              <a:rPr lang="en-US" sz="1700" b="1" dirty="0"/>
              <a:t>Jesus Counsels the Rich Young Ruler</a:t>
            </a:r>
            <a:endParaRPr lang="en-US" sz="1700" dirty="0"/>
          </a:p>
          <a:p>
            <a:r>
              <a:rPr lang="en-US" sz="1700" b="1" baseline="30000" dirty="0"/>
              <a:t>16 </a:t>
            </a:r>
            <a:r>
              <a:rPr lang="en-US" sz="1700" dirty="0"/>
              <a:t>Now behold, one came and said to Him, “Good Teacher, what good thing shall I do that I may have eternal life?”</a:t>
            </a:r>
          </a:p>
          <a:p>
            <a:r>
              <a:rPr lang="en-US" sz="1700" b="1" baseline="30000" dirty="0"/>
              <a:t>17 </a:t>
            </a:r>
            <a:r>
              <a:rPr lang="en-US" sz="1700" dirty="0"/>
              <a:t>So He said to him, “Why do you call Me good? No one </a:t>
            </a:r>
            <a:r>
              <a:rPr lang="en-US" sz="1700" i="1" dirty="0"/>
              <a:t>is</a:t>
            </a:r>
            <a:r>
              <a:rPr lang="en-US" sz="1700" dirty="0"/>
              <a:t> good but One, </a:t>
            </a:r>
            <a:r>
              <a:rPr lang="en-US" sz="1700" i="1" dirty="0"/>
              <a:t>that is,</a:t>
            </a:r>
            <a:r>
              <a:rPr lang="en-US" sz="1700" dirty="0"/>
              <a:t> God. But if you want to enter into life, keep the commandments.”</a:t>
            </a:r>
          </a:p>
          <a:p>
            <a:r>
              <a:rPr lang="en-US" sz="1700" b="1" baseline="30000" dirty="0"/>
              <a:t>18 </a:t>
            </a:r>
            <a:r>
              <a:rPr lang="en-US" sz="1700" dirty="0"/>
              <a:t>He said to Him, “Which ones?”</a:t>
            </a:r>
          </a:p>
          <a:p>
            <a:r>
              <a:rPr lang="en-US" sz="1700" dirty="0"/>
              <a:t>Jesus said, “‘You shall not murder,’ ‘You shall not commit adultery,’ ‘You shall not steal,’ ‘You shall not bear false witness,’ </a:t>
            </a:r>
            <a:r>
              <a:rPr lang="en-US" sz="1700" b="1" baseline="30000" dirty="0"/>
              <a:t>19 </a:t>
            </a:r>
            <a:r>
              <a:rPr lang="en-US" sz="1700" dirty="0"/>
              <a:t>‘Honor your father and </a:t>
            </a:r>
            <a:r>
              <a:rPr lang="en-US" sz="1700" i="1" dirty="0"/>
              <a:t>your</a:t>
            </a:r>
            <a:r>
              <a:rPr lang="en-US" sz="1700" dirty="0"/>
              <a:t> mother,’ and, ‘You shall love your neighbor as yourself.’ ”</a:t>
            </a:r>
          </a:p>
          <a:p>
            <a:r>
              <a:rPr lang="en-US" sz="1700" b="1" baseline="30000" dirty="0"/>
              <a:t>20 </a:t>
            </a:r>
            <a:r>
              <a:rPr lang="en-US" sz="1700" dirty="0"/>
              <a:t>The young man said to Him, “All these things I have kept from my youth. What do I still lack?”</a:t>
            </a:r>
          </a:p>
          <a:p>
            <a:r>
              <a:rPr lang="en-US" sz="1700" b="1" baseline="30000" dirty="0"/>
              <a:t>21 </a:t>
            </a:r>
            <a:r>
              <a:rPr lang="en-US" sz="1700" dirty="0"/>
              <a:t>Jesus said to him, “If you want to be perfect, go, sell what you have and give to the poor, and you will have treasure in heaven; and come, follow Me.”</a:t>
            </a:r>
          </a:p>
          <a:p>
            <a:r>
              <a:rPr lang="en-US" sz="1700" b="1" baseline="30000" dirty="0"/>
              <a:t>22 </a:t>
            </a:r>
            <a:r>
              <a:rPr lang="en-US" sz="1700" dirty="0"/>
              <a:t>But when the young man heard that saying, he went away sorrowful, for he had great possessions.</a:t>
            </a:r>
          </a:p>
          <a:p>
            <a:endParaRPr lang="en-US" sz="1700" dirty="0"/>
          </a:p>
        </p:txBody>
      </p:sp>
      <p:pic>
        <p:nvPicPr>
          <p:cNvPr id="2" name="Picture 1">
            <a:extLst>
              <a:ext uri="{FF2B5EF4-FFF2-40B4-BE49-F238E27FC236}">
                <a16:creationId xmlns:a16="http://schemas.microsoft.com/office/drawing/2014/main" id="{9E130F60-D25D-C564-9C49-5C7627C12D66}"/>
              </a:ext>
            </a:extLst>
          </p:cNvPr>
          <p:cNvPicPr>
            <a:picLocks noChangeAspect="1"/>
          </p:cNvPicPr>
          <p:nvPr/>
        </p:nvPicPr>
        <p:blipFill>
          <a:blip r:embed="rId2"/>
          <a:stretch>
            <a:fillRect/>
          </a:stretch>
        </p:blipFill>
        <p:spPr>
          <a:xfrm>
            <a:off x="6216522" y="304800"/>
            <a:ext cx="2448507" cy="1488854"/>
          </a:xfrm>
          <a:prstGeom prst="rect">
            <a:avLst/>
          </a:prstGeom>
        </p:spPr>
      </p:pic>
    </p:spTree>
    <p:extLst>
      <p:ext uri="{BB962C8B-B14F-4D97-AF65-F5344CB8AC3E}">
        <p14:creationId xmlns:p14="http://schemas.microsoft.com/office/powerpoint/2010/main" val="1979081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62000" y="1420758"/>
            <a:ext cx="6175929" cy="4016484"/>
          </a:xfrm>
          <a:prstGeom prst="rect">
            <a:avLst/>
          </a:prstGeom>
        </p:spPr>
        <p:txBody>
          <a:bodyPr wrap="square">
            <a:spAutoFit/>
          </a:bodyPr>
          <a:lstStyle/>
          <a:p>
            <a:r>
              <a:rPr lang="en-US" sz="1700" dirty="0"/>
              <a:t>Matthew 19:16-26 -- New King James Version</a:t>
            </a:r>
          </a:p>
          <a:p>
            <a:endParaRPr lang="en-US" sz="1700" dirty="0"/>
          </a:p>
          <a:p>
            <a:r>
              <a:rPr lang="en-US" sz="1700" b="1" dirty="0"/>
              <a:t>With God All Things Are Possible</a:t>
            </a:r>
            <a:endParaRPr lang="en-US" sz="1700" dirty="0"/>
          </a:p>
          <a:p>
            <a:r>
              <a:rPr lang="en-US" sz="1700" b="1" baseline="30000" dirty="0"/>
              <a:t>23 </a:t>
            </a:r>
            <a:r>
              <a:rPr lang="en-US" sz="1700" dirty="0"/>
              <a:t>Then Jesus said to His disciples, “Assuredly, I say to you that it is hard for a rich man to enter the kingdom of heaven. </a:t>
            </a:r>
          </a:p>
          <a:p>
            <a:endParaRPr lang="en-US" sz="1700" b="1" baseline="30000" dirty="0"/>
          </a:p>
          <a:p>
            <a:r>
              <a:rPr lang="en-US" sz="1700" b="1" baseline="30000" dirty="0"/>
              <a:t>24 </a:t>
            </a:r>
            <a:r>
              <a:rPr lang="en-US" sz="1700" dirty="0"/>
              <a:t>And again I say to you, it is easier for a camel to go through the eye of a needle than for a rich man to enter the kingdom of God.”</a:t>
            </a:r>
          </a:p>
          <a:p>
            <a:endParaRPr lang="en-US" sz="1700" b="1" baseline="30000" dirty="0"/>
          </a:p>
          <a:p>
            <a:r>
              <a:rPr lang="en-US" sz="1700" b="1" baseline="30000" dirty="0"/>
              <a:t>25 </a:t>
            </a:r>
            <a:r>
              <a:rPr lang="en-US" sz="1700" dirty="0"/>
              <a:t>When His disciples heard </a:t>
            </a:r>
            <a:r>
              <a:rPr lang="en-US" sz="1700" i="1" dirty="0"/>
              <a:t>it,</a:t>
            </a:r>
            <a:r>
              <a:rPr lang="en-US" sz="1700" dirty="0"/>
              <a:t> they were greatly astonished, saying, “Who then can be saved?”</a:t>
            </a:r>
          </a:p>
          <a:p>
            <a:endParaRPr lang="en-US" sz="1700" b="1" baseline="30000" dirty="0"/>
          </a:p>
          <a:p>
            <a:r>
              <a:rPr lang="en-US" sz="1700" b="1" baseline="30000" dirty="0"/>
              <a:t>26 </a:t>
            </a:r>
            <a:r>
              <a:rPr lang="en-US" sz="1700" dirty="0"/>
              <a:t>But Jesus looked at </a:t>
            </a:r>
            <a:r>
              <a:rPr lang="en-US" sz="1700" i="1" dirty="0"/>
              <a:t>them</a:t>
            </a:r>
            <a:r>
              <a:rPr lang="en-US" sz="1700" dirty="0"/>
              <a:t> and said to them, “With men this is impossible, but with God all things are possible.”</a:t>
            </a:r>
          </a:p>
        </p:txBody>
      </p:sp>
      <p:pic>
        <p:nvPicPr>
          <p:cNvPr id="2" name="Picture 1">
            <a:extLst>
              <a:ext uri="{FF2B5EF4-FFF2-40B4-BE49-F238E27FC236}">
                <a16:creationId xmlns:a16="http://schemas.microsoft.com/office/drawing/2014/main" id="{91E8A558-2FBD-86A3-1260-EC6CB3C62D21}"/>
              </a:ext>
            </a:extLst>
          </p:cNvPr>
          <p:cNvPicPr>
            <a:picLocks noChangeAspect="1"/>
          </p:cNvPicPr>
          <p:nvPr/>
        </p:nvPicPr>
        <p:blipFill>
          <a:blip r:embed="rId2"/>
          <a:stretch>
            <a:fillRect/>
          </a:stretch>
        </p:blipFill>
        <p:spPr>
          <a:xfrm>
            <a:off x="6216522" y="304800"/>
            <a:ext cx="2448507" cy="1488854"/>
          </a:xfrm>
          <a:prstGeom prst="rect">
            <a:avLst/>
          </a:prstGeom>
        </p:spPr>
      </p:pic>
    </p:spTree>
    <p:extLst>
      <p:ext uri="{BB962C8B-B14F-4D97-AF65-F5344CB8AC3E}">
        <p14:creationId xmlns:p14="http://schemas.microsoft.com/office/powerpoint/2010/main" val="1462819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CC9C-932C-45D7-9AF8-4F4BCC45462F}"/>
              </a:ext>
            </a:extLst>
          </p:cNvPr>
          <p:cNvSpPr>
            <a:spLocks noGrp="1"/>
          </p:cNvSpPr>
          <p:nvPr>
            <p:ph type="title"/>
          </p:nvPr>
        </p:nvSpPr>
        <p:spPr/>
        <p:txBody>
          <a:bodyPr/>
          <a:lstStyle/>
          <a:p>
            <a:r>
              <a:rPr lang="en-US" b="1" dirty="0"/>
              <a:t>Marketplace exchange</a:t>
            </a:r>
          </a:p>
        </p:txBody>
      </p:sp>
      <p:sp>
        <p:nvSpPr>
          <p:cNvPr id="3" name="Content Placeholder 2">
            <a:extLst>
              <a:ext uri="{FF2B5EF4-FFF2-40B4-BE49-F238E27FC236}">
                <a16:creationId xmlns:a16="http://schemas.microsoft.com/office/drawing/2014/main" id="{FF03C9E7-A91D-4DEF-8E7F-208C5298B0F8}"/>
              </a:ext>
            </a:extLst>
          </p:cNvPr>
          <p:cNvSpPr>
            <a:spLocks noGrp="1"/>
          </p:cNvSpPr>
          <p:nvPr>
            <p:ph idx="1"/>
          </p:nvPr>
        </p:nvSpPr>
        <p:spPr>
          <a:xfrm>
            <a:off x="304800" y="3200400"/>
            <a:ext cx="4082845" cy="1752600"/>
          </a:xfrm>
        </p:spPr>
        <p:txBody>
          <a:bodyPr>
            <a:noAutofit/>
          </a:bodyPr>
          <a:lstStyle/>
          <a:p>
            <a:r>
              <a:rPr lang="en-US" sz="2400" b="1" dirty="0"/>
              <a:t>Jesus Counsels the Rich Young Ruler.</a:t>
            </a:r>
            <a:endParaRPr lang="en-US" sz="2400" dirty="0"/>
          </a:p>
          <a:p>
            <a:pPr marL="0" indent="0">
              <a:buNone/>
            </a:pPr>
            <a:endParaRPr lang="en-US" sz="2400" dirty="0">
              <a:solidFill>
                <a:schemeClr val="tx1"/>
              </a:solidFill>
            </a:endParaRPr>
          </a:p>
        </p:txBody>
      </p:sp>
      <p:pic>
        <p:nvPicPr>
          <p:cNvPr id="5" name="Picture 4">
            <a:extLst>
              <a:ext uri="{FF2B5EF4-FFF2-40B4-BE49-F238E27FC236}">
                <a16:creationId xmlns:a16="http://schemas.microsoft.com/office/drawing/2014/main" id="{D9FDED01-329D-4A27-B8F6-3FA032F0ABEF}"/>
              </a:ext>
            </a:extLst>
          </p:cNvPr>
          <p:cNvPicPr>
            <a:picLocks noChangeAspect="1"/>
          </p:cNvPicPr>
          <p:nvPr/>
        </p:nvPicPr>
        <p:blipFill>
          <a:blip r:embed="rId2"/>
          <a:stretch>
            <a:fillRect/>
          </a:stretch>
        </p:blipFill>
        <p:spPr>
          <a:xfrm>
            <a:off x="4572000" y="2492070"/>
            <a:ext cx="4572000" cy="3429000"/>
          </a:xfrm>
          <a:prstGeom prst="rect">
            <a:avLst/>
          </a:prstGeom>
        </p:spPr>
      </p:pic>
    </p:spTree>
    <p:extLst>
      <p:ext uri="{BB962C8B-B14F-4D97-AF65-F5344CB8AC3E}">
        <p14:creationId xmlns:p14="http://schemas.microsoft.com/office/powerpoint/2010/main" val="74636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CC9C-932C-45D7-9AF8-4F4BCC45462F}"/>
              </a:ext>
            </a:extLst>
          </p:cNvPr>
          <p:cNvSpPr>
            <a:spLocks noGrp="1"/>
          </p:cNvSpPr>
          <p:nvPr>
            <p:ph type="title"/>
          </p:nvPr>
        </p:nvSpPr>
        <p:spPr/>
        <p:txBody>
          <a:bodyPr/>
          <a:lstStyle/>
          <a:p>
            <a:r>
              <a:rPr lang="en-US" b="1" dirty="0"/>
              <a:t>Marketplace exchange</a:t>
            </a:r>
          </a:p>
        </p:txBody>
      </p:sp>
      <p:sp>
        <p:nvSpPr>
          <p:cNvPr id="3" name="Content Placeholder 2">
            <a:extLst>
              <a:ext uri="{FF2B5EF4-FFF2-40B4-BE49-F238E27FC236}">
                <a16:creationId xmlns:a16="http://schemas.microsoft.com/office/drawing/2014/main" id="{FF03C9E7-A91D-4DEF-8E7F-208C5298B0F8}"/>
              </a:ext>
            </a:extLst>
          </p:cNvPr>
          <p:cNvSpPr>
            <a:spLocks noGrp="1"/>
          </p:cNvSpPr>
          <p:nvPr>
            <p:ph idx="1"/>
          </p:nvPr>
        </p:nvSpPr>
        <p:spPr>
          <a:xfrm>
            <a:off x="31955" y="2209800"/>
            <a:ext cx="4495800" cy="4368800"/>
          </a:xfrm>
        </p:spPr>
        <p:txBody>
          <a:bodyPr>
            <a:noAutofit/>
          </a:bodyPr>
          <a:lstStyle/>
          <a:p>
            <a:r>
              <a:rPr lang="en-US" sz="2400" dirty="0">
                <a:solidFill>
                  <a:schemeClr val="tx1"/>
                </a:solidFill>
              </a:rPr>
              <a:t>Biblical example – The rich young ruler</a:t>
            </a:r>
          </a:p>
          <a:p>
            <a:r>
              <a:rPr lang="en-US" sz="2400" dirty="0">
                <a:solidFill>
                  <a:schemeClr val="tx1"/>
                </a:solidFill>
              </a:rPr>
              <a:t>Pathfinder example – “If you get invested, we will have a pool party at the end of the year.” </a:t>
            </a:r>
          </a:p>
          <a:p>
            <a:r>
              <a:rPr lang="en-US" sz="2400" dirty="0">
                <a:solidFill>
                  <a:schemeClr val="tx1"/>
                </a:solidFill>
              </a:rPr>
              <a:t>Staff example – “I will help out as long as my child is in Pathfinders.”</a:t>
            </a:r>
          </a:p>
          <a:p>
            <a:r>
              <a:rPr lang="en-US" sz="2400" dirty="0">
                <a:solidFill>
                  <a:schemeClr val="tx1"/>
                </a:solidFill>
              </a:rPr>
              <a:t>Chief characteristic – bartering</a:t>
            </a:r>
          </a:p>
        </p:txBody>
      </p:sp>
      <p:pic>
        <p:nvPicPr>
          <p:cNvPr id="5" name="Picture 4">
            <a:extLst>
              <a:ext uri="{FF2B5EF4-FFF2-40B4-BE49-F238E27FC236}">
                <a16:creationId xmlns:a16="http://schemas.microsoft.com/office/drawing/2014/main" id="{D9FDED01-329D-4A27-B8F6-3FA032F0ABEF}"/>
              </a:ext>
            </a:extLst>
          </p:cNvPr>
          <p:cNvPicPr>
            <a:picLocks noChangeAspect="1"/>
          </p:cNvPicPr>
          <p:nvPr/>
        </p:nvPicPr>
        <p:blipFill>
          <a:blip r:embed="rId2"/>
          <a:stretch>
            <a:fillRect/>
          </a:stretch>
        </p:blipFill>
        <p:spPr>
          <a:xfrm>
            <a:off x="4572000" y="2492070"/>
            <a:ext cx="4572000" cy="3429000"/>
          </a:xfrm>
          <a:prstGeom prst="rect">
            <a:avLst/>
          </a:prstGeom>
        </p:spPr>
      </p:pic>
    </p:spTree>
    <p:extLst>
      <p:ext uri="{BB962C8B-B14F-4D97-AF65-F5344CB8AC3E}">
        <p14:creationId xmlns:p14="http://schemas.microsoft.com/office/powerpoint/2010/main" val="19790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1015659" y="5287296"/>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712430" y="4842386"/>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3938958" y="3448664"/>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3203337" y="3915696"/>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467716" y="4372896"/>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5293830" y="2514600"/>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674579" y="2981632"/>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2282985" y="5744496"/>
            <a:ext cx="4467890" cy="523220"/>
          </a:xfrm>
          <a:prstGeom prst="rect">
            <a:avLst/>
          </a:prstGeom>
          <a:noFill/>
        </p:spPr>
        <p:txBody>
          <a:bodyPr wrap="non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2845779" y="5297128"/>
            <a:ext cx="4572000" cy="523220"/>
          </a:xfrm>
          <a:prstGeom prst="rect">
            <a:avLst/>
          </a:prstGeom>
          <a:noFill/>
        </p:spPr>
        <p:txBody>
          <a:bodyPr wrap="square">
            <a:spAutoFit/>
          </a:bodyPr>
          <a:lstStyle/>
          <a:p>
            <a:r>
              <a:rPr lang="en-US" sz="2800" b="1" dirty="0"/>
              <a:t>Marketplace exchange</a:t>
            </a:r>
          </a:p>
        </p:txBody>
      </p:sp>
      <p:sp>
        <p:nvSpPr>
          <p:cNvPr id="19" name="TextBox 18">
            <a:extLst>
              <a:ext uri="{FF2B5EF4-FFF2-40B4-BE49-F238E27FC236}">
                <a16:creationId xmlns:a16="http://schemas.microsoft.com/office/drawing/2014/main" id="{194CE47A-5FB6-47E0-95CB-F38EF70904F4}"/>
              </a:ext>
            </a:extLst>
          </p:cNvPr>
          <p:cNvSpPr txBox="1"/>
          <p:nvPr/>
        </p:nvSpPr>
        <p:spPr>
          <a:xfrm>
            <a:off x="3581400" y="4792170"/>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Matthew 6:1-8</a:t>
            </a:r>
          </a:p>
        </p:txBody>
      </p:sp>
    </p:spTree>
    <p:extLst>
      <p:ext uri="{BB962C8B-B14F-4D97-AF65-F5344CB8AC3E}">
        <p14:creationId xmlns:p14="http://schemas.microsoft.com/office/powerpoint/2010/main" val="2638623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8616"/>
            <a:ext cx="9144000" cy="6863417"/>
          </a:xfrm>
          <a:prstGeom prst="rect">
            <a:avLst/>
          </a:prstGeom>
        </p:spPr>
        <p:txBody>
          <a:bodyPr wrap="square">
            <a:spAutoFit/>
          </a:bodyPr>
          <a:lstStyle/>
          <a:p>
            <a:r>
              <a:rPr lang="en-US" sz="2000" dirty="0"/>
              <a:t>Matthew 6:1-8									New King James Version</a:t>
            </a:r>
          </a:p>
          <a:p>
            <a:r>
              <a:rPr lang="en-US" sz="2000" b="1" dirty="0"/>
              <a:t>Do Good to Please God</a:t>
            </a:r>
            <a:endParaRPr lang="en-US" sz="2000" dirty="0"/>
          </a:p>
          <a:p>
            <a:r>
              <a:rPr lang="en-US" sz="2000" b="1" dirty="0"/>
              <a:t>6 </a:t>
            </a:r>
            <a:r>
              <a:rPr lang="en-US" sz="2000" dirty="0"/>
              <a:t>“Take heed that you do not do your charitable deeds before men, to be seen by them. Otherwise you have no reward from your Father in heaven. </a:t>
            </a:r>
            <a:r>
              <a:rPr lang="en-US" sz="2000" b="1" baseline="30000" dirty="0"/>
              <a:t>2 </a:t>
            </a:r>
            <a:r>
              <a:rPr lang="en-US" sz="2000" dirty="0"/>
              <a:t>Therefore, when you do a charitable deed, do not sound a trumpet before you as the hypocrites do in the synagogues and in the streets, that they may have glory from men. Assuredly, I say to you, they have their reward. </a:t>
            </a:r>
            <a:r>
              <a:rPr lang="en-US" sz="2000" b="1" baseline="30000" dirty="0"/>
              <a:t>3 </a:t>
            </a:r>
            <a:r>
              <a:rPr lang="en-US" sz="2000" dirty="0"/>
              <a:t>But when you do a charitable deed, do not let your left hand know what your right hand is doing, </a:t>
            </a:r>
            <a:r>
              <a:rPr lang="en-US" sz="2000" b="1" baseline="30000" dirty="0"/>
              <a:t>4 </a:t>
            </a:r>
            <a:r>
              <a:rPr lang="en-US" sz="2000" dirty="0"/>
              <a:t>that your charitable deed may be in secret; and your Father who sees in secret will Himself reward you openly.</a:t>
            </a:r>
          </a:p>
          <a:p>
            <a:r>
              <a:rPr lang="en-US" sz="2000" b="1" dirty="0"/>
              <a:t>The Model Prayer</a:t>
            </a:r>
            <a:endParaRPr lang="en-US" sz="2000" dirty="0"/>
          </a:p>
          <a:p>
            <a:r>
              <a:rPr lang="en-US" sz="2000" b="1" baseline="30000" dirty="0"/>
              <a:t>5 </a:t>
            </a:r>
            <a:r>
              <a:rPr lang="en-US" sz="2000" dirty="0"/>
              <a:t>“And when you pray, you shall not be like the hypocrites. For they love to pray standing in the synagogues and on the corners of the streets, that they may be seen by men. Assuredly, I say to you, they have their reward. </a:t>
            </a:r>
            <a:r>
              <a:rPr lang="en-US" sz="2000" b="1" baseline="30000" dirty="0"/>
              <a:t>6 </a:t>
            </a:r>
            <a:r>
              <a:rPr lang="en-US" sz="2000" dirty="0"/>
              <a:t>But you, when you pray, go into your room, and when you have shut your door, pray to your Father who </a:t>
            </a:r>
            <a:r>
              <a:rPr lang="en-US" sz="2000" i="1" dirty="0"/>
              <a:t>is</a:t>
            </a:r>
            <a:r>
              <a:rPr lang="en-US" sz="2000" dirty="0"/>
              <a:t> in the secret </a:t>
            </a:r>
            <a:r>
              <a:rPr lang="en-US" sz="2000" i="1" dirty="0"/>
              <a:t>place;</a:t>
            </a:r>
            <a:r>
              <a:rPr lang="en-US" sz="2000" dirty="0"/>
              <a:t> and your Father who sees in secret will reward you openly. </a:t>
            </a:r>
            <a:r>
              <a:rPr lang="en-US" sz="2000" b="1" baseline="30000" dirty="0"/>
              <a:t>7 </a:t>
            </a:r>
            <a:r>
              <a:rPr lang="en-US" sz="2000" dirty="0"/>
              <a:t>And when you pray, do not use vain repetitions as the heathen </a:t>
            </a:r>
            <a:r>
              <a:rPr lang="en-US" sz="2000" i="1" dirty="0"/>
              <a:t>do.</a:t>
            </a:r>
            <a:r>
              <a:rPr lang="en-US" sz="2000" dirty="0"/>
              <a:t> For they think that they will be heard for their many words.</a:t>
            </a:r>
          </a:p>
          <a:p>
            <a:r>
              <a:rPr lang="en-US" sz="2000" b="1" baseline="30000" dirty="0"/>
              <a:t>8 </a:t>
            </a:r>
            <a:r>
              <a:rPr lang="en-US" sz="2000" dirty="0"/>
              <a:t>“Therefore do not be like them. For your Father knows the things you have need of before you ask Him.</a:t>
            </a:r>
          </a:p>
        </p:txBody>
      </p:sp>
    </p:spTree>
    <p:extLst>
      <p:ext uri="{BB962C8B-B14F-4D97-AF65-F5344CB8AC3E}">
        <p14:creationId xmlns:p14="http://schemas.microsoft.com/office/powerpoint/2010/main" val="4288782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CC9C-932C-45D7-9AF8-4F4BCC45462F}"/>
              </a:ext>
            </a:extLst>
          </p:cNvPr>
          <p:cNvSpPr>
            <a:spLocks noGrp="1"/>
          </p:cNvSpPr>
          <p:nvPr>
            <p:ph type="title"/>
          </p:nvPr>
        </p:nvSpPr>
        <p:spPr/>
        <p:txBody>
          <a:bodyPr/>
          <a:lstStyle/>
          <a:p>
            <a:r>
              <a:rPr lang="en-US" b="1" dirty="0"/>
              <a:t>Social conformity</a:t>
            </a:r>
          </a:p>
        </p:txBody>
      </p:sp>
      <p:sp>
        <p:nvSpPr>
          <p:cNvPr id="3" name="Content Placeholder 2">
            <a:extLst>
              <a:ext uri="{FF2B5EF4-FFF2-40B4-BE49-F238E27FC236}">
                <a16:creationId xmlns:a16="http://schemas.microsoft.com/office/drawing/2014/main" id="{FF03C9E7-A91D-4DEF-8E7F-208C5298B0F8}"/>
              </a:ext>
            </a:extLst>
          </p:cNvPr>
          <p:cNvSpPr>
            <a:spLocks noGrp="1"/>
          </p:cNvSpPr>
          <p:nvPr>
            <p:ph idx="1"/>
          </p:nvPr>
        </p:nvSpPr>
        <p:spPr>
          <a:xfrm>
            <a:off x="0" y="2133600"/>
            <a:ext cx="4495800" cy="3886200"/>
          </a:xfrm>
        </p:spPr>
        <p:txBody>
          <a:bodyPr>
            <a:noAutofit/>
          </a:bodyPr>
          <a:lstStyle/>
          <a:p>
            <a:r>
              <a:rPr lang="en-US" sz="2000" dirty="0">
                <a:solidFill>
                  <a:schemeClr val="tx1"/>
                </a:solidFill>
              </a:rPr>
              <a:t>Biblical example – Practicing your righteousness in front of others</a:t>
            </a:r>
          </a:p>
          <a:p>
            <a:r>
              <a:rPr lang="en-US" sz="2000" dirty="0">
                <a:solidFill>
                  <a:schemeClr val="tx1"/>
                </a:solidFill>
              </a:rPr>
              <a:t>Pathfinder example – “You need to practice standing at attention so we don’t look bad at inspection.” </a:t>
            </a:r>
          </a:p>
          <a:p>
            <a:r>
              <a:rPr lang="en-US" sz="2000" dirty="0">
                <a:solidFill>
                  <a:schemeClr val="tx1"/>
                </a:solidFill>
              </a:rPr>
              <a:t>Staff example – “Working with young people will help me look good to my church.”</a:t>
            </a:r>
          </a:p>
          <a:p>
            <a:r>
              <a:rPr lang="en-US" sz="2000" dirty="0">
                <a:solidFill>
                  <a:schemeClr val="tx1"/>
                </a:solidFill>
              </a:rPr>
              <a:t>Chief characteristic – appearances</a:t>
            </a:r>
          </a:p>
        </p:txBody>
      </p:sp>
      <p:pic>
        <p:nvPicPr>
          <p:cNvPr id="4" name="Picture 3">
            <a:extLst>
              <a:ext uri="{FF2B5EF4-FFF2-40B4-BE49-F238E27FC236}">
                <a16:creationId xmlns:a16="http://schemas.microsoft.com/office/drawing/2014/main" id="{33F7A7BD-8831-4E42-AE65-276502F31069}"/>
              </a:ext>
            </a:extLst>
          </p:cNvPr>
          <p:cNvPicPr>
            <a:picLocks noChangeAspect="1"/>
          </p:cNvPicPr>
          <p:nvPr/>
        </p:nvPicPr>
        <p:blipFill>
          <a:blip r:embed="rId2" cstate="print"/>
          <a:stretch>
            <a:fillRect/>
          </a:stretch>
        </p:blipFill>
        <p:spPr>
          <a:xfrm>
            <a:off x="4675384" y="2489200"/>
            <a:ext cx="4468616" cy="3351462"/>
          </a:xfrm>
          <a:prstGeom prst="rect">
            <a:avLst/>
          </a:prstGeom>
        </p:spPr>
      </p:pic>
    </p:spTree>
    <p:extLst>
      <p:ext uri="{BB962C8B-B14F-4D97-AF65-F5344CB8AC3E}">
        <p14:creationId xmlns:p14="http://schemas.microsoft.com/office/powerpoint/2010/main" val="334838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1076451" y="5439696"/>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773222" y="4994786"/>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3999750" y="3601064"/>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3264129" y="4068096"/>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528508" y="4525296"/>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5354622" y="2667000"/>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735371" y="3134032"/>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2343777" y="5896896"/>
            <a:ext cx="4467890" cy="523220"/>
          </a:xfrm>
          <a:prstGeom prst="rect">
            <a:avLst/>
          </a:prstGeom>
          <a:noFill/>
        </p:spPr>
        <p:txBody>
          <a:bodyPr wrap="non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2906571" y="5449528"/>
            <a:ext cx="4572000" cy="523220"/>
          </a:xfrm>
          <a:prstGeom prst="rect">
            <a:avLst/>
          </a:prstGeom>
          <a:noFill/>
        </p:spPr>
        <p:txBody>
          <a:bodyPr wrap="square">
            <a:spAutoFit/>
          </a:bodyPr>
          <a:lstStyle/>
          <a:p>
            <a:r>
              <a:rPr lang="en-US" sz="2800" b="1" dirty="0"/>
              <a:t>Marketplace exchange</a:t>
            </a:r>
          </a:p>
        </p:txBody>
      </p:sp>
      <p:sp>
        <p:nvSpPr>
          <p:cNvPr id="19" name="TextBox 18">
            <a:extLst>
              <a:ext uri="{FF2B5EF4-FFF2-40B4-BE49-F238E27FC236}">
                <a16:creationId xmlns:a16="http://schemas.microsoft.com/office/drawing/2014/main" id="{194CE47A-5FB6-47E0-95CB-F38EF70904F4}"/>
              </a:ext>
            </a:extLst>
          </p:cNvPr>
          <p:cNvSpPr txBox="1"/>
          <p:nvPr/>
        </p:nvSpPr>
        <p:spPr>
          <a:xfrm>
            <a:off x="3642192" y="4944570"/>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Social conformity</a:t>
            </a:r>
          </a:p>
        </p:txBody>
      </p:sp>
      <p:sp>
        <p:nvSpPr>
          <p:cNvPr id="21" name="TextBox 20">
            <a:extLst>
              <a:ext uri="{FF2B5EF4-FFF2-40B4-BE49-F238E27FC236}">
                <a16:creationId xmlns:a16="http://schemas.microsoft.com/office/drawing/2014/main" id="{B7218FA2-CD62-442A-AF97-FCBB44245B71}"/>
              </a:ext>
            </a:extLst>
          </p:cNvPr>
          <p:cNvSpPr txBox="1"/>
          <p:nvPr/>
        </p:nvSpPr>
        <p:spPr>
          <a:xfrm>
            <a:off x="4343400" y="4427322"/>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Matthew 23:23</a:t>
            </a:r>
          </a:p>
        </p:txBody>
      </p:sp>
    </p:spTree>
    <p:extLst>
      <p:ext uri="{BB962C8B-B14F-4D97-AF65-F5344CB8AC3E}">
        <p14:creationId xmlns:p14="http://schemas.microsoft.com/office/powerpoint/2010/main" val="2749585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681641"/>
            <a:ext cx="8763000" cy="3108543"/>
          </a:xfrm>
          <a:prstGeom prst="rect">
            <a:avLst/>
          </a:prstGeom>
        </p:spPr>
        <p:txBody>
          <a:bodyPr wrap="square">
            <a:spAutoFit/>
          </a:bodyPr>
          <a:lstStyle/>
          <a:p>
            <a:r>
              <a:rPr lang="en-US" sz="2800" dirty="0"/>
              <a:t> </a:t>
            </a:r>
          </a:p>
          <a:p>
            <a:r>
              <a:rPr lang="en-US" sz="2800" dirty="0"/>
              <a:t> </a:t>
            </a:r>
            <a:r>
              <a:rPr lang="en-US" sz="2800" b="1" baseline="30000" dirty="0"/>
              <a:t>23 </a:t>
            </a:r>
            <a:r>
              <a:rPr lang="en-US" sz="2800" dirty="0"/>
              <a:t>“Woe to you, scribes and Pharisees, hypocrites! For you pay tithe of mint and anise and </a:t>
            </a:r>
            <a:r>
              <a:rPr lang="en-US" sz="2800" dirty="0" err="1"/>
              <a:t>cummin</a:t>
            </a:r>
            <a:r>
              <a:rPr lang="en-US" sz="2800" dirty="0"/>
              <a:t>, and have neglected the weightier </a:t>
            </a:r>
            <a:r>
              <a:rPr lang="en-US" sz="2800" i="1" dirty="0"/>
              <a:t>matters</a:t>
            </a:r>
            <a:r>
              <a:rPr lang="en-US" sz="2800" dirty="0"/>
              <a:t> of the law: justice and mercy and faith. These you ought to have done, without leaving the others undone.</a:t>
            </a:r>
          </a:p>
        </p:txBody>
      </p:sp>
      <p:sp>
        <p:nvSpPr>
          <p:cNvPr id="2" name="TextBox 1">
            <a:extLst>
              <a:ext uri="{FF2B5EF4-FFF2-40B4-BE49-F238E27FC236}">
                <a16:creationId xmlns:a16="http://schemas.microsoft.com/office/drawing/2014/main" id="{5EC2A7B1-BC24-4A3B-5D7E-22A9E2E06748}"/>
              </a:ext>
            </a:extLst>
          </p:cNvPr>
          <p:cNvSpPr txBox="1"/>
          <p:nvPr/>
        </p:nvSpPr>
        <p:spPr>
          <a:xfrm>
            <a:off x="1066800" y="990600"/>
            <a:ext cx="6400800" cy="738664"/>
          </a:xfrm>
          <a:prstGeom prst="rect">
            <a:avLst/>
          </a:prstGeom>
          <a:noFill/>
        </p:spPr>
        <p:txBody>
          <a:bodyPr wrap="square" rtlCol="0">
            <a:spAutoFit/>
          </a:bodyPr>
          <a:lstStyle/>
          <a:p>
            <a:r>
              <a:rPr lang="en-US" sz="2400" b="1" dirty="0">
                <a:solidFill>
                  <a:schemeClr val="bg1"/>
                </a:solidFill>
              </a:rPr>
              <a:t>Matthew 23:23 - New King James Version</a:t>
            </a:r>
          </a:p>
          <a:p>
            <a:endParaRPr lang="en-US" dirty="0"/>
          </a:p>
        </p:txBody>
      </p:sp>
      <p:pic>
        <p:nvPicPr>
          <p:cNvPr id="3" name="Picture 2">
            <a:extLst>
              <a:ext uri="{FF2B5EF4-FFF2-40B4-BE49-F238E27FC236}">
                <a16:creationId xmlns:a16="http://schemas.microsoft.com/office/drawing/2014/main" id="{41757481-14A0-0D43-824A-D36587D1B93D}"/>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215555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0444-E024-4928-939F-C003ECE7B4C1}"/>
              </a:ext>
            </a:extLst>
          </p:cNvPr>
          <p:cNvSpPr>
            <a:spLocks noGrp="1"/>
          </p:cNvSpPr>
          <p:nvPr>
            <p:ph type="title"/>
          </p:nvPr>
        </p:nvSpPr>
        <p:spPr/>
        <p:txBody>
          <a:bodyPr/>
          <a:lstStyle/>
          <a:p>
            <a:r>
              <a:rPr lang="en-US" b="1" dirty="0"/>
              <a:t>Definition of mission</a:t>
            </a:r>
          </a:p>
        </p:txBody>
      </p:sp>
      <p:sp>
        <p:nvSpPr>
          <p:cNvPr id="3" name="Content Placeholder 2">
            <a:extLst>
              <a:ext uri="{FF2B5EF4-FFF2-40B4-BE49-F238E27FC236}">
                <a16:creationId xmlns:a16="http://schemas.microsoft.com/office/drawing/2014/main" id="{408A8323-DDBF-4B1D-8D08-31B4C34755B5}"/>
              </a:ext>
            </a:extLst>
          </p:cNvPr>
          <p:cNvSpPr>
            <a:spLocks noGrp="1"/>
          </p:cNvSpPr>
          <p:nvPr>
            <p:ph idx="1"/>
          </p:nvPr>
        </p:nvSpPr>
        <p:spPr>
          <a:xfrm>
            <a:off x="304800" y="2489200"/>
            <a:ext cx="8458200" cy="3530600"/>
          </a:xfrm>
        </p:spPr>
        <p:txBody>
          <a:bodyPr>
            <a:normAutofit/>
          </a:bodyPr>
          <a:lstStyle/>
          <a:p>
            <a:r>
              <a:rPr lang="en-US" sz="2400" dirty="0">
                <a:solidFill>
                  <a:schemeClr val="tx1"/>
                </a:solidFill>
              </a:rPr>
              <a:t>A</a:t>
            </a:r>
            <a:r>
              <a:rPr lang="en-US" sz="2400" b="0" i="0" dirty="0">
                <a:solidFill>
                  <a:schemeClr val="tx1"/>
                </a:solidFill>
                <a:effectLst/>
              </a:rPr>
              <a:t>n important assignment carried out for political, religious, or commercial purposes.</a:t>
            </a:r>
          </a:p>
          <a:p>
            <a:endParaRPr lang="en-US" sz="2400" b="0" i="0" dirty="0">
              <a:solidFill>
                <a:schemeClr val="tx1"/>
              </a:solidFill>
              <a:effectLst/>
            </a:endParaRPr>
          </a:p>
          <a:p>
            <a:r>
              <a:rPr lang="en-US" sz="2400" dirty="0">
                <a:solidFill>
                  <a:schemeClr val="tx1"/>
                </a:solidFill>
              </a:rPr>
              <a:t>T</a:t>
            </a:r>
            <a:r>
              <a:rPr lang="en-US" sz="2400" b="0" i="0" dirty="0">
                <a:solidFill>
                  <a:schemeClr val="tx1"/>
                </a:solidFill>
                <a:effectLst/>
              </a:rPr>
              <a:t>he vocation or calling of a religious organization, especially a Christian one, to go out into the world and spread its faith.</a:t>
            </a:r>
            <a:endParaRPr lang="en-US" sz="2400" dirty="0">
              <a:solidFill>
                <a:schemeClr val="tx1"/>
              </a:solidFill>
            </a:endParaRPr>
          </a:p>
        </p:txBody>
      </p:sp>
      <p:pic>
        <p:nvPicPr>
          <p:cNvPr id="4" name="Picture 3">
            <a:extLst>
              <a:ext uri="{FF2B5EF4-FFF2-40B4-BE49-F238E27FC236}">
                <a16:creationId xmlns:a16="http://schemas.microsoft.com/office/drawing/2014/main" id="{1F592591-1A73-9A9A-1DDB-EA589C09A21D}"/>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353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CC9C-932C-45D7-9AF8-4F4BCC45462F}"/>
              </a:ext>
            </a:extLst>
          </p:cNvPr>
          <p:cNvSpPr>
            <a:spLocks noGrp="1"/>
          </p:cNvSpPr>
          <p:nvPr>
            <p:ph type="title"/>
          </p:nvPr>
        </p:nvSpPr>
        <p:spPr/>
        <p:txBody>
          <a:bodyPr/>
          <a:lstStyle/>
          <a:p>
            <a:r>
              <a:rPr lang="en-US" b="1" dirty="0"/>
              <a:t>Law and order</a:t>
            </a:r>
          </a:p>
        </p:txBody>
      </p:sp>
      <p:sp>
        <p:nvSpPr>
          <p:cNvPr id="3" name="Content Placeholder 2">
            <a:extLst>
              <a:ext uri="{FF2B5EF4-FFF2-40B4-BE49-F238E27FC236}">
                <a16:creationId xmlns:a16="http://schemas.microsoft.com/office/drawing/2014/main" id="{FF03C9E7-A91D-4DEF-8E7F-208C5298B0F8}"/>
              </a:ext>
            </a:extLst>
          </p:cNvPr>
          <p:cNvSpPr>
            <a:spLocks noGrp="1"/>
          </p:cNvSpPr>
          <p:nvPr>
            <p:ph idx="1"/>
          </p:nvPr>
        </p:nvSpPr>
        <p:spPr>
          <a:xfrm>
            <a:off x="11056" y="2057400"/>
            <a:ext cx="4572000" cy="4724400"/>
          </a:xfrm>
        </p:spPr>
        <p:txBody>
          <a:bodyPr>
            <a:noAutofit/>
          </a:bodyPr>
          <a:lstStyle/>
          <a:p>
            <a:r>
              <a:rPr lang="en-US" sz="2000" dirty="0">
                <a:solidFill>
                  <a:schemeClr val="tx1"/>
                </a:solidFill>
              </a:rPr>
              <a:t>Biblical example – Woes pronounced on the Pharisees</a:t>
            </a:r>
          </a:p>
          <a:p>
            <a:r>
              <a:rPr lang="en-US" sz="2000" dirty="0">
                <a:solidFill>
                  <a:schemeClr val="tx1"/>
                </a:solidFill>
              </a:rPr>
              <a:t>Pathfinder example – “If you don’t wear your uniform you can’t collect the offering for Pathfinder Sabbath.” </a:t>
            </a:r>
          </a:p>
          <a:p>
            <a:r>
              <a:rPr lang="en-US" sz="2000" dirty="0">
                <a:solidFill>
                  <a:schemeClr val="tx1"/>
                </a:solidFill>
              </a:rPr>
              <a:t>Staff example – “I need to work with our young people to help instill a sense of discipline in them.”</a:t>
            </a:r>
          </a:p>
          <a:p>
            <a:r>
              <a:rPr lang="en-US" sz="2000" dirty="0">
                <a:solidFill>
                  <a:schemeClr val="tx1"/>
                </a:solidFill>
              </a:rPr>
              <a:t>Chief characteristic – following rules</a:t>
            </a:r>
          </a:p>
        </p:txBody>
      </p:sp>
      <p:pic>
        <p:nvPicPr>
          <p:cNvPr id="5" name="Picture 4">
            <a:extLst>
              <a:ext uri="{FF2B5EF4-FFF2-40B4-BE49-F238E27FC236}">
                <a16:creationId xmlns:a16="http://schemas.microsoft.com/office/drawing/2014/main" id="{AD4B3462-6CC3-4C0B-B9F8-B204C2F14D54}"/>
              </a:ext>
            </a:extLst>
          </p:cNvPr>
          <p:cNvPicPr>
            <a:picLocks noChangeAspect="1"/>
          </p:cNvPicPr>
          <p:nvPr/>
        </p:nvPicPr>
        <p:blipFill>
          <a:blip r:embed="rId2"/>
          <a:stretch>
            <a:fillRect/>
          </a:stretch>
        </p:blipFill>
        <p:spPr>
          <a:xfrm>
            <a:off x="4583056" y="2438400"/>
            <a:ext cx="4572000" cy="2997200"/>
          </a:xfrm>
          <a:prstGeom prst="rect">
            <a:avLst/>
          </a:prstGeom>
        </p:spPr>
      </p:pic>
    </p:spTree>
    <p:extLst>
      <p:ext uri="{BB962C8B-B14F-4D97-AF65-F5344CB8AC3E}">
        <p14:creationId xmlns:p14="http://schemas.microsoft.com/office/powerpoint/2010/main" val="208673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1000251" y="5363496"/>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697022" y="4918586"/>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3923550" y="3524864"/>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3187929" y="3991896"/>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452308" y="4449096"/>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5278422" y="2590800"/>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659171" y="3057832"/>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2267577" y="5820696"/>
            <a:ext cx="4467890" cy="523220"/>
          </a:xfrm>
          <a:prstGeom prst="rect">
            <a:avLst/>
          </a:prstGeom>
          <a:noFill/>
        </p:spPr>
        <p:txBody>
          <a:bodyPr wrap="non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2830371" y="5373328"/>
            <a:ext cx="4572000" cy="523220"/>
          </a:xfrm>
          <a:prstGeom prst="rect">
            <a:avLst/>
          </a:prstGeom>
          <a:noFill/>
        </p:spPr>
        <p:txBody>
          <a:bodyPr wrap="square">
            <a:spAutoFit/>
          </a:bodyPr>
          <a:lstStyle/>
          <a:p>
            <a:r>
              <a:rPr lang="en-US" sz="2800" b="1" dirty="0"/>
              <a:t>Marketplace exchange</a:t>
            </a:r>
          </a:p>
        </p:txBody>
      </p:sp>
      <p:sp>
        <p:nvSpPr>
          <p:cNvPr id="19" name="TextBox 18">
            <a:extLst>
              <a:ext uri="{FF2B5EF4-FFF2-40B4-BE49-F238E27FC236}">
                <a16:creationId xmlns:a16="http://schemas.microsoft.com/office/drawing/2014/main" id="{194CE47A-5FB6-47E0-95CB-F38EF70904F4}"/>
              </a:ext>
            </a:extLst>
          </p:cNvPr>
          <p:cNvSpPr txBox="1"/>
          <p:nvPr/>
        </p:nvSpPr>
        <p:spPr>
          <a:xfrm>
            <a:off x="3565992" y="4868370"/>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Social conformity</a:t>
            </a:r>
          </a:p>
        </p:txBody>
      </p:sp>
      <p:sp>
        <p:nvSpPr>
          <p:cNvPr id="21" name="TextBox 20">
            <a:extLst>
              <a:ext uri="{FF2B5EF4-FFF2-40B4-BE49-F238E27FC236}">
                <a16:creationId xmlns:a16="http://schemas.microsoft.com/office/drawing/2014/main" id="{B7218FA2-CD62-442A-AF97-FCBB44245B71}"/>
              </a:ext>
            </a:extLst>
          </p:cNvPr>
          <p:cNvSpPr txBox="1"/>
          <p:nvPr/>
        </p:nvSpPr>
        <p:spPr>
          <a:xfrm>
            <a:off x="4267200" y="4351122"/>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Law and order</a:t>
            </a:r>
          </a:p>
        </p:txBody>
      </p:sp>
      <p:sp>
        <p:nvSpPr>
          <p:cNvPr id="22" name="TextBox 21">
            <a:extLst>
              <a:ext uri="{FF2B5EF4-FFF2-40B4-BE49-F238E27FC236}">
                <a16:creationId xmlns:a16="http://schemas.microsoft.com/office/drawing/2014/main" id="{AFD7D09B-1DE5-41BE-BC48-B764F4D99B75}"/>
              </a:ext>
            </a:extLst>
          </p:cNvPr>
          <p:cNvSpPr txBox="1"/>
          <p:nvPr/>
        </p:nvSpPr>
        <p:spPr>
          <a:xfrm>
            <a:off x="1032568" y="3711323"/>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Luke 10:29-37</a:t>
            </a:r>
          </a:p>
        </p:txBody>
      </p:sp>
    </p:spTree>
    <p:extLst>
      <p:ext uri="{BB962C8B-B14F-4D97-AF65-F5344CB8AC3E}">
        <p14:creationId xmlns:p14="http://schemas.microsoft.com/office/powerpoint/2010/main" val="3401885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5338" y="228600"/>
            <a:ext cx="8942462" cy="5940088"/>
          </a:xfrm>
          <a:prstGeom prst="rect">
            <a:avLst/>
          </a:prstGeom>
          <a:ln>
            <a:solidFill>
              <a:schemeClr val="accent1">
                <a:alpha val="57000"/>
              </a:schemeClr>
            </a:solidFill>
          </a:ln>
        </p:spPr>
        <p:txBody>
          <a:bodyPr wrap="square">
            <a:spAutoFit/>
          </a:bodyPr>
          <a:lstStyle/>
          <a:p>
            <a:r>
              <a:rPr lang="en-US" sz="2000" dirty="0"/>
              <a:t>Luke 10:29-37									New King James Version</a:t>
            </a:r>
          </a:p>
          <a:p>
            <a:r>
              <a:rPr lang="en-US" sz="2000" b="1" baseline="30000" dirty="0"/>
              <a:t>29 </a:t>
            </a:r>
            <a:r>
              <a:rPr lang="en-US" sz="2000" dirty="0"/>
              <a:t>But he, wanting to justify himself, said to Jesus, “And who is my neighbor?”</a:t>
            </a:r>
          </a:p>
          <a:p>
            <a:r>
              <a:rPr lang="en-US" sz="2000" b="1" baseline="30000" dirty="0"/>
              <a:t>30 </a:t>
            </a:r>
            <a:r>
              <a:rPr lang="en-US" sz="2000" dirty="0"/>
              <a:t>Then Jesus answered and said: “A certain </a:t>
            </a:r>
            <a:r>
              <a:rPr lang="en-US" sz="2000" i="1" dirty="0"/>
              <a:t>man</a:t>
            </a:r>
            <a:r>
              <a:rPr lang="en-US" sz="2000" dirty="0"/>
              <a:t> went down from Jerusalem to Jericho, and fell among thieves, who stripped him of his clothing, wounded </a:t>
            </a:r>
            <a:r>
              <a:rPr lang="en-US" sz="2000" i="1" dirty="0"/>
              <a:t>him,</a:t>
            </a:r>
            <a:r>
              <a:rPr lang="en-US" sz="2000" dirty="0"/>
              <a:t> and departed, leaving </a:t>
            </a:r>
            <a:r>
              <a:rPr lang="en-US" sz="2000" i="1" dirty="0"/>
              <a:t>him</a:t>
            </a:r>
            <a:r>
              <a:rPr lang="en-US" sz="2000" dirty="0"/>
              <a:t> half dead. </a:t>
            </a:r>
            <a:r>
              <a:rPr lang="en-US" sz="2000" b="1" baseline="30000" dirty="0"/>
              <a:t>31 </a:t>
            </a:r>
            <a:r>
              <a:rPr lang="en-US" sz="2000" dirty="0"/>
              <a:t>Now by chance a certain priest came down that road. And when he saw him, he passed by on the other side. </a:t>
            </a:r>
            <a:r>
              <a:rPr lang="en-US" sz="2000" b="1" baseline="30000" dirty="0"/>
              <a:t>32 </a:t>
            </a:r>
            <a:r>
              <a:rPr lang="en-US" sz="2000" dirty="0"/>
              <a:t>Likewise a Levite, when he arrived at the place, came and looked, and passed by on the other side. </a:t>
            </a:r>
            <a:r>
              <a:rPr lang="en-US" sz="2000" b="1" baseline="30000" dirty="0"/>
              <a:t>33 </a:t>
            </a:r>
            <a:r>
              <a:rPr lang="en-US" sz="2000" dirty="0"/>
              <a:t>But a certain Samaritan, as he journeyed, came where he was. And when he saw him, he had compassion. </a:t>
            </a:r>
            <a:r>
              <a:rPr lang="en-US" sz="2000" b="1" baseline="30000" dirty="0"/>
              <a:t>34 </a:t>
            </a:r>
            <a:r>
              <a:rPr lang="en-US" sz="2000" dirty="0"/>
              <a:t>So he went to </a:t>
            </a:r>
            <a:r>
              <a:rPr lang="en-US" sz="2000" i="1" dirty="0"/>
              <a:t>him</a:t>
            </a:r>
            <a:r>
              <a:rPr lang="en-US" sz="2000" dirty="0"/>
              <a:t> and bandaged his wounds, pouring on oil and wine; and he set him on his own animal, brought him to an inn, and took care of him. </a:t>
            </a:r>
            <a:r>
              <a:rPr lang="en-US" sz="2000" b="1" baseline="30000" dirty="0"/>
              <a:t>35 </a:t>
            </a:r>
            <a:r>
              <a:rPr lang="en-US" sz="2000" dirty="0"/>
              <a:t>On the next day, when he departed, he took out two denarii, gave </a:t>
            </a:r>
            <a:r>
              <a:rPr lang="en-US" sz="2000" i="1" dirty="0"/>
              <a:t>them</a:t>
            </a:r>
            <a:r>
              <a:rPr lang="en-US" sz="2000" dirty="0"/>
              <a:t> to the innkeeper, and said to him, ‘Take care of him; and whatever more you spend, when I come again, I will repay you.’ </a:t>
            </a:r>
            <a:r>
              <a:rPr lang="en-US" sz="2000" b="1" baseline="30000" dirty="0"/>
              <a:t>36 </a:t>
            </a:r>
            <a:r>
              <a:rPr lang="en-US" sz="2000" dirty="0"/>
              <a:t>So which of these three do you think was neighbor to him who fell among the thieves?”</a:t>
            </a:r>
          </a:p>
          <a:p>
            <a:r>
              <a:rPr lang="en-US" sz="2000" b="1" baseline="30000" dirty="0"/>
              <a:t>37 </a:t>
            </a:r>
            <a:r>
              <a:rPr lang="en-US" sz="2000" dirty="0"/>
              <a:t>And he said, “He who showed mercy on him.”</a:t>
            </a:r>
          </a:p>
          <a:p>
            <a:r>
              <a:rPr lang="en-US" sz="2000" dirty="0"/>
              <a:t>Then Jesus said to him, “Go and do likewise.”</a:t>
            </a:r>
          </a:p>
        </p:txBody>
      </p:sp>
    </p:spTree>
    <p:extLst>
      <p:ext uri="{BB962C8B-B14F-4D97-AF65-F5344CB8AC3E}">
        <p14:creationId xmlns:p14="http://schemas.microsoft.com/office/powerpoint/2010/main" val="1373020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CC9C-932C-45D7-9AF8-4F4BCC45462F}"/>
              </a:ext>
            </a:extLst>
          </p:cNvPr>
          <p:cNvSpPr>
            <a:spLocks noGrp="1"/>
          </p:cNvSpPr>
          <p:nvPr>
            <p:ph type="title"/>
          </p:nvPr>
        </p:nvSpPr>
        <p:spPr/>
        <p:txBody>
          <a:bodyPr/>
          <a:lstStyle/>
          <a:p>
            <a:r>
              <a:rPr lang="en-US" b="1" dirty="0"/>
              <a:t>Love for others</a:t>
            </a:r>
          </a:p>
        </p:txBody>
      </p:sp>
      <p:sp>
        <p:nvSpPr>
          <p:cNvPr id="3" name="Content Placeholder 2">
            <a:extLst>
              <a:ext uri="{FF2B5EF4-FFF2-40B4-BE49-F238E27FC236}">
                <a16:creationId xmlns:a16="http://schemas.microsoft.com/office/drawing/2014/main" id="{FF03C9E7-A91D-4DEF-8E7F-208C5298B0F8}"/>
              </a:ext>
            </a:extLst>
          </p:cNvPr>
          <p:cNvSpPr>
            <a:spLocks noGrp="1"/>
          </p:cNvSpPr>
          <p:nvPr>
            <p:ph idx="1"/>
          </p:nvPr>
        </p:nvSpPr>
        <p:spPr>
          <a:xfrm>
            <a:off x="0" y="2133600"/>
            <a:ext cx="4495800" cy="4724400"/>
          </a:xfrm>
        </p:spPr>
        <p:txBody>
          <a:bodyPr>
            <a:noAutofit/>
          </a:bodyPr>
          <a:lstStyle/>
          <a:p>
            <a:r>
              <a:rPr lang="en-US" sz="2000" dirty="0">
                <a:solidFill>
                  <a:schemeClr val="tx1"/>
                </a:solidFill>
              </a:rPr>
              <a:t>Biblical example – The Good Samaritan</a:t>
            </a:r>
          </a:p>
          <a:p>
            <a:r>
              <a:rPr lang="en-US" sz="2000" dirty="0">
                <a:solidFill>
                  <a:schemeClr val="tx1"/>
                </a:solidFill>
              </a:rPr>
              <a:t>Pathfinder example – “We will help feed the homeless to show our love for those less fortunate than us.” </a:t>
            </a:r>
          </a:p>
          <a:p>
            <a:r>
              <a:rPr lang="en-US" sz="2000" dirty="0">
                <a:solidFill>
                  <a:schemeClr val="tx1"/>
                </a:solidFill>
              </a:rPr>
              <a:t>Staff example – “I want to help out because I remember how much I felt loved by my leaders when I was their age and our young people need to experience that.”</a:t>
            </a:r>
          </a:p>
          <a:p>
            <a:r>
              <a:rPr lang="en-US" sz="2000" dirty="0">
                <a:solidFill>
                  <a:schemeClr val="tx1"/>
                </a:solidFill>
              </a:rPr>
              <a:t>Chief characteristic – others focus</a:t>
            </a:r>
          </a:p>
        </p:txBody>
      </p:sp>
      <p:pic>
        <p:nvPicPr>
          <p:cNvPr id="4" name="Picture 3">
            <a:extLst>
              <a:ext uri="{FF2B5EF4-FFF2-40B4-BE49-F238E27FC236}">
                <a16:creationId xmlns:a16="http://schemas.microsoft.com/office/drawing/2014/main" id="{F4E7AABF-4F93-444C-ACC9-D4B86D72F87D}"/>
              </a:ext>
            </a:extLst>
          </p:cNvPr>
          <p:cNvPicPr>
            <a:picLocks noChangeAspect="1"/>
          </p:cNvPicPr>
          <p:nvPr/>
        </p:nvPicPr>
        <p:blipFill>
          <a:blip r:embed="rId2" cstate="print"/>
          <a:stretch>
            <a:fillRect/>
          </a:stretch>
        </p:blipFill>
        <p:spPr>
          <a:xfrm>
            <a:off x="4419499" y="2514600"/>
            <a:ext cx="4724501" cy="2360689"/>
          </a:xfrm>
          <a:prstGeom prst="rect">
            <a:avLst/>
          </a:prstGeom>
        </p:spPr>
      </p:pic>
    </p:spTree>
    <p:extLst>
      <p:ext uri="{BB962C8B-B14F-4D97-AF65-F5344CB8AC3E}">
        <p14:creationId xmlns:p14="http://schemas.microsoft.com/office/powerpoint/2010/main" val="4226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1152651" y="5287296"/>
            <a:ext cx="86868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849422" y="4842386"/>
            <a:ext cx="86868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4075950" y="3448664"/>
            <a:ext cx="86868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3340329" y="3915696"/>
            <a:ext cx="86868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604708" y="4372896"/>
            <a:ext cx="86868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5430822" y="2514600"/>
            <a:ext cx="86868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811571" y="2981632"/>
            <a:ext cx="86868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2419977" y="5744496"/>
            <a:ext cx="4244496" cy="954107"/>
          </a:xfrm>
          <a:prstGeom prst="rect">
            <a:avLst/>
          </a:prstGeom>
          <a:noFill/>
        </p:spPr>
        <p:txBody>
          <a:bodyPr wrap="squar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2982771" y="5297128"/>
            <a:ext cx="4343400" cy="523220"/>
          </a:xfrm>
          <a:prstGeom prst="rect">
            <a:avLst/>
          </a:prstGeom>
          <a:noFill/>
        </p:spPr>
        <p:txBody>
          <a:bodyPr wrap="square">
            <a:spAutoFit/>
          </a:bodyPr>
          <a:lstStyle/>
          <a:p>
            <a:r>
              <a:rPr lang="en-US" sz="2800" b="1" dirty="0"/>
              <a:t>Marketplace exchange</a:t>
            </a:r>
          </a:p>
        </p:txBody>
      </p:sp>
      <p:sp>
        <p:nvSpPr>
          <p:cNvPr id="19" name="TextBox 18">
            <a:extLst>
              <a:ext uri="{FF2B5EF4-FFF2-40B4-BE49-F238E27FC236}">
                <a16:creationId xmlns:a16="http://schemas.microsoft.com/office/drawing/2014/main" id="{194CE47A-5FB6-47E0-95CB-F38EF70904F4}"/>
              </a:ext>
            </a:extLst>
          </p:cNvPr>
          <p:cNvSpPr txBox="1"/>
          <p:nvPr/>
        </p:nvSpPr>
        <p:spPr>
          <a:xfrm>
            <a:off x="3718392" y="4792170"/>
            <a:ext cx="43434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Social conformity</a:t>
            </a:r>
          </a:p>
        </p:txBody>
      </p:sp>
      <p:sp>
        <p:nvSpPr>
          <p:cNvPr id="21" name="TextBox 20">
            <a:extLst>
              <a:ext uri="{FF2B5EF4-FFF2-40B4-BE49-F238E27FC236}">
                <a16:creationId xmlns:a16="http://schemas.microsoft.com/office/drawing/2014/main" id="{B7218FA2-CD62-442A-AF97-FCBB44245B71}"/>
              </a:ext>
            </a:extLst>
          </p:cNvPr>
          <p:cNvSpPr txBox="1"/>
          <p:nvPr/>
        </p:nvSpPr>
        <p:spPr>
          <a:xfrm>
            <a:off x="4419600" y="4274922"/>
            <a:ext cx="43434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Law and order</a:t>
            </a:r>
          </a:p>
        </p:txBody>
      </p:sp>
      <p:sp>
        <p:nvSpPr>
          <p:cNvPr id="22" name="TextBox 21">
            <a:extLst>
              <a:ext uri="{FF2B5EF4-FFF2-40B4-BE49-F238E27FC236}">
                <a16:creationId xmlns:a16="http://schemas.microsoft.com/office/drawing/2014/main" id="{AFD7D09B-1DE5-41BE-BC48-B764F4D99B75}"/>
              </a:ext>
            </a:extLst>
          </p:cNvPr>
          <p:cNvSpPr txBox="1"/>
          <p:nvPr/>
        </p:nvSpPr>
        <p:spPr>
          <a:xfrm>
            <a:off x="1184968" y="3635123"/>
            <a:ext cx="43434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Love for others</a:t>
            </a:r>
          </a:p>
        </p:txBody>
      </p:sp>
      <p:sp>
        <p:nvSpPr>
          <p:cNvPr id="23" name="TextBox 22">
            <a:extLst>
              <a:ext uri="{FF2B5EF4-FFF2-40B4-BE49-F238E27FC236}">
                <a16:creationId xmlns:a16="http://schemas.microsoft.com/office/drawing/2014/main" id="{7F6A23D7-142B-43C2-9F3A-8561FDCD8053}"/>
              </a:ext>
            </a:extLst>
          </p:cNvPr>
          <p:cNvSpPr txBox="1"/>
          <p:nvPr/>
        </p:nvSpPr>
        <p:spPr>
          <a:xfrm>
            <a:off x="1184968" y="3136137"/>
            <a:ext cx="43434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1</a:t>
            </a:r>
            <a:r>
              <a:rPr kumimoji="0" lang="en-US" sz="2800" b="1" i="0" u="none" strike="noStrike" kern="1200" cap="none" spc="0" normalizeH="0" baseline="30000" noProof="0" dirty="0">
                <a:ln>
                  <a:noFill/>
                </a:ln>
                <a:solidFill>
                  <a:prstClr val="black"/>
                </a:solidFill>
                <a:effectLst/>
                <a:uLnTx/>
                <a:uFillTx/>
                <a:latin typeface="Century Gothic" panose="020B0502020202020204"/>
                <a:ea typeface="+mn-ea"/>
                <a:cs typeface="+mn-cs"/>
              </a:rPr>
              <a:t>st</a:t>
            </a: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 Samuel 20:14-15</a:t>
            </a:r>
          </a:p>
        </p:txBody>
      </p:sp>
    </p:spTree>
    <p:extLst>
      <p:ext uri="{BB962C8B-B14F-4D97-AF65-F5344CB8AC3E}">
        <p14:creationId xmlns:p14="http://schemas.microsoft.com/office/powerpoint/2010/main" val="4131251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62000"/>
          </a:schemeClr>
        </a:solidFill>
        <a:effectLst/>
      </p:bgPr>
    </p:bg>
    <p:spTree>
      <p:nvGrpSpPr>
        <p:cNvPr id="1" name=""/>
        <p:cNvGrpSpPr/>
        <p:nvPr/>
      </p:nvGrpSpPr>
      <p:grpSpPr>
        <a:xfrm>
          <a:off x="0" y="0"/>
          <a:ext cx="0" cy="0"/>
          <a:chOff x="0" y="0"/>
          <a:chExt cx="0" cy="0"/>
        </a:xfrm>
      </p:grpSpPr>
      <p:sp>
        <p:nvSpPr>
          <p:cNvPr id="2" name="Rectangle 1"/>
          <p:cNvSpPr/>
          <p:nvPr/>
        </p:nvSpPr>
        <p:spPr>
          <a:xfrm>
            <a:off x="457200" y="2590800"/>
            <a:ext cx="8153400" cy="3046988"/>
          </a:xfrm>
          <a:prstGeom prst="rect">
            <a:avLst/>
          </a:prstGeom>
          <a:ln w="15875">
            <a:solidFill>
              <a:schemeClr val="accent1">
                <a:alpha val="87000"/>
              </a:schemeClr>
            </a:solidFill>
          </a:ln>
        </p:spPr>
        <p:txBody>
          <a:bodyPr wrap="square">
            <a:spAutoFit/>
          </a:bodyPr>
          <a:lstStyle/>
          <a:p>
            <a:r>
              <a:rPr lang="en-US" sz="2400" dirty="0"/>
              <a:t>1 Samuel 20:14-15				New King James Version</a:t>
            </a:r>
          </a:p>
          <a:p>
            <a:r>
              <a:rPr lang="en-US" sz="2400" dirty="0"/>
              <a:t> </a:t>
            </a:r>
          </a:p>
          <a:p>
            <a:r>
              <a:rPr lang="en-US" sz="2400" dirty="0"/>
              <a:t> </a:t>
            </a:r>
          </a:p>
          <a:p>
            <a:r>
              <a:rPr lang="en-US" sz="2400" b="1" baseline="30000" dirty="0"/>
              <a:t>14 </a:t>
            </a:r>
            <a:r>
              <a:rPr lang="en-US" sz="2400" dirty="0"/>
              <a:t>And you shall not only show me the kindness of the </a:t>
            </a:r>
            <a:r>
              <a:rPr lang="en-US" sz="2400" cap="small" dirty="0"/>
              <a:t>Lord</a:t>
            </a:r>
            <a:r>
              <a:rPr lang="en-US" sz="2400" dirty="0"/>
              <a:t> while I still live, that I may not die; </a:t>
            </a:r>
            <a:r>
              <a:rPr lang="en-US" sz="2400" b="1" baseline="30000" dirty="0"/>
              <a:t>15 </a:t>
            </a:r>
            <a:r>
              <a:rPr lang="en-US" sz="2400" dirty="0"/>
              <a:t>but you shall not cut off your kindness from my house forever, no, not when the </a:t>
            </a:r>
            <a:r>
              <a:rPr lang="en-US" sz="2400" cap="small" dirty="0"/>
              <a:t>Lord</a:t>
            </a:r>
            <a:r>
              <a:rPr lang="en-US" sz="2400" dirty="0"/>
              <a:t> has cut off every one of the enemies of David from the face of the earth.”</a:t>
            </a:r>
          </a:p>
        </p:txBody>
      </p:sp>
      <p:pic>
        <p:nvPicPr>
          <p:cNvPr id="3" name="Picture 2">
            <a:extLst>
              <a:ext uri="{FF2B5EF4-FFF2-40B4-BE49-F238E27FC236}">
                <a16:creationId xmlns:a16="http://schemas.microsoft.com/office/drawing/2014/main" id="{3E2B5060-A890-C918-FD47-B171FC2B7771}"/>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3889154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CC9C-932C-45D7-9AF8-4F4BCC45462F}"/>
              </a:ext>
            </a:extLst>
          </p:cNvPr>
          <p:cNvSpPr>
            <a:spLocks noGrp="1"/>
          </p:cNvSpPr>
          <p:nvPr>
            <p:ph type="title"/>
          </p:nvPr>
        </p:nvSpPr>
        <p:spPr/>
        <p:txBody>
          <a:bodyPr/>
          <a:lstStyle/>
          <a:p>
            <a:r>
              <a:rPr lang="en-US" b="1" dirty="0"/>
              <a:t>Principle-based living</a:t>
            </a:r>
          </a:p>
        </p:txBody>
      </p:sp>
      <p:sp>
        <p:nvSpPr>
          <p:cNvPr id="3" name="Content Placeholder 2">
            <a:extLst>
              <a:ext uri="{FF2B5EF4-FFF2-40B4-BE49-F238E27FC236}">
                <a16:creationId xmlns:a16="http://schemas.microsoft.com/office/drawing/2014/main" id="{FF03C9E7-A91D-4DEF-8E7F-208C5298B0F8}"/>
              </a:ext>
            </a:extLst>
          </p:cNvPr>
          <p:cNvSpPr>
            <a:spLocks noGrp="1"/>
          </p:cNvSpPr>
          <p:nvPr>
            <p:ph idx="1"/>
          </p:nvPr>
        </p:nvSpPr>
        <p:spPr>
          <a:xfrm>
            <a:off x="4916" y="2471994"/>
            <a:ext cx="5257800" cy="4648200"/>
          </a:xfrm>
        </p:spPr>
        <p:txBody>
          <a:bodyPr>
            <a:noAutofit/>
          </a:bodyPr>
          <a:lstStyle/>
          <a:p>
            <a:r>
              <a:rPr lang="en-US" sz="2000" dirty="0">
                <a:solidFill>
                  <a:schemeClr val="tx1"/>
                </a:solidFill>
              </a:rPr>
              <a:t>Biblical example – David and Jonathan</a:t>
            </a:r>
          </a:p>
          <a:p>
            <a:r>
              <a:rPr lang="en-US" sz="2000" dirty="0">
                <a:solidFill>
                  <a:schemeClr val="tx1"/>
                </a:solidFill>
              </a:rPr>
              <a:t>Pathfinder example – “We will clean-up the trash at our campsite because it is the right thing to do” </a:t>
            </a:r>
          </a:p>
          <a:p>
            <a:r>
              <a:rPr lang="en-US" sz="2000" dirty="0">
                <a:solidFill>
                  <a:schemeClr val="tx1"/>
                </a:solidFill>
              </a:rPr>
              <a:t>Staff example – “I have committed to be a Christian and I will follow the great commission by working with our young people.”</a:t>
            </a:r>
          </a:p>
          <a:p>
            <a:r>
              <a:rPr lang="en-US" sz="2000" dirty="0">
                <a:solidFill>
                  <a:schemeClr val="tx1"/>
                </a:solidFill>
              </a:rPr>
              <a:t>Chief characteristic – principle</a:t>
            </a:r>
          </a:p>
        </p:txBody>
      </p:sp>
      <p:pic>
        <p:nvPicPr>
          <p:cNvPr id="5" name="Picture 4">
            <a:extLst>
              <a:ext uri="{FF2B5EF4-FFF2-40B4-BE49-F238E27FC236}">
                <a16:creationId xmlns:a16="http://schemas.microsoft.com/office/drawing/2014/main" id="{A9AC44C2-CEED-47DF-82B9-09598D85F345}"/>
              </a:ext>
            </a:extLst>
          </p:cNvPr>
          <p:cNvPicPr>
            <a:picLocks noChangeAspect="1"/>
          </p:cNvPicPr>
          <p:nvPr/>
        </p:nvPicPr>
        <p:blipFill>
          <a:blip r:embed="rId2" cstate="print"/>
          <a:stretch>
            <a:fillRect/>
          </a:stretch>
        </p:blipFill>
        <p:spPr>
          <a:xfrm>
            <a:off x="5257800" y="2479368"/>
            <a:ext cx="3367862" cy="4368800"/>
          </a:xfrm>
          <a:prstGeom prst="rect">
            <a:avLst/>
          </a:prstGeom>
        </p:spPr>
      </p:pic>
    </p:spTree>
    <p:extLst>
      <p:ext uri="{BB962C8B-B14F-4D97-AF65-F5344CB8AC3E}">
        <p14:creationId xmlns:p14="http://schemas.microsoft.com/office/powerpoint/2010/main" val="33895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1076451" y="5287296"/>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773222" y="4842386"/>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3999750" y="3448664"/>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3264129" y="3915696"/>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528508" y="4372896"/>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5354622" y="2514600"/>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735371" y="2981632"/>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2343777" y="5744496"/>
            <a:ext cx="4467890" cy="523220"/>
          </a:xfrm>
          <a:prstGeom prst="rect">
            <a:avLst/>
          </a:prstGeom>
          <a:noFill/>
        </p:spPr>
        <p:txBody>
          <a:bodyPr wrap="non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2906571" y="5297128"/>
            <a:ext cx="4572000" cy="523220"/>
          </a:xfrm>
          <a:prstGeom prst="rect">
            <a:avLst/>
          </a:prstGeom>
          <a:noFill/>
        </p:spPr>
        <p:txBody>
          <a:bodyPr wrap="square">
            <a:spAutoFit/>
          </a:bodyPr>
          <a:lstStyle/>
          <a:p>
            <a:r>
              <a:rPr lang="en-US" sz="2800" b="1" dirty="0"/>
              <a:t>Marketplace exchange</a:t>
            </a:r>
          </a:p>
        </p:txBody>
      </p:sp>
      <p:sp>
        <p:nvSpPr>
          <p:cNvPr id="19" name="TextBox 18">
            <a:extLst>
              <a:ext uri="{FF2B5EF4-FFF2-40B4-BE49-F238E27FC236}">
                <a16:creationId xmlns:a16="http://schemas.microsoft.com/office/drawing/2014/main" id="{194CE47A-5FB6-47E0-95CB-F38EF70904F4}"/>
              </a:ext>
            </a:extLst>
          </p:cNvPr>
          <p:cNvSpPr txBox="1"/>
          <p:nvPr/>
        </p:nvSpPr>
        <p:spPr>
          <a:xfrm>
            <a:off x="3642192" y="4792170"/>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Social conformity</a:t>
            </a:r>
          </a:p>
        </p:txBody>
      </p:sp>
      <p:sp>
        <p:nvSpPr>
          <p:cNvPr id="21" name="TextBox 20">
            <a:extLst>
              <a:ext uri="{FF2B5EF4-FFF2-40B4-BE49-F238E27FC236}">
                <a16:creationId xmlns:a16="http://schemas.microsoft.com/office/drawing/2014/main" id="{B7218FA2-CD62-442A-AF97-FCBB44245B71}"/>
              </a:ext>
            </a:extLst>
          </p:cNvPr>
          <p:cNvSpPr txBox="1"/>
          <p:nvPr/>
        </p:nvSpPr>
        <p:spPr>
          <a:xfrm>
            <a:off x="4343400" y="4274922"/>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Law and order</a:t>
            </a:r>
          </a:p>
        </p:txBody>
      </p:sp>
      <p:sp>
        <p:nvSpPr>
          <p:cNvPr id="22" name="TextBox 21">
            <a:extLst>
              <a:ext uri="{FF2B5EF4-FFF2-40B4-BE49-F238E27FC236}">
                <a16:creationId xmlns:a16="http://schemas.microsoft.com/office/drawing/2014/main" id="{AFD7D09B-1DE5-41BE-BC48-B764F4D99B75}"/>
              </a:ext>
            </a:extLst>
          </p:cNvPr>
          <p:cNvSpPr txBox="1"/>
          <p:nvPr/>
        </p:nvSpPr>
        <p:spPr>
          <a:xfrm>
            <a:off x="1108768" y="3635123"/>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Love for others</a:t>
            </a:r>
          </a:p>
        </p:txBody>
      </p:sp>
      <p:sp>
        <p:nvSpPr>
          <p:cNvPr id="23" name="TextBox 22">
            <a:extLst>
              <a:ext uri="{FF2B5EF4-FFF2-40B4-BE49-F238E27FC236}">
                <a16:creationId xmlns:a16="http://schemas.microsoft.com/office/drawing/2014/main" id="{7F6A23D7-142B-43C2-9F3A-8561FDCD8053}"/>
              </a:ext>
            </a:extLst>
          </p:cNvPr>
          <p:cNvSpPr txBox="1"/>
          <p:nvPr/>
        </p:nvSpPr>
        <p:spPr>
          <a:xfrm>
            <a:off x="782622" y="3088555"/>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Principle-based living</a:t>
            </a:r>
          </a:p>
        </p:txBody>
      </p:sp>
      <p:sp>
        <p:nvSpPr>
          <p:cNvPr id="24" name="TextBox 23">
            <a:extLst>
              <a:ext uri="{FF2B5EF4-FFF2-40B4-BE49-F238E27FC236}">
                <a16:creationId xmlns:a16="http://schemas.microsoft.com/office/drawing/2014/main" id="{0EDD120F-2CDB-4C62-876D-1BC02854EB7A}"/>
              </a:ext>
            </a:extLst>
          </p:cNvPr>
          <p:cNvSpPr txBox="1"/>
          <p:nvPr/>
        </p:nvSpPr>
        <p:spPr>
          <a:xfrm>
            <a:off x="1013863" y="2536723"/>
            <a:ext cx="463590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Exodus 32:9-14, 32</a:t>
            </a:r>
          </a:p>
        </p:txBody>
      </p:sp>
    </p:spTree>
    <p:extLst>
      <p:ext uri="{BB962C8B-B14F-4D97-AF65-F5344CB8AC3E}">
        <p14:creationId xmlns:p14="http://schemas.microsoft.com/office/powerpoint/2010/main" val="511295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52400"/>
            <a:ext cx="9144000" cy="6524863"/>
          </a:xfrm>
          <a:prstGeom prst="rect">
            <a:avLst/>
          </a:prstGeom>
        </p:spPr>
        <p:txBody>
          <a:bodyPr wrap="square">
            <a:spAutoFit/>
          </a:bodyPr>
          <a:lstStyle/>
          <a:p>
            <a:r>
              <a:rPr lang="en-US" sz="2200" dirty="0"/>
              <a:t>Exodus 32:9-14							New King James Version</a:t>
            </a:r>
          </a:p>
          <a:p>
            <a:r>
              <a:rPr lang="en-US" sz="2200" dirty="0"/>
              <a:t> </a:t>
            </a:r>
          </a:p>
          <a:p>
            <a:r>
              <a:rPr lang="en-US" sz="2200" b="1" baseline="30000" dirty="0"/>
              <a:t>9 </a:t>
            </a:r>
            <a:r>
              <a:rPr lang="en-US" sz="2200" dirty="0"/>
              <a:t>And the </a:t>
            </a:r>
            <a:r>
              <a:rPr lang="en-US" sz="2200" cap="small" dirty="0"/>
              <a:t>Lord</a:t>
            </a:r>
            <a:r>
              <a:rPr lang="en-US" sz="2200" dirty="0"/>
              <a:t> said to Moses, “I have seen this people, and indeed it </a:t>
            </a:r>
            <a:r>
              <a:rPr lang="en-US" sz="2200" i="1" dirty="0"/>
              <a:t>is</a:t>
            </a:r>
            <a:r>
              <a:rPr lang="en-US" sz="2200" dirty="0"/>
              <a:t> a stiff-necked people! </a:t>
            </a:r>
            <a:r>
              <a:rPr lang="en-US" sz="2200" b="1" baseline="30000" dirty="0"/>
              <a:t>10 </a:t>
            </a:r>
            <a:r>
              <a:rPr lang="en-US" sz="2200" dirty="0"/>
              <a:t>Now therefore, let Me alone, that My wrath may burn hot against them and I may consume them. And I will make of you a great nation.”</a:t>
            </a:r>
          </a:p>
          <a:p>
            <a:r>
              <a:rPr lang="en-US" sz="2200" b="1" baseline="30000" dirty="0"/>
              <a:t>11 </a:t>
            </a:r>
            <a:r>
              <a:rPr lang="en-US" sz="2200" dirty="0"/>
              <a:t>Then Moses pleaded with the </a:t>
            </a:r>
            <a:r>
              <a:rPr lang="en-US" sz="2200" cap="small" dirty="0"/>
              <a:t>Lord</a:t>
            </a:r>
            <a:r>
              <a:rPr lang="en-US" sz="2200" dirty="0"/>
              <a:t> his God, and said: “</a:t>
            </a:r>
            <a:r>
              <a:rPr lang="en-US" sz="2200" cap="small" dirty="0"/>
              <a:t>Lord</a:t>
            </a:r>
            <a:r>
              <a:rPr lang="en-US" sz="2200" dirty="0"/>
              <a:t>, why does Your wrath burn hot against Your people whom You have brought out of the land of Egypt with great power and with a mighty hand? </a:t>
            </a:r>
            <a:r>
              <a:rPr lang="en-US" sz="2200" b="1" baseline="30000" dirty="0"/>
              <a:t>12 </a:t>
            </a:r>
            <a:r>
              <a:rPr lang="en-US" sz="2200" dirty="0"/>
              <a:t>Why should the Egyptians speak, and say, ‘He brought them out to harm them, to kill them in the mountains, and to consume them from the face of the earth’? Turn from Your fierce wrath, and relent from this harm to Your people. </a:t>
            </a:r>
            <a:r>
              <a:rPr lang="en-US" sz="2200" b="1" baseline="30000" dirty="0"/>
              <a:t>13 </a:t>
            </a:r>
            <a:r>
              <a:rPr lang="en-US" sz="2200" dirty="0"/>
              <a:t>Remember Abraham, Isaac, and Israel, Your servants, to whom You swore by Your own self, and said to them, ‘I will multiply your descendants as the stars of heaven; and all this land that I have spoken of I give to your descendants, and they shall inherit </a:t>
            </a:r>
            <a:r>
              <a:rPr lang="en-US" sz="2200" i="1" dirty="0"/>
              <a:t>it</a:t>
            </a:r>
            <a:r>
              <a:rPr lang="en-US" sz="2200" dirty="0"/>
              <a:t> forever.’ ” </a:t>
            </a:r>
            <a:r>
              <a:rPr lang="en-US" sz="2200" b="1" baseline="30000" dirty="0"/>
              <a:t>14 </a:t>
            </a:r>
            <a:r>
              <a:rPr lang="en-US" sz="2200" dirty="0"/>
              <a:t>So the </a:t>
            </a:r>
            <a:r>
              <a:rPr lang="en-US" sz="2200" cap="small" dirty="0"/>
              <a:t>Lord</a:t>
            </a:r>
            <a:r>
              <a:rPr lang="en-US" sz="2200" dirty="0"/>
              <a:t> relented from the harm which He said He would do to His people.</a:t>
            </a:r>
          </a:p>
        </p:txBody>
      </p:sp>
    </p:spTree>
    <p:extLst>
      <p:ext uri="{BB962C8B-B14F-4D97-AF65-F5344CB8AC3E}">
        <p14:creationId xmlns:p14="http://schemas.microsoft.com/office/powerpoint/2010/main" val="643039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CC9C-932C-45D7-9AF8-4F4BCC45462F}"/>
              </a:ext>
            </a:extLst>
          </p:cNvPr>
          <p:cNvSpPr>
            <a:spLocks noGrp="1"/>
          </p:cNvSpPr>
          <p:nvPr>
            <p:ph type="title"/>
          </p:nvPr>
        </p:nvSpPr>
        <p:spPr/>
        <p:txBody>
          <a:bodyPr/>
          <a:lstStyle/>
          <a:p>
            <a:r>
              <a:rPr lang="en-US" b="1" dirty="0"/>
              <a:t>Understanding friend of God</a:t>
            </a:r>
          </a:p>
        </p:txBody>
      </p:sp>
      <p:sp>
        <p:nvSpPr>
          <p:cNvPr id="3" name="Content Placeholder 2">
            <a:extLst>
              <a:ext uri="{FF2B5EF4-FFF2-40B4-BE49-F238E27FC236}">
                <a16:creationId xmlns:a16="http://schemas.microsoft.com/office/drawing/2014/main" id="{FF03C9E7-A91D-4DEF-8E7F-208C5298B0F8}"/>
              </a:ext>
            </a:extLst>
          </p:cNvPr>
          <p:cNvSpPr>
            <a:spLocks noGrp="1"/>
          </p:cNvSpPr>
          <p:nvPr>
            <p:ph idx="1"/>
          </p:nvPr>
        </p:nvSpPr>
        <p:spPr>
          <a:xfrm>
            <a:off x="0" y="2209800"/>
            <a:ext cx="4495800" cy="4648200"/>
          </a:xfrm>
        </p:spPr>
        <p:txBody>
          <a:bodyPr>
            <a:normAutofit/>
          </a:bodyPr>
          <a:lstStyle/>
          <a:p>
            <a:r>
              <a:rPr lang="en-US" sz="2000" dirty="0">
                <a:solidFill>
                  <a:schemeClr val="tx1"/>
                </a:solidFill>
              </a:rPr>
              <a:t>Biblical example – Moses pleads with God</a:t>
            </a:r>
          </a:p>
          <a:p>
            <a:r>
              <a:rPr lang="en-US" sz="2000" dirty="0">
                <a:solidFill>
                  <a:schemeClr val="tx1"/>
                </a:solidFill>
              </a:rPr>
              <a:t>Pathfinder example – “I want to be God’s friend and have a growing relationship with Him” </a:t>
            </a:r>
          </a:p>
          <a:p>
            <a:r>
              <a:rPr lang="en-US" sz="2000" dirty="0">
                <a:solidFill>
                  <a:schemeClr val="tx1"/>
                </a:solidFill>
              </a:rPr>
              <a:t>Staff example – “As a friend of God, I know that leading and discipling His young people into a relationship with God is the greatest thing I can do for Him and them.”</a:t>
            </a:r>
          </a:p>
          <a:p>
            <a:r>
              <a:rPr lang="en-US" sz="2000" dirty="0">
                <a:solidFill>
                  <a:schemeClr val="tx1"/>
                </a:solidFill>
              </a:rPr>
              <a:t>Chief characteristic – relationship</a:t>
            </a:r>
          </a:p>
        </p:txBody>
      </p:sp>
      <p:pic>
        <p:nvPicPr>
          <p:cNvPr id="6" name="Picture 5">
            <a:extLst>
              <a:ext uri="{FF2B5EF4-FFF2-40B4-BE49-F238E27FC236}">
                <a16:creationId xmlns:a16="http://schemas.microsoft.com/office/drawing/2014/main" id="{DECA46DB-815F-41C0-8C84-6192FDDB3201}"/>
              </a:ext>
            </a:extLst>
          </p:cNvPr>
          <p:cNvPicPr>
            <a:picLocks noChangeAspect="1"/>
          </p:cNvPicPr>
          <p:nvPr/>
        </p:nvPicPr>
        <p:blipFill>
          <a:blip r:embed="rId2" cstate="print"/>
          <a:stretch>
            <a:fillRect/>
          </a:stretch>
        </p:blipFill>
        <p:spPr>
          <a:xfrm>
            <a:off x="4572001" y="2489200"/>
            <a:ext cx="4571999" cy="3428999"/>
          </a:xfrm>
          <a:prstGeom prst="rect">
            <a:avLst/>
          </a:prstGeom>
        </p:spPr>
      </p:pic>
    </p:spTree>
    <p:extLst>
      <p:ext uri="{BB962C8B-B14F-4D97-AF65-F5344CB8AC3E}">
        <p14:creationId xmlns:p14="http://schemas.microsoft.com/office/powerpoint/2010/main" val="9822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0444-E024-4928-939F-C003ECE7B4C1}"/>
              </a:ext>
            </a:extLst>
          </p:cNvPr>
          <p:cNvSpPr>
            <a:spLocks noGrp="1"/>
          </p:cNvSpPr>
          <p:nvPr>
            <p:ph type="title"/>
          </p:nvPr>
        </p:nvSpPr>
        <p:spPr/>
        <p:txBody>
          <a:bodyPr/>
          <a:lstStyle/>
          <a:p>
            <a:r>
              <a:rPr lang="en-US" sz="2800" b="1" dirty="0"/>
              <a:t>Examples of mission Statement - 1</a:t>
            </a:r>
          </a:p>
        </p:txBody>
      </p:sp>
      <p:sp>
        <p:nvSpPr>
          <p:cNvPr id="3" name="Content Placeholder 2">
            <a:extLst>
              <a:ext uri="{FF2B5EF4-FFF2-40B4-BE49-F238E27FC236}">
                <a16:creationId xmlns:a16="http://schemas.microsoft.com/office/drawing/2014/main" id="{408A8323-DDBF-4B1D-8D08-31B4C34755B5}"/>
              </a:ext>
            </a:extLst>
          </p:cNvPr>
          <p:cNvSpPr>
            <a:spLocks noGrp="1"/>
          </p:cNvSpPr>
          <p:nvPr>
            <p:ph idx="1"/>
          </p:nvPr>
        </p:nvSpPr>
        <p:spPr>
          <a:xfrm>
            <a:off x="342900" y="2590800"/>
            <a:ext cx="8458200" cy="1905000"/>
          </a:xfrm>
        </p:spPr>
        <p:txBody>
          <a:bodyPr>
            <a:normAutofit/>
          </a:bodyPr>
          <a:lstStyle/>
          <a:p>
            <a:pPr>
              <a:buNone/>
            </a:pPr>
            <a:r>
              <a:rPr lang="en-US" sz="1700" b="1" i="0" dirty="0">
                <a:solidFill>
                  <a:schemeClr val="tx1"/>
                </a:solidFill>
                <a:effectLst/>
              </a:rPr>
              <a:t>Apple Company Mission Statement: </a:t>
            </a:r>
            <a:r>
              <a:rPr lang="en-US" sz="1700" dirty="0"/>
              <a:t> ”Bringing the best user experience to its customers through innovative hardware, software and services”.</a:t>
            </a:r>
          </a:p>
          <a:p>
            <a:pPr>
              <a:buNone/>
            </a:pPr>
            <a:endParaRPr lang="en-US" sz="1500" b="1" i="0" dirty="0">
              <a:solidFill>
                <a:schemeClr val="tx1"/>
              </a:solidFill>
              <a:effectLst/>
            </a:endParaRPr>
          </a:p>
          <a:p>
            <a:pPr>
              <a:buNone/>
            </a:pPr>
            <a:r>
              <a:rPr lang="en-US" sz="1700" b="1" i="0" dirty="0">
                <a:solidFill>
                  <a:schemeClr val="tx1"/>
                </a:solidFill>
                <a:effectLst/>
              </a:rPr>
              <a:t>Bank of America Mission Statement:  </a:t>
            </a:r>
            <a:r>
              <a:rPr lang="en-US" sz="1700" dirty="0"/>
              <a:t>”We make financial lives better for our clients and our communities through the power of every connection”.</a:t>
            </a:r>
          </a:p>
        </p:txBody>
      </p:sp>
      <p:pic>
        <p:nvPicPr>
          <p:cNvPr id="4" name="Picture 3">
            <a:extLst>
              <a:ext uri="{FF2B5EF4-FFF2-40B4-BE49-F238E27FC236}">
                <a16:creationId xmlns:a16="http://schemas.microsoft.com/office/drawing/2014/main" id="{9887C3C7-4CC9-A215-3294-60144B82A81A}"/>
              </a:ext>
            </a:extLst>
          </p:cNvPr>
          <p:cNvPicPr>
            <a:picLocks noChangeAspect="1"/>
          </p:cNvPicPr>
          <p:nvPr/>
        </p:nvPicPr>
        <p:blipFill>
          <a:blip r:embed="rId2"/>
          <a:stretch>
            <a:fillRect/>
          </a:stretch>
        </p:blipFill>
        <p:spPr>
          <a:xfrm>
            <a:off x="8001000" y="5715000"/>
            <a:ext cx="1016000" cy="966931"/>
          </a:xfrm>
          <a:prstGeom prst="rect">
            <a:avLst/>
          </a:prstGeom>
        </p:spPr>
      </p:pic>
    </p:spTree>
    <p:extLst>
      <p:ext uri="{BB962C8B-B14F-4D97-AF65-F5344CB8AC3E}">
        <p14:creationId xmlns:p14="http://schemas.microsoft.com/office/powerpoint/2010/main" val="353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1152651" y="5211096"/>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849422" y="4766186"/>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4075950" y="3372464"/>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3340329" y="3839496"/>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604708" y="4296696"/>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5430822" y="2438400"/>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811571" y="2905432"/>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2419977" y="5668296"/>
            <a:ext cx="4467890" cy="523220"/>
          </a:xfrm>
          <a:prstGeom prst="rect">
            <a:avLst/>
          </a:prstGeom>
          <a:noFill/>
        </p:spPr>
        <p:txBody>
          <a:bodyPr wrap="non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2982771" y="5220928"/>
            <a:ext cx="4572000" cy="523220"/>
          </a:xfrm>
          <a:prstGeom prst="rect">
            <a:avLst/>
          </a:prstGeom>
          <a:noFill/>
        </p:spPr>
        <p:txBody>
          <a:bodyPr wrap="square">
            <a:spAutoFit/>
          </a:bodyPr>
          <a:lstStyle/>
          <a:p>
            <a:r>
              <a:rPr lang="en-US" sz="2800" b="1" dirty="0"/>
              <a:t>Marketplace exchange</a:t>
            </a:r>
          </a:p>
        </p:txBody>
      </p:sp>
      <p:sp>
        <p:nvSpPr>
          <p:cNvPr id="19" name="TextBox 18">
            <a:extLst>
              <a:ext uri="{FF2B5EF4-FFF2-40B4-BE49-F238E27FC236}">
                <a16:creationId xmlns:a16="http://schemas.microsoft.com/office/drawing/2014/main" id="{194CE47A-5FB6-47E0-95CB-F38EF70904F4}"/>
              </a:ext>
            </a:extLst>
          </p:cNvPr>
          <p:cNvSpPr txBox="1"/>
          <p:nvPr/>
        </p:nvSpPr>
        <p:spPr>
          <a:xfrm>
            <a:off x="3718392" y="4715970"/>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Social conformity</a:t>
            </a:r>
          </a:p>
        </p:txBody>
      </p:sp>
      <p:sp>
        <p:nvSpPr>
          <p:cNvPr id="21" name="TextBox 20">
            <a:extLst>
              <a:ext uri="{FF2B5EF4-FFF2-40B4-BE49-F238E27FC236}">
                <a16:creationId xmlns:a16="http://schemas.microsoft.com/office/drawing/2014/main" id="{B7218FA2-CD62-442A-AF97-FCBB44245B71}"/>
              </a:ext>
            </a:extLst>
          </p:cNvPr>
          <p:cNvSpPr txBox="1"/>
          <p:nvPr/>
        </p:nvSpPr>
        <p:spPr>
          <a:xfrm>
            <a:off x="4419600" y="4198722"/>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Law and order</a:t>
            </a:r>
          </a:p>
        </p:txBody>
      </p:sp>
      <p:sp>
        <p:nvSpPr>
          <p:cNvPr id="22" name="TextBox 21">
            <a:extLst>
              <a:ext uri="{FF2B5EF4-FFF2-40B4-BE49-F238E27FC236}">
                <a16:creationId xmlns:a16="http://schemas.microsoft.com/office/drawing/2014/main" id="{AFD7D09B-1DE5-41BE-BC48-B764F4D99B75}"/>
              </a:ext>
            </a:extLst>
          </p:cNvPr>
          <p:cNvSpPr txBox="1"/>
          <p:nvPr/>
        </p:nvSpPr>
        <p:spPr>
          <a:xfrm>
            <a:off x="1184968" y="3558923"/>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Love for others</a:t>
            </a:r>
          </a:p>
        </p:txBody>
      </p:sp>
      <p:sp>
        <p:nvSpPr>
          <p:cNvPr id="23" name="TextBox 22">
            <a:extLst>
              <a:ext uri="{FF2B5EF4-FFF2-40B4-BE49-F238E27FC236}">
                <a16:creationId xmlns:a16="http://schemas.microsoft.com/office/drawing/2014/main" id="{7F6A23D7-142B-43C2-9F3A-8561FDCD8053}"/>
              </a:ext>
            </a:extLst>
          </p:cNvPr>
          <p:cNvSpPr txBox="1"/>
          <p:nvPr/>
        </p:nvSpPr>
        <p:spPr>
          <a:xfrm>
            <a:off x="858822" y="3012355"/>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Principle-based living</a:t>
            </a:r>
          </a:p>
        </p:txBody>
      </p:sp>
      <p:sp>
        <p:nvSpPr>
          <p:cNvPr id="24" name="TextBox 23">
            <a:extLst>
              <a:ext uri="{FF2B5EF4-FFF2-40B4-BE49-F238E27FC236}">
                <a16:creationId xmlns:a16="http://schemas.microsoft.com/office/drawing/2014/main" id="{0EDD120F-2CDB-4C62-876D-1BC02854EB7A}"/>
              </a:ext>
            </a:extLst>
          </p:cNvPr>
          <p:cNvSpPr txBox="1"/>
          <p:nvPr/>
        </p:nvSpPr>
        <p:spPr>
          <a:xfrm>
            <a:off x="814008" y="2471227"/>
            <a:ext cx="5410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Understanding friend of God</a:t>
            </a:r>
          </a:p>
        </p:txBody>
      </p:sp>
    </p:spTree>
    <p:extLst>
      <p:ext uri="{BB962C8B-B14F-4D97-AF65-F5344CB8AC3E}">
        <p14:creationId xmlns:p14="http://schemas.microsoft.com/office/powerpoint/2010/main" val="1684354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636054" y="5353664"/>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332825" y="4908754"/>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3559353" y="3515032"/>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2823732" y="3982064"/>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088111" y="4439264"/>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5001293" y="2590800"/>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294974" y="3048000"/>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1903380" y="5810864"/>
            <a:ext cx="4467890" cy="523220"/>
          </a:xfrm>
          <a:prstGeom prst="rect">
            <a:avLst/>
          </a:prstGeom>
          <a:noFill/>
        </p:spPr>
        <p:txBody>
          <a:bodyPr wrap="non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2466174" y="5363496"/>
            <a:ext cx="4572000" cy="523220"/>
          </a:xfrm>
          <a:prstGeom prst="rect">
            <a:avLst/>
          </a:prstGeom>
          <a:noFill/>
        </p:spPr>
        <p:txBody>
          <a:bodyPr wrap="square">
            <a:spAutoFit/>
          </a:bodyPr>
          <a:lstStyle/>
          <a:p>
            <a:r>
              <a:rPr lang="en-US" sz="2800" b="1" dirty="0"/>
              <a:t>Marketplace exchange</a:t>
            </a:r>
          </a:p>
        </p:txBody>
      </p:sp>
      <p:sp>
        <p:nvSpPr>
          <p:cNvPr id="19" name="TextBox 18">
            <a:extLst>
              <a:ext uri="{FF2B5EF4-FFF2-40B4-BE49-F238E27FC236}">
                <a16:creationId xmlns:a16="http://schemas.microsoft.com/office/drawing/2014/main" id="{194CE47A-5FB6-47E0-95CB-F38EF70904F4}"/>
              </a:ext>
            </a:extLst>
          </p:cNvPr>
          <p:cNvSpPr txBox="1"/>
          <p:nvPr/>
        </p:nvSpPr>
        <p:spPr>
          <a:xfrm>
            <a:off x="3201795" y="4858538"/>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Social conformity</a:t>
            </a:r>
          </a:p>
        </p:txBody>
      </p:sp>
      <p:sp>
        <p:nvSpPr>
          <p:cNvPr id="21" name="TextBox 20">
            <a:extLst>
              <a:ext uri="{FF2B5EF4-FFF2-40B4-BE49-F238E27FC236}">
                <a16:creationId xmlns:a16="http://schemas.microsoft.com/office/drawing/2014/main" id="{B7218FA2-CD62-442A-AF97-FCBB44245B71}"/>
              </a:ext>
            </a:extLst>
          </p:cNvPr>
          <p:cNvSpPr txBox="1"/>
          <p:nvPr/>
        </p:nvSpPr>
        <p:spPr>
          <a:xfrm>
            <a:off x="3903003" y="4341290"/>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entury Gothic" panose="020B0502020202020204"/>
                <a:ea typeface="+mn-ea"/>
                <a:cs typeface="+mn-cs"/>
              </a:rPr>
              <a:t>Law and order</a:t>
            </a:r>
            <a:endPar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2" name="TextBox 21">
            <a:extLst>
              <a:ext uri="{FF2B5EF4-FFF2-40B4-BE49-F238E27FC236}">
                <a16:creationId xmlns:a16="http://schemas.microsoft.com/office/drawing/2014/main" id="{AFD7D09B-1DE5-41BE-BC48-B764F4D99B75}"/>
              </a:ext>
            </a:extLst>
          </p:cNvPr>
          <p:cNvSpPr txBox="1"/>
          <p:nvPr/>
        </p:nvSpPr>
        <p:spPr>
          <a:xfrm>
            <a:off x="668371" y="3701491"/>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Love for others</a:t>
            </a:r>
          </a:p>
        </p:txBody>
      </p:sp>
      <p:sp>
        <p:nvSpPr>
          <p:cNvPr id="23" name="TextBox 22">
            <a:extLst>
              <a:ext uri="{FF2B5EF4-FFF2-40B4-BE49-F238E27FC236}">
                <a16:creationId xmlns:a16="http://schemas.microsoft.com/office/drawing/2014/main" id="{7F6A23D7-142B-43C2-9F3A-8561FDCD8053}"/>
              </a:ext>
            </a:extLst>
          </p:cNvPr>
          <p:cNvSpPr txBox="1"/>
          <p:nvPr/>
        </p:nvSpPr>
        <p:spPr>
          <a:xfrm>
            <a:off x="342225" y="3154923"/>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Principle-based living</a:t>
            </a:r>
          </a:p>
        </p:txBody>
      </p:sp>
      <p:sp>
        <p:nvSpPr>
          <p:cNvPr id="24" name="TextBox 23">
            <a:extLst>
              <a:ext uri="{FF2B5EF4-FFF2-40B4-BE49-F238E27FC236}">
                <a16:creationId xmlns:a16="http://schemas.microsoft.com/office/drawing/2014/main" id="{0EDD120F-2CDB-4C62-876D-1BC02854EB7A}"/>
              </a:ext>
            </a:extLst>
          </p:cNvPr>
          <p:cNvSpPr txBox="1"/>
          <p:nvPr/>
        </p:nvSpPr>
        <p:spPr>
          <a:xfrm>
            <a:off x="297411" y="2613795"/>
            <a:ext cx="5410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Understanding friend of God</a:t>
            </a:r>
          </a:p>
        </p:txBody>
      </p:sp>
      <p:sp>
        <p:nvSpPr>
          <p:cNvPr id="7" name="Right Brace 6">
            <a:extLst>
              <a:ext uri="{FF2B5EF4-FFF2-40B4-BE49-F238E27FC236}">
                <a16:creationId xmlns:a16="http://schemas.microsoft.com/office/drawing/2014/main" id="{C19F15D4-881C-4EA3-A43A-42493E066BFE}"/>
              </a:ext>
            </a:extLst>
          </p:cNvPr>
          <p:cNvSpPr/>
          <p:nvPr/>
        </p:nvSpPr>
        <p:spPr>
          <a:xfrm>
            <a:off x="6801810" y="4991804"/>
            <a:ext cx="464602" cy="128486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a:extLst>
              <a:ext uri="{FF2B5EF4-FFF2-40B4-BE49-F238E27FC236}">
                <a16:creationId xmlns:a16="http://schemas.microsoft.com/office/drawing/2014/main" id="{3699F44B-92AD-4B24-A23D-E8D894FAB036}"/>
              </a:ext>
            </a:extLst>
          </p:cNvPr>
          <p:cNvSpPr/>
          <p:nvPr/>
        </p:nvSpPr>
        <p:spPr>
          <a:xfrm>
            <a:off x="7089323" y="3960467"/>
            <a:ext cx="464602" cy="128486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a:extLst>
              <a:ext uri="{FF2B5EF4-FFF2-40B4-BE49-F238E27FC236}">
                <a16:creationId xmlns:a16="http://schemas.microsoft.com/office/drawing/2014/main" id="{A65DD113-D081-4C22-ADB6-26FE35A8A266}"/>
              </a:ext>
            </a:extLst>
          </p:cNvPr>
          <p:cNvSpPr/>
          <p:nvPr/>
        </p:nvSpPr>
        <p:spPr>
          <a:xfrm>
            <a:off x="7386089" y="2774100"/>
            <a:ext cx="464602" cy="128486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4B977D8-E6B1-479D-A27D-5E1D49433426}"/>
              </a:ext>
            </a:extLst>
          </p:cNvPr>
          <p:cNvSpPr txBox="1"/>
          <p:nvPr/>
        </p:nvSpPr>
        <p:spPr>
          <a:xfrm>
            <a:off x="7257123" y="5372097"/>
            <a:ext cx="1632178" cy="461665"/>
          </a:xfrm>
          <a:prstGeom prst="rect">
            <a:avLst/>
          </a:prstGeom>
          <a:noFill/>
        </p:spPr>
        <p:txBody>
          <a:bodyPr wrap="none" rtlCol="0">
            <a:spAutoFit/>
          </a:bodyPr>
          <a:lstStyle/>
          <a:p>
            <a:r>
              <a:rPr lang="en-US" sz="2400" b="1" dirty="0"/>
              <a:t>Self-focus</a:t>
            </a:r>
          </a:p>
        </p:txBody>
      </p:sp>
      <p:sp>
        <p:nvSpPr>
          <p:cNvPr id="29" name="TextBox 28">
            <a:extLst>
              <a:ext uri="{FF2B5EF4-FFF2-40B4-BE49-F238E27FC236}">
                <a16:creationId xmlns:a16="http://schemas.microsoft.com/office/drawing/2014/main" id="{FF32A8F2-6010-4550-AABD-61B612055F89}"/>
              </a:ext>
            </a:extLst>
          </p:cNvPr>
          <p:cNvSpPr txBox="1"/>
          <p:nvPr/>
        </p:nvSpPr>
        <p:spPr>
          <a:xfrm>
            <a:off x="7554195" y="4233768"/>
            <a:ext cx="1561169" cy="830997"/>
          </a:xfrm>
          <a:prstGeom prst="rect">
            <a:avLst/>
          </a:prstGeom>
          <a:noFill/>
        </p:spPr>
        <p:txBody>
          <a:bodyPr wrap="square">
            <a:spAutoFit/>
          </a:bodyPr>
          <a:lstStyle/>
          <a:p>
            <a:r>
              <a:rPr lang="en-US" sz="2400" b="1" dirty="0"/>
              <a:t>Others-</a:t>
            </a:r>
          </a:p>
          <a:p>
            <a:r>
              <a:rPr lang="en-US" sz="2400" b="1" dirty="0"/>
              <a:t>focus</a:t>
            </a:r>
          </a:p>
        </p:txBody>
      </p:sp>
      <p:sp>
        <p:nvSpPr>
          <p:cNvPr id="30" name="TextBox 29">
            <a:extLst>
              <a:ext uri="{FF2B5EF4-FFF2-40B4-BE49-F238E27FC236}">
                <a16:creationId xmlns:a16="http://schemas.microsoft.com/office/drawing/2014/main" id="{FA948045-9F84-4D35-AABE-19349A5AB884}"/>
              </a:ext>
            </a:extLst>
          </p:cNvPr>
          <p:cNvSpPr txBox="1"/>
          <p:nvPr/>
        </p:nvSpPr>
        <p:spPr>
          <a:xfrm>
            <a:off x="7850691" y="2966137"/>
            <a:ext cx="1293309" cy="830997"/>
          </a:xfrm>
          <a:prstGeom prst="rect">
            <a:avLst/>
          </a:prstGeom>
          <a:noFill/>
        </p:spPr>
        <p:txBody>
          <a:bodyPr wrap="square">
            <a:spAutoFit/>
          </a:bodyPr>
          <a:lstStyle/>
          <a:p>
            <a:r>
              <a:rPr lang="en-US" sz="2400" b="1" dirty="0"/>
              <a:t>God-</a:t>
            </a:r>
          </a:p>
          <a:p>
            <a:r>
              <a:rPr lang="en-US" sz="2400" b="1" dirty="0"/>
              <a:t>focus</a:t>
            </a:r>
          </a:p>
        </p:txBody>
      </p:sp>
    </p:spTree>
    <p:extLst>
      <p:ext uri="{BB962C8B-B14F-4D97-AF65-F5344CB8AC3E}">
        <p14:creationId xmlns:p14="http://schemas.microsoft.com/office/powerpoint/2010/main" val="4223183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DCA9-5869-45EC-A284-4B0D2356B2AC}"/>
              </a:ext>
            </a:extLst>
          </p:cNvPr>
          <p:cNvSpPr>
            <a:spLocks noGrp="1"/>
          </p:cNvSpPr>
          <p:nvPr>
            <p:ph type="title"/>
          </p:nvPr>
        </p:nvSpPr>
        <p:spPr/>
        <p:txBody>
          <a:bodyPr/>
          <a:lstStyle/>
          <a:p>
            <a:r>
              <a:rPr lang="en-US" dirty="0"/>
              <a:t>Growth and motivation</a:t>
            </a:r>
          </a:p>
        </p:txBody>
      </p:sp>
      <p:sp>
        <p:nvSpPr>
          <p:cNvPr id="3" name="Content Placeholder 2">
            <a:extLst>
              <a:ext uri="{FF2B5EF4-FFF2-40B4-BE49-F238E27FC236}">
                <a16:creationId xmlns:a16="http://schemas.microsoft.com/office/drawing/2014/main" id="{8D49D8EA-98C3-4089-870E-09D644826F6A}"/>
              </a:ext>
            </a:extLst>
          </p:cNvPr>
          <p:cNvSpPr>
            <a:spLocks noGrp="1"/>
          </p:cNvSpPr>
          <p:nvPr>
            <p:ph idx="1"/>
          </p:nvPr>
        </p:nvSpPr>
        <p:spPr>
          <a:xfrm>
            <a:off x="533400" y="2489200"/>
            <a:ext cx="8077200" cy="4216400"/>
          </a:xfrm>
        </p:spPr>
        <p:txBody>
          <a:bodyPr>
            <a:noAutofit/>
          </a:bodyPr>
          <a:lstStyle/>
          <a:p>
            <a:r>
              <a:rPr lang="en-US" sz="2000" dirty="0">
                <a:solidFill>
                  <a:schemeClr val="tx1"/>
                </a:solidFill>
              </a:rPr>
              <a:t>The different levels of motivation are not necessarily good or bad in themselves but represent different levels of spiritual maturity.</a:t>
            </a:r>
          </a:p>
          <a:p>
            <a:r>
              <a:rPr lang="en-US" sz="2000" dirty="0">
                <a:solidFill>
                  <a:schemeClr val="tx1"/>
                </a:solidFill>
              </a:rPr>
              <a:t>They can become bad when we refuse to grow.  We need to grow from the first 4 levels to the last 3 levels.  </a:t>
            </a:r>
          </a:p>
          <a:p>
            <a:r>
              <a:rPr lang="en-US" sz="2000" dirty="0">
                <a:solidFill>
                  <a:schemeClr val="tx1"/>
                </a:solidFill>
              </a:rPr>
              <a:t>People can operate at a variety of different levels, depending on the situation.</a:t>
            </a:r>
          </a:p>
          <a:p>
            <a:r>
              <a:rPr lang="en-US" sz="2000" dirty="0">
                <a:solidFill>
                  <a:schemeClr val="tx1"/>
                </a:solidFill>
              </a:rPr>
              <a:t>Remember God meets and deals with us where we are but He never intends to leave us there. (Example: the nation of Israel)</a:t>
            </a:r>
          </a:p>
          <a:p>
            <a:r>
              <a:rPr lang="en-US" sz="2000" dirty="0">
                <a:solidFill>
                  <a:schemeClr val="tx1"/>
                </a:solidFill>
              </a:rPr>
              <a:t>The technical term for this growth is sanctification.</a:t>
            </a:r>
          </a:p>
        </p:txBody>
      </p:sp>
    </p:spTree>
    <p:extLst>
      <p:ext uri="{BB962C8B-B14F-4D97-AF65-F5344CB8AC3E}">
        <p14:creationId xmlns:p14="http://schemas.microsoft.com/office/powerpoint/2010/main" val="18831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The Seven Levels of Moral Development</a:t>
            </a:r>
          </a:p>
        </p:txBody>
      </p:sp>
      <p:sp>
        <p:nvSpPr>
          <p:cNvPr id="5" name="Rectangle 4">
            <a:extLst>
              <a:ext uri="{FF2B5EF4-FFF2-40B4-BE49-F238E27FC236}">
                <a16:creationId xmlns:a16="http://schemas.microsoft.com/office/drawing/2014/main" id="{F2D526D9-A00D-43A8-87A5-3469A3702C84}"/>
              </a:ext>
            </a:extLst>
          </p:cNvPr>
          <p:cNvSpPr/>
          <p:nvPr/>
        </p:nvSpPr>
        <p:spPr>
          <a:xfrm>
            <a:off x="559854" y="5422388"/>
            <a:ext cx="914400" cy="914400"/>
          </a:xfrm>
          <a:prstGeom prst="rect">
            <a:avLst/>
          </a:prstGeom>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12" name="Rectangle 11">
            <a:extLst>
              <a:ext uri="{FF2B5EF4-FFF2-40B4-BE49-F238E27FC236}">
                <a16:creationId xmlns:a16="http://schemas.microsoft.com/office/drawing/2014/main" id="{647D64F1-A8F5-42AE-82FB-806874D366AA}"/>
              </a:ext>
            </a:extLst>
          </p:cNvPr>
          <p:cNvSpPr/>
          <p:nvPr/>
        </p:nvSpPr>
        <p:spPr>
          <a:xfrm>
            <a:off x="1256625" y="4977478"/>
            <a:ext cx="914400" cy="914400"/>
          </a:xfrm>
          <a:prstGeom prst="rect">
            <a:avLst/>
          </a:prstGeom>
          <a:solidFill>
            <a:srgbClr val="FFFF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sp>
        <p:nvSpPr>
          <p:cNvPr id="13" name="Rectangle 12">
            <a:extLst>
              <a:ext uri="{FF2B5EF4-FFF2-40B4-BE49-F238E27FC236}">
                <a16:creationId xmlns:a16="http://schemas.microsoft.com/office/drawing/2014/main" id="{8844F5E6-F771-4050-9F4A-34E47BBF59CD}"/>
              </a:ext>
            </a:extLst>
          </p:cNvPr>
          <p:cNvSpPr/>
          <p:nvPr/>
        </p:nvSpPr>
        <p:spPr>
          <a:xfrm>
            <a:off x="3483153" y="3583756"/>
            <a:ext cx="914400" cy="914400"/>
          </a:xfrm>
          <a:prstGeom prst="rect">
            <a:avLst/>
          </a:prstGeom>
          <a:solidFill>
            <a:srgbClr val="0070C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5</a:t>
            </a:r>
          </a:p>
        </p:txBody>
      </p:sp>
      <p:sp>
        <p:nvSpPr>
          <p:cNvPr id="14" name="Rectangle 13">
            <a:extLst>
              <a:ext uri="{FF2B5EF4-FFF2-40B4-BE49-F238E27FC236}">
                <a16:creationId xmlns:a16="http://schemas.microsoft.com/office/drawing/2014/main" id="{C682520A-2348-4326-9506-02A20A41C304}"/>
              </a:ext>
            </a:extLst>
          </p:cNvPr>
          <p:cNvSpPr/>
          <p:nvPr/>
        </p:nvSpPr>
        <p:spPr>
          <a:xfrm>
            <a:off x="2747532" y="4050788"/>
            <a:ext cx="914400" cy="914400"/>
          </a:xfrm>
          <a:prstGeom prst="rect">
            <a:avLst/>
          </a:prstGeom>
          <a:solidFill>
            <a:schemeClr val="accent4">
              <a:lumMod val="75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75000"/>
                  </a:schemeClr>
                </a:solidFill>
              </a:rPr>
              <a:t>4</a:t>
            </a:r>
          </a:p>
        </p:txBody>
      </p:sp>
      <p:sp>
        <p:nvSpPr>
          <p:cNvPr id="15" name="Rectangle 14">
            <a:extLst>
              <a:ext uri="{FF2B5EF4-FFF2-40B4-BE49-F238E27FC236}">
                <a16:creationId xmlns:a16="http://schemas.microsoft.com/office/drawing/2014/main" id="{BCFA9A9A-E2A4-4938-ABEB-928B22405879}"/>
              </a:ext>
            </a:extLst>
          </p:cNvPr>
          <p:cNvSpPr/>
          <p:nvPr/>
        </p:nvSpPr>
        <p:spPr>
          <a:xfrm>
            <a:off x="2011911" y="4507988"/>
            <a:ext cx="914400" cy="914400"/>
          </a:xfrm>
          <a:prstGeom prst="rect">
            <a:avLst/>
          </a:prstGeom>
          <a:solidFill>
            <a:schemeClr val="tx2">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3</a:t>
            </a:r>
          </a:p>
        </p:txBody>
      </p:sp>
      <p:sp>
        <p:nvSpPr>
          <p:cNvPr id="16" name="Rectangle 15">
            <a:extLst>
              <a:ext uri="{FF2B5EF4-FFF2-40B4-BE49-F238E27FC236}">
                <a16:creationId xmlns:a16="http://schemas.microsoft.com/office/drawing/2014/main" id="{139FE865-6408-44B7-9B66-6FC9E6EFEF50}"/>
              </a:ext>
            </a:extLst>
          </p:cNvPr>
          <p:cNvSpPr/>
          <p:nvPr/>
        </p:nvSpPr>
        <p:spPr>
          <a:xfrm>
            <a:off x="4925093" y="2659524"/>
            <a:ext cx="914400" cy="914400"/>
          </a:xfrm>
          <a:prstGeom prst="rect">
            <a:avLst/>
          </a:prstGeom>
          <a:solidFill>
            <a:schemeClr val="accent4">
              <a:lumMod val="60000"/>
              <a:lumOff val="40000"/>
            </a:schemeClr>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7</a:t>
            </a:r>
          </a:p>
        </p:txBody>
      </p:sp>
      <p:sp>
        <p:nvSpPr>
          <p:cNvPr id="17" name="Rectangle 16">
            <a:extLst>
              <a:ext uri="{FF2B5EF4-FFF2-40B4-BE49-F238E27FC236}">
                <a16:creationId xmlns:a16="http://schemas.microsoft.com/office/drawing/2014/main" id="{27837D61-4400-4096-8D0D-3C6A9E1CCEAC}"/>
              </a:ext>
            </a:extLst>
          </p:cNvPr>
          <p:cNvSpPr/>
          <p:nvPr/>
        </p:nvSpPr>
        <p:spPr>
          <a:xfrm>
            <a:off x="4218774" y="3116724"/>
            <a:ext cx="914400" cy="914400"/>
          </a:xfrm>
          <a:prstGeom prst="rect">
            <a:avLst/>
          </a:prstGeom>
          <a:solidFill>
            <a:srgbClr val="FF0000"/>
          </a:solidFill>
          <a:scene3d>
            <a:camera prst="isometricOffAxis2Top"/>
            <a:lightRig rig="threePt" dir="t"/>
          </a:scene3d>
          <a:sp3d>
            <a:bevelT w="25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6</a:t>
            </a:r>
          </a:p>
        </p:txBody>
      </p:sp>
      <p:sp>
        <p:nvSpPr>
          <p:cNvPr id="18" name="TextBox 17">
            <a:extLst>
              <a:ext uri="{FF2B5EF4-FFF2-40B4-BE49-F238E27FC236}">
                <a16:creationId xmlns:a16="http://schemas.microsoft.com/office/drawing/2014/main" id="{4FF8744E-85E0-4975-88FE-E51EBB8CCAF9}"/>
              </a:ext>
            </a:extLst>
          </p:cNvPr>
          <p:cNvSpPr txBox="1"/>
          <p:nvPr/>
        </p:nvSpPr>
        <p:spPr>
          <a:xfrm>
            <a:off x="1827180" y="5879588"/>
            <a:ext cx="4467890" cy="523220"/>
          </a:xfrm>
          <a:prstGeom prst="rect">
            <a:avLst/>
          </a:prstGeom>
          <a:noFill/>
        </p:spPr>
        <p:txBody>
          <a:bodyPr wrap="none" rtlCol="0">
            <a:spAutoFit/>
          </a:bodyPr>
          <a:lstStyle/>
          <a:p>
            <a:r>
              <a:rPr lang="en-US" sz="2800" b="1" dirty="0"/>
              <a:t>Reward and punishment</a:t>
            </a:r>
          </a:p>
        </p:txBody>
      </p:sp>
      <p:sp>
        <p:nvSpPr>
          <p:cNvPr id="20" name="TextBox 19">
            <a:extLst>
              <a:ext uri="{FF2B5EF4-FFF2-40B4-BE49-F238E27FC236}">
                <a16:creationId xmlns:a16="http://schemas.microsoft.com/office/drawing/2014/main" id="{D7908D5D-F1C8-4661-B3EB-3E35E17F4E8A}"/>
              </a:ext>
            </a:extLst>
          </p:cNvPr>
          <p:cNvSpPr txBox="1"/>
          <p:nvPr/>
        </p:nvSpPr>
        <p:spPr>
          <a:xfrm>
            <a:off x="2389974" y="5432220"/>
            <a:ext cx="4572000" cy="523220"/>
          </a:xfrm>
          <a:prstGeom prst="rect">
            <a:avLst/>
          </a:prstGeom>
          <a:noFill/>
        </p:spPr>
        <p:txBody>
          <a:bodyPr wrap="square">
            <a:spAutoFit/>
          </a:bodyPr>
          <a:lstStyle/>
          <a:p>
            <a:r>
              <a:rPr lang="en-US" sz="2800" b="1" dirty="0"/>
              <a:t>Marketplace exchange</a:t>
            </a:r>
          </a:p>
        </p:txBody>
      </p:sp>
      <p:sp>
        <p:nvSpPr>
          <p:cNvPr id="19" name="TextBox 18">
            <a:extLst>
              <a:ext uri="{FF2B5EF4-FFF2-40B4-BE49-F238E27FC236}">
                <a16:creationId xmlns:a16="http://schemas.microsoft.com/office/drawing/2014/main" id="{194CE47A-5FB6-47E0-95CB-F38EF70904F4}"/>
              </a:ext>
            </a:extLst>
          </p:cNvPr>
          <p:cNvSpPr txBox="1"/>
          <p:nvPr/>
        </p:nvSpPr>
        <p:spPr>
          <a:xfrm>
            <a:off x="3125595" y="4927262"/>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Social conformity</a:t>
            </a:r>
          </a:p>
        </p:txBody>
      </p:sp>
      <p:sp>
        <p:nvSpPr>
          <p:cNvPr id="21" name="TextBox 20">
            <a:extLst>
              <a:ext uri="{FF2B5EF4-FFF2-40B4-BE49-F238E27FC236}">
                <a16:creationId xmlns:a16="http://schemas.microsoft.com/office/drawing/2014/main" id="{B7218FA2-CD62-442A-AF97-FCBB44245B71}"/>
              </a:ext>
            </a:extLst>
          </p:cNvPr>
          <p:cNvSpPr txBox="1"/>
          <p:nvPr/>
        </p:nvSpPr>
        <p:spPr>
          <a:xfrm>
            <a:off x="3826803" y="4410014"/>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entury Gothic" panose="020B0502020202020204"/>
                <a:ea typeface="+mn-ea"/>
                <a:cs typeface="+mn-cs"/>
              </a:rPr>
              <a:t>Law and order</a:t>
            </a:r>
            <a:endPar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2" name="TextBox 21">
            <a:extLst>
              <a:ext uri="{FF2B5EF4-FFF2-40B4-BE49-F238E27FC236}">
                <a16:creationId xmlns:a16="http://schemas.microsoft.com/office/drawing/2014/main" id="{AFD7D09B-1DE5-41BE-BC48-B764F4D99B75}"/>
              </a:ext>
            </a:extLst>
          </p:cNvPr>
          <p:cNvSpPr txBox="1"/>
          <p:nvPr/>
        </p:nvSpPr>
        <p:spPr>
          <a:xfrm>
            <a:off x="592171" y="3770215"/>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Love for others</a:t>
            </a:r>
          </a:p>
        </p:txBody>
      </p:sp>
      <p:sp>
        <p:nvSpPr>
          <p:cNvPr id="23" name="TextBox 22">
            <a:extLst>
              <a:ext uri="{FF2B5EF4-FFF2-40B4-BE49-F238E27FC236}">
                <a16:creationId xmlns:a16="http://schemas.microsoft.com/office/drawing/2014/main" id="{7F6A23D7-142B-43C2-9F3A-8561FDCD8053}"/>
              </a:ext>
            </a:extLst>
          </p:cNvPr>
          <p:cNvSpPr txBox="1"/>
          <p:nvPr/>
        </p:nvSpPr>
        <p:spPr>
          <a:xfrm>
            <a:off x="266025" y="3223647"/>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Principle-based living</a:t>
            </a:r>
          </a:p>
        </p:txBody>
      </p:sp>
      <p:sp>
        <p:nvSpPr>
          <p:cNvPr id="24" name="TextBox 23">
            <a:extLst>
              <a:ext uri="{FF2B5EF4-FFF2-40B4-BE49-F238E27FC236}">
                <a16:creationId xmlns:a16="http://schemas.microsoft.com/office/drawing/2014/main" id="{0EDD120F-2CDB-4C62-876D-1BC02854EB7A}"/>
              </a:ext>
            </a:extLst>
          </p:cNvPr>
          <p:cNvSpPr txBox="1"/>
          <p:nvPr/>
        </p:nvSpPr>
        <p:spPr>
          <a:xfrm>
            <a:off x="221211" y="2682519"/>
            <a:ext cx="5410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Understanding friend of God</a:t>
            </a:r>
          </a:p>
        </p:txBody>
      </p:sp>
      <p:sp>
        <p:nvSpPr>
          <p:cNvPr id="7" name="Right Brace 6">
            <a:extLst>
              <a:ext uri="{FF2B5EF4-FFF2-40B4-BE49-F238E27FC236}">
                <a16:creationId xmlns:a16="http://schemas.microsoft.com/office/drawing/2014/main" id="{C19F15D4-881C-4EA3-A43A-42493E066BFE}"/>
              </a:ext>
            </a:extLst>
          </p:cNvPr>
          <p:cNvSpPr/>
          <p:nvPr/>
        </p:nvSpPr>
        <p:spPr>
          <a:xfrm>
            <a:off x="6725610" y="5060528"/>
            <a:ext cx="464602" cy="128486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a:extLst>
              <a:ext uri="{FF2B5EF4-FFF2-40B4-BE49-F238E27FC236}">
                <a16:creationId xmlns:a16="http://schemas.microsoft.com/office/drawing/2014/main" id="{3699F44B-92AD-4B24-A23D-E8D894FAB036}"/>
              </a:ext>
            </a:extLst>
          </p:cNvPr>
          <p:cNvSpPr/>
          <p:nvPr/>
        </p:nvSpPr>
        <p:spPr>
          <a:xfrm>
            <a:off x="7013123" y="4029191"/>
            <a:ext cx="464602" cy="128486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a:extLst>
              <a:ext uri="{FF2B5EF4-FFF2-40B4-BE49-F238E27FC236}">
                <a16:creationId xmlns:a16="http://schemas.microsoft.com/office/drawing/2014/main" id="{A65DD113-D081-4C22-ADB6-26FE35A8A266}"/>
              </a:ext>
            </a:extLst>
          </p:cNvPr>
          <p:cNvSpPr/>
          <p:nvPr/>
        </p:nvSpPr>
        <p:spPr>
          <a:xfrm>
            <a:off x="7309889" y="2842824"/>
            <a:ext cx="464602" cy="128486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4B977D8-E6B1-479D-A27D-5E1D49433426}"/>
              </a:ext>
            </a:extLst>
          </p:cNvPr>
          <p:cNvSpPr txBox="1"/>
          <p:nvPr/>
        </p:nvSpPr>
        <p:spPr>
          <a:xfrm>
            <a:off x="7180923" y="5440821"/>
            <a:ext cx="1632178" cy="461665"/>
          </a:xfrm>
          <a:prstGeom prst="rect">
            <a:avLst/>
          </a:prstGeom>
          <a:noFill/>
        </p:spPr>
        <p:txBody>
          <a:bodyPr wrap="none" rtlCol="0">
            <a:spAutoFit/>
          </a:bodyPr>
          <a:lstStyle/>
          <a:p>
            <a:r>
              <a:rPr lang="en-US" sz="2400" b="1" dirty="0"/>
              <a:t>Self-focus</a:t>
            </a:r>
          </a:p>
        </p:txBody>
      </p:sp>
      <p:sp>
        <p:nvSpPr>
          <p:cNvPr id="29" name="TextBox 28">
            <a:extLst>
              <a:ext uri="{FF2B5EF4-FFF2-40B4-BE49-F238E27FC236}">
                <a16:creationId xmlns:a16="http://schemas.microsoft.com/office/drawing/2014/main" id="{FF32A8F2-6010-4550-AABD-61B612055F89}"/>
              </a:ext>
            </a:extLst>
          </p:cNvPr>
          <p:cNvSpPr txBox="1"/>
          <p:nvPr/>
        </p:nvSpPr>
        <p:spPr>
          <a:xfrm>
            <a:off x="7477995" y="4302492"/>
            <a:ext cx="1561169" cy="830997"/>
          </a:xfrm>
          <a:prstGeom prst="rect">
            <a:avLst/>
          </a:prstGeom>
          <a:noFill/>
        </p:spPr>
        <p:txBody>
          <a:bodyPr wrap="square">
            <a:spAutoFit/>
          </a:bodyPr>
          <a:lstStyle/>
          <a:p>
            <a:r>
              <a:rPr lang="en-US" sz="2400" b="1" dirty="0"/>
              <a:t>Others-</a:t>
            </a:r>
          </a:p>
          <a:p>
            <a:r>
              <a:rPr lang="en-US" sz="2400" b="1" dirty="0"/>
              <a:t>focus</a:t>
            </a:r>
          </a:p>
        </p:txBody>
      </p:sp>
      <p:sp>
        <p:nvSpPr>
          <p:cNvPr id="30" name="TextBox 29">
            <a:extLst>
              <a:ext uri="{FF2B5EF4-FFF2-40B4-BE49-F238E27FC236}">
                <a16:creationId xmlns:a16="http://schemas.microsoft.com/office/drawing/2014/main" id="{FA948045-9F84-4D35-AABE-19349A5AB884}"/>
              </a:ext>
            </a:extLst>
          </p:cNvPr>
          <p:cNvSpPr txBox="1"/>
          <p:nvPr/>
        </p:nvSpPr>
        <p:spPr>
          <a:xfrm>
            <a:off x="7774491" y="3034861"/>
            <a:ext cx="1293309" cy="830997"/>
          </a:xfrm>
          <a:prstGeom prst="rect">
            <a:avLst/>
          </a:prstGeom>
          <a:noFill/>
        </p:spPr>
        <p:txBody>
          <a:bodyPr wrap="square">
            <a:spAutoFit/>
          </a:bodyPr>
          <a:lstStyle/>
          <a:p>
            <a:r>
              <a:rPr lang="en-US" sz="2400" b="1" dirty="0"/>
              <a:t>God-</a:t>
            </a:r>
          </a:p>
          <a:p>
            <a:r>
              <a:rPr lang="en-US" sz="2400" b="1" dirty="0"/>
              <a:t>focus</a:t>
            </a:r>
          </a:p>
        </p:txBody>
      </p:sp>
      <p:sp>
        <p:nvSpPr>
          <p:cNvPr id="2" name="Arrow: Right 1">
            <a:extLst>
              <a:ext uri="{FF2B5EF4-FFF2-40B4-BE49-F238E27FC236}">
                <a16:creationId xmlns:a16="http://schemas.microsoft.com/office/drawing/2014/main" id="{87621A11-F155-432A-BBF3-91E4669D4E57}"/>
              </a:ext>
            </a:extLst>
          </p:cNvPr>
          <p:cNvSpPr/>
          <p:nvPr/>
        </p:nvSpPr>
        <p:spPr>
          <a:xfrm>
            <a:off x="537620" y="2362200"/>
            <a:ext cx="5835142" cy="3880583"/>
          </a:xfrm>
          <a:prstGeom prst="rightArrow">
            <a:avLst/>
          </a:prstGeom>
          <a:solidFill>
            <a:schemeClr val="accent1">
              <a:alpha val="54000"/>
            </a:schemeClr>
          </a:solidFill>
          <a:scene3d>
            <a:camera prst="orthographicFront">
              <a:rot lat="0" lon="210000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024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AD39-C6BB-43EA-A8ED-94821954DF32}"/>
              </a:ext>
            </a:extLst>
          </p:cNvPr>
          <p:cNvSpPr>
            <a:spLocks noGrp="1"/>
          </p:cNvSpPr>
          <p:nvPr>
            <p:ph type="title"/>
          </p:nvPr>
        </p:nvSpPr>
        <p:spPr/>
        <p:txBody>
          <a:bodyPr/>
          <a:lstStyle/>
          <a:p>
            <a:r>
              <a:rPr lang="en-US" b="1" dirty="0"/>
              <a:t>Breakout Question #2 (5 min)</a:t>
            </a:r>
          </a:p>
        </p:txBody>
      </p:sp>
      <p:sp>
        <p:nvSpPr>
          <p:cNvPr id="3" name="Content Placeholder 2">
            <a:extLst>
              <a:ext uri="{FF2B5EF4-FFF2-40B4-BE49-F238E27FC236}">
                <a16:creationId xmlns:a16="http://schemas.microsoft.com/office/drawing/2014/main" id="{2D308110-B023-4BA0-88E5-52040127EC8A}"/>
              </a:ext>
            </a:extLst>
          </p:cNvPr>
          <p:cNvSpPr>
            <a:spLocks noGrp="1"/>
          </p:cNvSpPr>
          <p:nvPr>
            <p:ph idx="1"/>
          </p:nvPr>
        </p:nvSpPr>
        <p:spPr/>
        <p:txBody>
          <a:bodyPr>
            <a:normAutofit/>
          </a:bodyPr>
          <a:lstStyle/>
          <a:p>
            <a:pPr marL="0" indent="0">
              <a:buNone/>
            </a:pPr>
            <a:r>
              <a:rPr lang="en-US" sz="3600" dirty="0">
                <a:solidFill>
                  <a:schemeClr val="tx1"/>
                </a:solidFill>
              </a:rPr>
              <a:t>What things can we as leaders do to help both Pathfinders and staff to grow in their levels of motivation?</a:t>
            </a:r>
          </a:p>
        </p:txBody>
      </p:sp>
      <p:pic>
        <p:nvPicPr>
          <p:cNvPr id="4" name="Picture 3">
            <a:extLst>
              <a:ext uri="{FF2B5EF4-FFF2-40B4-BE49-F238E27FC236}">
                <a16:creationId xmlns:a16="http://schemas.microsoft.com/office/drawing/2014/main" id="{6C1EBB57-BF4D-5D64-2CF5-3ECCFD08DD47}"/>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1095609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87A1-3E17-4051-884C-16B29268F43F}"/>
              </a:ext>
            </a:extLst>
          </p:cNvPr>
          <p:cNvSpPr>
            <a:spLocks noGrp="1"/>
          </p:cNvSpPr>
          <p:nvPr>
            <p:ph type="title"/>
          </p:nvPr>
        </p:nvSpPr>
        <p:spPr/>
        <p:txBody>
          <a:bodyPr/>
          <a:lstStyle/>
          <a:p>
            <a:r>
              <a:rPr lang="en-US" dirty="0"/>
              <a:t>Biblical Example of Growth</a:t>
            </a:r>
          </a:p>
        </p:txBody>
      </p:sp>
      <p:sp>
        <p:nvSpPr>
          <p:cNvPr id="3" name="Content Placeholder 2">
            <a:extLst>
              <a:ext uri="{FF2B5EF4-FFF2-40B4-BE49-F238E27FC236}">
                <a16:creationId xmlns:a16="http://schemas.microsoft.com/office/drawing/2014/main" id="{6F3001ED-BBE6-46AF-A459-7637F5492996}"/>
              </a:ext>
            </a:extLst>
          </p:cNvPr>
          <p:cNvSpPr>
            <a:spLocks noGrp="1"/>
          </p:cNvSpPr>
          <p:nvPr>
            <p:ph idx="1"/>
          </p:nvPr>
        </p:nvSpPr>
        <p:spPr/>
        <p:txBody>
          <a:bodyPr>
            <a:normAutofit/>
          </a:bodyPr>
          <a:lstStyle/>
          <a:p>
            <a:r>
              <a:rPr lang="en-US" sz="2400" dirty="0">
                <a:solidFill>
                  <a:schemeClr val="tx1"/>
                </a:solidFill>
              </a:rPr>
              <a:t>Isaiah 6:1-8</a:t>
            </a:r>
          </a:p>
        </p:txBody>
      </p:sp>
      <p:pic>
        <p:nvPicPr>
          <p:cNvPr id="4" name="Picture 3">
            <a:extLst>
              <a:ext uri="{FF2B5EF4-FFF2-40B4-BE49-F238E27FC236}">
                <a16:creationId xmlns:a16="http://schemas.microsoft.com/office/drawing/2014/main" id="{3E0EC2DD-A692-495A-8280-76047FB3A909}"/>
              </a:ext>
            </a:extLst>
          </p:cNvPr>
          <p:cNvPicPr>
            <a:picLocks noChangeAspect="1"/>
          </p:cNvPicPr>
          <p:nvPr/>
        </p:nvPicPr>
        <p:blipFill>
          <a:blip r:embed="rId2"/>
          <a:stretch>
            <a:fillRect/>
          </a:stretch>
        </p:blipFill>
        <p:spPr>
          <a:xfrm>
            <a:off x="3168287" y="2667000"/>
            <a:ext cx="5975713" cy="4191000"/>
          </a:xfrm>
          <a:prstGeom prst="rect">
            <a:avLst/>
          </a:prstGeom>
        </p:spPr>
      </p:pic>
    </p:spTree>
    <p:extLst>
      <p:ext uri="{BB962C8B-B14F-4D97-AF65-F5344CB8AC3E}">
        <p14:creationId xmlns:p14="http://schemas.microsoft.com/office/powerpoint/2010/main" val="1815036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457200" y="304800"/>
            <a:ext cx="7848600" cy="5401479"/>
          </a:xfrm>
          <a:prstGeom prst="rect">
            <a:avLst/>
          </a:prstGeom>
          <a:noFill/>
        </p:spPr>
        <p:txBody>
          <a:bodyPr wrap="square" rtlCol="0">
            <a:spAutoFit/>
          </a:bodyPr>
          <a:lstStyle/>
          <a:p>
            <a:r>
              <a:rPr lang="en-US" sz="1600" dirty="0"/>
              <a:t>Isaiah 6:1-8								New King James Version</a:t>
            </a:r>
          </a:p>
          <a:p>
            <a:r>
              <a:rPr lang="en-US" sz="1600" b="1" dirty="0"/>
              <a:t>Isaiah Called to Be a Prophet</a:t>
            </a:r>
            <a:endParaRPr lang="en-US" sz="1600" dirty="0"/>
          </a:p>
          <a:p>
            <a:r>
              <a:rPr lang="en-US" sz="1600" b="1" dirty="0"/>
              <a:t>6 </a:t>
            </a:r>
            <a:r>
              <a:rPr lang="en-US" sz="1600" dirty="0"/>
              <a:t>In the year that King </a:t>
            </a:r>
            <a:r>
              <a:rPr lang="en-US" sz="1600" dirty="0" err="1"/>
              <a:t>Uzziah</a:t>
            </a:r>
            <a:r>
              <a:rPr lang="en-US" sz="1600" dirty="0"/>
              <a:t> died, I saw the Lord sitting on a throne, high and lifted up, and the train of His </a:t>
            </a:r>
            <a:r>
              <a:rPr lang="en-US" sz="1600" i="1" dirty="0"/>
              <a:t>robe</a:t>
            </a:r>
            <a:r>
              <a:rPr lang="en-US" sz="1600" dirty="0"/>
              <a:t> filled the temple. </a:t>
            </a:r>
            <a:r>
              <a:rPr lang="en-US" sz="1600" b="1" baseline="30000" dirty="0"/>
              <a:t>2 </a:t>
            </a:r>
            <a:r>
              <a:rPr lang="en-US" sz="1600" dirty="0"/>
              <a:t>Above it stood seraphim; each one had six wings: with two he covered his face, with two he covered his feet, and with two he flew. </a:t>
            </a:r>
            <a:r>
              <a:rPr lang="en-US" sz="1600" b="1" baseline="30000" dirty="0"/>
              <a:t>3 </a:t>
            </a:r>
            <a:r>
              <a:rPr lang="en-US" sz="1600" dirty="0"/>
              <a:t>And one cried to another and said:</a:t>
            </a:r>
          </a:p>
          <a:p>
            <a:r>
              <a:rPr lang="en-US" sz="1600" dirty="0"/>
              <a:t>“Holy, holy, holy </a:t>
            </a:r>
            <a:r>
              <a:rPr lang="en-US" sz="1600" i="1" dirty="0"/>
              <a:t>is</a:t>
            </a:r>
            <a:r>
              <a:rPr lang="en-US" sz="1600" dirty="0"/>
              <a:t> the </a:t>
            </a:r>
            <a:r>
              <a:rPr lang="en-US" sz="1600" cap="small" dirty="0"/>
              <a:t>Lord</a:t>
            </a:r>
            <a:r>
              <a:rPr lang="en-US" sz="1600" dirty="0"/>
              <a:t> of hosts; The whole earth </a:t>
            </a:r>
            <a:r>
              <a:rPr lang="en-US" sz="1600" i="1" dirty="0"/>
              <a:t>is</a:t>
            </a:r>
            <a:r>
              <a:rPr lang="en-US" sz="1600" dirty="0"/>
              <a:t> full of His glory!”</a:t>
            </a:r>
          </a:p>
          <a:p>
            <a:r>
              <a:rPr lang="en-US" sz="1600" b="1" baseline="30000" dirty="0"/>
              <a:t>4 </a:t>
            </a:r>
            <a:r>
              <a:rPr lang="en-US" sz="1600" dirty="0"/>
              <a:t>And the posts of the door were shaken by the voice of him who cried out, and the house was filled with smoke.</a:t>
            </a:r>
          </a:p>
          <a:p>
            <a:r>
              <a:rPr lang="en-US" sz="1600" b="1" baseline="30000" dirty="0"/>
              <a:t>5 </a:t>
            </a:r>
            <a:r>
              <a:rPr lang="en-US" sz="1600" dirty="0"/>
              <a:t>So I said:</a:t>
            </a:r>
          </a:p>
          <a:p>
            <a:r>
              <a:rPr lang="en-US" sz="1600" dirty="0"/>
              <a:t>“Woe </a:t>
            </a:r>
            <a:r>
              <a:rPr lang="en-US" sz="1600" i="1" dirty="0"/>
              <a:t>is</a:t>
            </a:r>
            <a:r>
              <a:rPr lang="en-US" sz="1600" dirty="0"/>
              <a:t> me, for I am undone!  Because I </a:t>
            </a:r>
            <a:r>
              <a:rPr lang="en-US" sz="1600" i="1" dirty="0"/>
              <a:t>am</a:t>
            </a:r>
            <a:r>
              <a:rPr lang="en-US" sz="1600" dirty="0"/>
              <a:t> a man of unclean lips,</a:t>
            </a:r>
            <a:br>
              <a:rPr lang="en-US" sz="1600" dirty="0"/>
            </a:br>
            <a:r>
              <a:rPr lang="en-US" sz="1600" dirty="0"/>
              <a:t>And I dwell in the midst of a people of unclean lips;</a:t>
            </a:r>
            <a:br>
              <a:rPr lang="en-US" sz="1600" dirty="0"/>
            </a:br>
            <a:r>
              <a:rPr lang="en-US" sz="1600" dirty="0"/>
              <a:t>For my eyes have seen the King The </a:t>
            </a:r>
            <a:r>
              <a:rPr lang="en-US" sz="1600" cap="small" dirty="0"/>
              <a:t>Lord</a:t>
            </a:r>
            <a:r>
              <a:rPr lang="en-US" sz="1600" dirty="0"/>
              <a:t> of hosts.”</a:t>
            </a:r>
          </a:p>
          <a:p>
            <a:r>
              <a:rPr lang="en-US" sz="1600" b="1" baseline="30000" dirty="0"/>
              <a:t>6 </a:t>
            </a:r>
            <a:r>
              <a:rPr lang="en-US" sz="1600" dirty="0"/>
              <a:t>Then one of the seraphim flew to me, having in his hand a live coal </a:t>
            </a:r>
            <a:r>
              <a:rPr lang="en-US" sz="1600" i="1" dirty="0"/>
              <a:t>which</a:t>
            </a:r>
            <a:r>
              <a:rPr lang="en-US" sz="1600" dirty="0"/>
              <a:t> he had taken with the tongs from the altar. </a:t>
            </a:r>
            <a:r>
              <a:rPr lang="en-US" sz="1600" b="1" baseline="30000" dirty="0"/>
              <a:t>7 </a:t>
            </a:r>
            <a:r>
              <a:rPr lang="en-US" sz="1600" dirty="0"/>
              <a:t>And he touched my mouth </a:t>
            </a:r>
            <a:r>
              <a:rPr lang="en-US" sz="1600" i="1" dirty="0"/>
              <a:t>with it,</a:t>
            </a:r>
            <a:r>
              <a:rPr lang="en-US" sz="1600" dirty="0"/>
              <a:t> and said:</a:t>
            </a:r>
          </a:p>
          <a:p>
            <a:r>
              <a:rPr lang="en-US" sz="1600" dirty="0"/>
              <a:t>“Behold, this has touched your lips;  Your iniquity is taken away,</a:t>
            </a:r>
            <a:br>
              <a:rPr lang="en-US" sz="1600" dirty="0"/>
            </a:br>
            <a:r>
              <a:rPr lang="en-US" sz="1600" dirty="0"/>
              <a:t>And your sin purged.”</a:t>
            </a:r>
          </a:p>
          <a:p>
            <a:r>
              <a:rPr lang="en-US" sz="1600" b="1" baseline="30000" dirty="0"/>
              <a:t>8 </a:t>
            </a:r>
            <a:r>
              <a:rPr lang="en-US" sz="1600" dirty="0"/>
              <a:t>Also I heard the voice of the Lord, saying:</a:t>
            </a:r>
          </a:p>
          <a:p>
            <a:r>
              <a:rPr lang="en-US" sz="1600" dirty="0"/>
              <a:t>“Whom shall I send,  And who will go for Us ?”</a:t>
            </a:r>
          </a:p>
          <a:p>
            <a:r>
              <a:rPr lang="en-US" sz="1600" dirty="0"/>
              <a:t>Then I said, “Here </a:t>
            </a:r>
            <a:r>
              <a:rPr lang="en-US" sz="1600" i="1" dirty="0"/>
              <a:t>am</a:t>
            </a:r>
            <a:r>
              <a:rPr lang="en-US" sz="1600" dirty="0"/>
              <a:t> I! Send me.”</a:t>
            </a:r>
          </a:p>
          <a:p>
            <a:endParaRPr lang="en-US" sz="900" dirty="0"/>
          </a:p>
        </p:txBody>
      </p:sp>
      <p:pic>
        <p:nvPicPr>
          <p:cNvPr id="6" name="Picture 5">
            <a:extLst>
              <a:ext uri="{FF2B5EF4-FFF2-40B4-BE49-F238E27FC236}">
                <a16:creationId xmlns:a16="http://schemas.microsoft.com/office/drawing/2014/main" id="{3E0EC2DD-A692-495A-8280-76047FB3A909}"/>
              </a:ext>
            </a:extLst>
          </p:cNvPr>
          <p:cNvPicPr>
            <a:picLocks noChangeAspect="1"/>
          </p:cNvPicPr>
          <p:nvPr/>
        </p:nvPicPr>
        <p:blipFill>
          <a:blip r:embed="rId2" cstate="print"/>
          <a:stretch>
            <a:fillRect/>
          </a:stretch>
        </p:blipFill>
        <p:spPr>
          <a:xfrm>
            <a:off x="5943600" y="4632348"/>
            <a:ext cx="2956134" cy="207325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87A1-3E17-4051-884C-16B29268F43F}"/>
              </a:ext>
            </a:extLst>
          </p:cNvPr>
          <p:cNvSpPr>
            <a:spLocks noGrp="1"/>
          </p:cNvSpPr>
          <p:nvPr>
            <p:ph type="title"/>
          </p:nvPr>
        </p:nvSpPr>
        <p:spPr/>
        <p:txBody>
          <a:bodyPr/>
          <a:lstStyle/>
          <a:p>
            <a:r>
              <a:rPr lang="en-US" dirty="0"/>
              <a:t>Biblical Example of Growth</a:t>
            </a:r>
          </a:p>
        </p:txBody>
      </p:sp>
      <p:sp>
        <p:nvSpPr>
          <p:cNvPr id="3" name="Content Placeholder 2">
            <a:extLst>
              <a:ext uri="{FF2B5EF4-FFF2-40B4-BE49-F238E27FC236}">
                <a16:creationId xmlns:a16="http://schemas.microsoft.com/office/drawing/2014/main" id="{6F3001ED-BBE6-46AF-A459-7637F5492996}"/>
              </a:ext>
            </a:extLst>
          </p:cNvPr>
          <p:cNvSpPr>
            <a:spLocks noGrp="1"/>
          </p:cNvSpPr>
          <p:nvPr>
            <p:ph idx="1"/>
          </p:nvPr>
        </p:nvSpPr>
        <p:spPr>
          <a:xfrm>
            <a:off x="0" y="2819400"/>
            <a:ext cx="4953000" cy="3530600"/>
          </a:xfrm>
        </p:spPr>
        <p:txBody>
          <a:bodyPr>
            <a:normAutofit/>
          </a:bodyPr>
          <a:lstStyle/>
          <a:p>
            <a:pPr lvl="0"/>
            <a:r>
              <a:rPr lang="en-US" sz="2400" dirty="0">
                <a:solidFill>
                  <a:schemeClr val="tx1"/>
                </a:solidFill>
              </a:rPr>
              <a:t>He is afraid</a:t>
            </a:r>
          </a:p>
          <a:p>
            <a:pPr lvl="0"/>
            <a:r>
              <a:rPr lang="en-US" sz="2400" dirty="0">
                <a:solidFill>
                  <a:schemeClr val="tx1"/>
                </a:solidFill>
              </a:rPr>
              <a:t>He acknowledges who he really is, a sinner</a:t>
            </a:r>
          </a:p>
          <a:p>
            <a:pPr lvl="0"/>
            <a:r>
              <a:rPr lang="en-US" sz="2400" dirty="0">
                <a:solidFill>
                  <a:schemeClr val="tx1"/>
                </a:solidFill>
              </a:rPr>
              <a:t>He receives the forgiveness of God, symbolized by the coal from the altar touching his lips</a:t>
            </a:r>
          </a:p>
          <a:p>
            <a:pPr lvl="0"/>
            <a:r>
              <a:rPr lang="en-US" sz="2400" dirty="0">
                <a:solidFill>
                  <a:schemeClr val="tx1"/>
                </a:solidFill>
              </a:rPr>
              <a:t>He proceeds to do God’s work, “Here am I, send me”</a:t>
            </a:r>
          </a:p>
        </p:txBody>
      </p:sp>
      <p:pic>
        <p:nvPicPr>
          <p:cNvPr id="4" name="Picture 3">
            <a:extLst>
              <a:ext uri="{FF2B5EF4-FFF2-40B4-BE49-F238E27FC236}">
                <a16:creationId xmlns:a16="http://schemas.microsoft.com/office/drawing/2014/main" id="{3E0EC2DD-A692-495A-8280-76047FB3A909}"/>
              </a:ext>
            </a:extLst>
          </p:cNvPr>
          <p:cNvPicPr>
            <a:picLocks noChangeAspect="1"/>
          </p:cNvPicPr>
          <p:nvPr/>
        </p:nvPicPr>
        <p:blipFill>
          <a:blip r:embed="rId2"/>
          <a:stretch>
            <a:fillRect/>
          </a:stretch>
        </p:blipFill>
        <p:spPr>
          <a:xfrm>
            <a:off x="4982497" y="2804652"/>
            <a:ext cx="4128674" cy="2895600"/>
          </a:xfrm>
          <a:prstGeom prst="rect">
            <a:avLst/>
          </a:prstGeom>
        </p:spPr>
      </p:pic>
    </p:spTree>
    <p:extLst>
      <p:ext uri="{BB962C8B-B14F-4D97-AF65-F5344CB8AC3E}">
        <p14:creationId xmlns:p14="http://schemas.microsoft.com/office/powerpoint/2010/main" val="124434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291C-B6AE-43A2-B928-68E8E4E9A0E6}"/>
              </a:ext>
            </a:extLst>
          </p:cNvPr>
          <p:cNvSpPr>
            <a:spLocks noGrp="1"/>
          </p:cNvSpPr>
          <p:nvPr>
            <p:ph type="title"/>
          </p:nvPr>
        </p:nvSpPr>
        <p:spPr/>
        <p:txBody>
          <a:bodyPr/>
          <a:lstStyle/>
          <a:p>
            <a:r>
              <a:rPr lang="en-US" dirty="0"/>
              <a:t>Other Examples of Growth</a:t>
            </a:r>
          </a:p>
        </p:txBody>
      </p:sp>
      <p:sp>
        <p:nvSpPr>
          <p:cNvPr id="3" name="Content Placeholder 2">
            <a:extLst>
              <a:ext uri="{FF2B5EF4-FFF2-40B4-BE49-F238E27FC236}">
                <a16:creationId xmlns:a16="http://schemas.microsoft.com/office/drawing/2014/main" id="{D696E01B-DCF9-4D1D-BB5F-8CF144086AFB}"/>
              </a:ext>
            </a:extLst>
          </p:cNvPr>
          <p:cNvSpPr>
            <a:spLocks noGrp="1"/>
          </p:cNvSpPr>
          <p:nvPr>
            <p:ph idx="1"/>
          </p:nvPr>
        </p:nvSpPr>
        <p:spPr/>
        <p:txBody>
          <a:bodyPr>
            <a:normAutofit/>
          </a:bodyPr>
          <a:lstStyle/>
          <a:p>
            <a:r>
              <a:rPr lang="en-US" sz="2400" dirty="0">
                <a:solidFill>
                  <a:schemeClr val="tx1"/>
                </a:solidFill>
              </a:rPr>
              <a:t>Abraham</a:t>
            </a:r>
          </a:p>
          <a:p>
            <a:r>
              <a:rPr lang="en-US" sz="2400" dirty="0">
                <a:solidFill>
                  <a:schemeClr val="tx1"/>
                </a:solidFill>
              </a:rPr>
              <a:t>David</a:t>
            </a:r>
          </a:p>
          <a:p>
            <a:r>
              <a:rPr lang="en-US" sz="2400" dirty="0">
                <a:solidFill>
                  <a:schemeClr val="tx1"/>
                </a:solidFill>
              </a:rPr>
              <a:t>Peter</a:t>
            </a:r>
          </a:p>
          <a:p>
            <a:r>
              <a:rPr lang="en-US" sz="2400" dirty="0">
                <a:solidFill>
                  <a:schemeClr val="tx1"/>
                </a:solidFill>
              </a:rPr>
              <a:t>Paul</a:t>
            </a:r>
          </a:p>
        </p:txBody>
      </p:sp>
      <p:pic>
        <p:nvPicPr>
          <p:cNvPr id="4" name="Picture 3">
            <a:extLst>
              <a:ext uri="{FF2B5EF4-FFF2-40B4-BE49-F238E27FC236}">
                <a16:creationId xmlns:a16="http://schemas.microsoft.com/office/drawing/2014/main" id="{8F06C96D-E372-F272-4D67-E4C7B94D9808}"/>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10427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6248400" cy="4651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54661C46-98AE-46B8-90CA-5380505C8778}"/>
              </a:ext>
            </a:extLst>
          </p:cNvPr>
          <p:cNvSpPr>
            <a:spLocks noGrp="1"/>
          </p:cNvSpPr>
          <p:nvPr>
            <p:ph type="title"/>
          </p:nvPr>
        </p:nvSpPr>
        <p:spPr>
          <a:xfrm>
            <a:off x="1018370" y="762000"/>
            <a:ext cx="6345260" cy="709865"/>
          </a:xfrm>
        </p:spPr>
        <p:txBody>
          <a:bodyPr/>
          <a:lstStyle/>
          <a:p>
            <a:r>
              <a:rPr lang="en-US" dirty="0"/>
              <a:t>Humanistic View of Motivation: Maslow’s Hierarchy of Needs</a:t>
            </a:r>
          </a:p>
        </p:txBody>
      </p:sp>
      <p:sp>
        <p:nvSpPr>
          <p:cNvPr id="4" name="TextBox 3"/>
          <p:cNvSpPr txBox="1"/>
          <p:nvPr/>
        </p:nvSpPr>
        <p:spPr>
          <a:xfrm>
            <a:off x="381000" y="5029200"/>
            <a:ext cx="1676400" cy="307777"/>
          </a:xfrm>
          <a:prstGeom prst="rect">
            <a:avLst/>
          </a:prstGeom>
          <a:noFill/>
        </p:spPr>
        <p:txBody>
          <a:bodyPr wrap="square" rtlCol="0">
            <a:spAutoFit/>
          </a:bodyPr>
          <a:lstStyle/>
          <a:p>
            <a:r>
              <a:rPr lang="en-US" sz="1400" dirty="0">
                <a:hlinkClick r:id="rId3" action="ppaction://hlinkfile"/>
              </a:rPr>
              <a:t>Who is Maslow ?</a:t>
            </a:r>
            <a:endParaRPr lang="en-US" sz="1400" dirty="0"/>
          </a:p>
        </p:txBody>
      </p:sp>
    </p:spTree>
    <p:extLst>
      <p:ext uri="{BB962C8B-B14F-4D97-AF65-F5344CB8AC3E}">
        <p14:creationId xmlns:p14="http://schemas.microsoft.com/office/powerpoint/2010/main" val="14639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0444-E024-4928-939F-C003ECE7B4C1}"/>
              </a:ext>
            </a:extLst>
          </p:cNvPr>
          <p:cNvSpPr>
            <a:spLocks noGrp="1"/>
          </p:cNvSpPr>
          <p:nvPr>
            <p:ph type="title"/>
          </p:nvPr>
        </p:nvSpPr>
        <p:spPr/>
        <p:txBody>
          <a:bodyPr/>
          <a:lstStyle/>
          <a:p>
            <a:r>
              <a:rPr lang="en-US" sz="2800" b="1" dirty="0"/>
              <a:t>Examples of mission Statement - 2</a:t>
            </a:r>
          </a:p>
        </p:txBody>
      </p:sp>
      <p:sp>
        <p:nvSpPr>
          <p:cNvPr id="3" name="Content Placeholder 2">
            <a:extLst>
              <a:ext uri="{FF2B5EF4-FFF2-40B4-BE49-F238E27FC236}">
                <a16:creationId xmlns:a16="http://schemas.microsoft.com/office/drawing/2014/main" id="{408A8323-DDBF-4B1D-8D08-31B4C34755B5}"/>
              </a:ext>
            </a:extLst>
          </p:cNvPr>
          <p:cNvSpPr>
            <a:spLocks noGrp="1"/>
          </p:cNvSpPr>
          <p:nvPr>
            <p:ph idx="1"/>
          </p:nvPr>
        </p:nvSpPr>
        <p:spPr>
          <a:xfrm>
            <a:off x="304800" y="2667000"/>
            <a:ext cx="8458200" cy="2438400"/>
          </a:xfrm>
        </p:spPr>
        <p:txBody>
          <a:bodyPr>
            <a:normAutofit/>
          </a:bodyPr>
          <a:lstStyle/>
          <a:p>
            <a:pPr>
              <a:buNone/>
            </a:pPr>
            <a:r>
              <a:rPr lang="en-US" sz="1700" b="1" dirty="0"/>
              <a:t>Baptist Church Mission Statement:  </a:t>
            </a:r>
            <a:r>
              <a:rPr lang="en-US" sz="1700" dirty="0"/>
              <a:t>”American Baptist Churches are missional congregations that nurture devoted disciples of Jesus Christ who live their lives in mission and ministry for the healing of the world through the love of God”.</a:t>
            </a:r>
          </a:p>
          <a:p>
            <a:pPr>
              <a:buNone/>
            </a:pPr>
            <a:r>
              <a:rPr lang="en-US" sz="1700" b="1" dirty="0"/>
              <a:t>Amish Community Mission Statement: </a:t>
            </a:r>
            <a:r>
              <a:rPr lang="en-US" sz="1700" dirty="0"/>
              <a:t>”WE STAND: for the verbally inspired Word of God, the Trinity, the deity of Christ, His blood atonement, salvation by faith, separation from the world, soul winning and the pre-millennial return of Christ”.</a:t>
            </a:r>
          </a:p>
        </p:txBody>
      </p:sp>
      <p:pic>
        <p:nvPicPr>
          <p:cNvPr id="4" name="Picture 3">
            <a:extLst>
              <a:ext uri="{FF2B5EF4-FFF2-40B4-BE49-F238E27FC236}">
                <a16:creationId xmlns:a16="http://schemas.microsoft.com/office/drawing/2014/main" id="{9887C3C7-4CC9-A215-3294-60144B82A81A}"/>
              </a:ext>
            </a:extLst>
          </p:cNvPr>
          <p:cNvPicPr>
            <a:picLocks noChangeAspect="1"/>
          </p:cNvPicPr>
          <p:nvPr/>
        </p:nvPicPr>
        <p:blipFill>
          <a:blip r:embed="rId2"/>
          <a:stretch>
            <a:fillRect/>
          </a:stretch>
        </p:blipFill>
        <p:spPr>
          <a:xfrm>
            <a:off x="152400" y="146957"/>
            <a:ext cx="1016000" cy="966931"/>
          </a:xfrm>
          <a:prstGeom prst="rect">
            <a:avLst/>
          </a:prstGeom>
        </p:spPr>
      </p:pic>
      <p:pic>
        <p:nvPicPr>
          <p:cNvPr id="5" name="Picture 4">
            <a:extLst>
              <a:ext uri="{FF2B5EF4-FFF2-40B4-BE49-F238E27FC236}">
                <a16:creationId xmlns:a16="http://schemas.microsoft.com/office/drawing/2014/main" id="{0FAD40C4-E359-855B-CBD6-5CE09D69ABD2}"/>
              </a:ext>
            </a:extLst>
          </p:cNvPr>
          <p:cNvPicPr>
            <a:picLocks noChangeAspect="1"/>
          </p:cNvPicPr>
          <p:nvPr/>
        </p:nvPicPr>
        <p:blipFill>
          <a:blip r:embed="rId2"/>
          <a:stretch>
            <a:fillRect/>
          </a:stretch>
        </p:blipFill>
        <p:spPr>
          <a:xfrm>
            <a:off x="8001000" y="5715000"/>
            <a:ext cx="1016000" cy="966931"/>
          </a:xfrm>
          <a:prstGeom prst="rect">
            <a:avLst/>
          </a:prstGeom>
        </p:spPr>
      </p:pic>
    </p:spTree>
    <p:extLst>
      <p:ext uri="{BB962C8B-B14F-4D97-AF65-F5344CB8AC3E}">
        <p14:creationId xmlns:p14="http://schemas.microsoft.com/office/powerpoint/2010/main" val="1856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D3ED3-30E8-497F-B494-3EC2BEE12ADB}"/>
              </a:ext>
            </a:extLst>
          </p:cNvPr>
          <p:cNvSpPr>
            <a:spLocks noGrp="1"/>
          </p:cNvSpPr>
          <p:nvPr>
            <p:ph type="title"/>
          </p:nvPr>
        </p:nvSpPr>
        <p:spPr/>
        <p:txBody>
          <a:bodyPr/>
          <a:lstStyle/>
          <a:p>
            <a:pPr algn="ctr"/>
            <a:r>
              <a:rPr lang="en-US" dirty="0"/>
              <a:t>Problems with Humanistic Views of Motivation</a:t>
            </a:r>
          </a:p>
        </p:txBody>
      </p:sp>
      <p:sp>
        <p:nvSpPr>
          <p:cNvPr id="4" name="Content Placeholder 3">
            <a:extLst>
              <a:ext uri="{FF2B5EF4-FFF2-40B4-BE49-F238E27FC236}">
                <a16:creationId xmlns:a16="http://schemas.microsoft.com/office/drawing/2014/main" id="{8D921541-97CA-47E1-A4F9-FD5039BA088C}"/>
              </a:ext>
            </a:extLst>
          </p:cNvPr>
          <p:cNvSpPr>
            <a:spLocks noGrp="1"/>
          </p:cNvSpPr>
          <p:nvPr>
            <p:ph idx="1"/>
          </p:nvPr>
        </p:nvSpPr>
        <p:spPr/>
        <p:txBody>
          <a:bodyPr/>
          <a:lstStyle/>
          <a:p>
            <a:r>
              <a:rPr lang="en-US" sz="2400" dirty="0">
                <a:solidFill>
                  <a:schemeClr val="tx1"/>
                </a:solidFill>
              </a:rPr>
              <a:t>They tend to be centered on self</a:t>
            </a:r>
          </a:p>
          <a:p>
            <a:endParaRPr lang="en-US" dirty="0"/>
          </a:p>
        </p:txBody>
      </p:sp>
      <p:pic>
        <p:nvPicPr>
          <p:cNvPr id="2" name="Picture 1">
            <a:extLst>
              <a:ext uri="{FF2B5EF4-FFF2-40B4-BE49-F238E27FC236}">
                <a16:creationId xmlns:a16="http://schemas.microsoft.com/office/drawing/2014/main" id="{76F724FF-7897-8A07-65E4-403ACE0280E2}"/>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2698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6600042" cy="709865"/>
          </a:xfrm>
        </p:spPr>
        <p:txBody>
          <a:bodyPr/>
          <a:lstStyle/>
          <a:p>
            <a:pPr algn="ctr"/>
            <a:r>
              <a:rPr lang="en-US" altLang="en-US" dirty="0"/>
              <a:t>Motivating Staff - Practical Steps</a:t>
            </a:r>
            <a:endParaRPr lang="en-US" dirty="0"/>
          </a:p>
        </p:txBody>
      </p:sp>
      <p:sp>
        <p:nvSpPr>
          <p:cNvPr id="3" name="Content Placeholder 2"/>
          <p:cNvSpPr>
            <a:spLocks noGrp="1"/>
          </p:cNvSpPr>
          <p:nvPr>
            <p:ph idx="1"/>
          </p:nvPr>
        </p:nvSpPr>
        <p:spPr/>
        <p:txBody>
          <a:bodyPr/>
          <a:lstStyle/>
          <a:p>
            <a:pPr marL="609600" indent="-609600"/>
            <a:r>
              <a:rPr lang="en-US" altLang="en-US" sz="2400" dirty="0">
                <a:solidFill>
                  <a:schemeClr val="tx1"/>
                </a:solidFill>
              </a:rPr>
              <a:t>Try to identify what the person’s primary level of motivation is.</a:t>
            </a:r>
          </a:p>
          <a:p>
            <a:pPr marL="609600" indent="-609600"/>
            <a:r>
              <a:rPr lang="en-US" altLang="en-US" sz="2400" dirty="0">
                <a:solidFill>
                  <a:schemeClr val="tx1"/>
                </a:solidFill>
              </a:rPr>
              <a:t>Assign a task that best overlaps with their own level of motivation</a:t>
            </a:r>
          </a:p>
          <a:p>
            <a:pPr marL="609600" indent="-609600"/>
            <a:r>
              <a:rPr lang="en-US" altLang="en-US" sz="2400" dirty="0">
                <a:solidFill>
                  <a:schemeClr val="tx1"/>
                </a:solidFill>
              </a:rPr>
              <a:t>Challenge them with new tasks that force them to think outside of the preferred level of motivation</a:t>
            </a:r>
          </a:p>
          <a:p>
            <a:endParaRPr lang="en-US" dirty="0"/>
          </a:p>
        </p:txBody>
      </p:sp>
      <p:pic>
        <p:nvPicPr>
          <p:cNvPr id="4" name="Picture 3">
            <a:extLst>
              <a:ext uri="{FF2B5EF4-FFF2-40B4-BE49-F238E27FC236}">
                <a16:creationId xmlns:a16="http://schemas.microsoft.com/office/drawing/2014/main" id="{D59756B7-D22B-9721-071B-10C48B132396}"/>
              </a:ext>
            </a:extLst>
          </p:cNvPr>
          <p:cNvPicPr>
            <a:picLocks noChangeAspect="1"/>
          </p:cNvPicPr>
          <p:nvPr/>
        </p:nvPicPr>
        <p:blipFill>
          <a:blip r:embed="rId2"/>
          <a:stretch>
            <a:fillRect/>
          </a:stretch>
        </p:blipFill>
        <p:spPr>
          <a:xfrm>
            <a:off x="7543800" y="5427554"/>
            <a:ext cx="1244600" cy="1184491"/>
          </a:xfrm>
          <a:prstGeom prst="rect">
            <a:avLst/>
          </a:prstGeom>
        </p:spPr>
      </p:pic>
      <p:pic>
        <p:nvPicPr>
          <p:cNvPr id="5" name="Picture 4">
            <a:extLst>
              <a:ext uri="{FF2B5EF4-FFF2-40B4-BE49-F238E27FC236}">
                <a16:creationId xmlns:a16="http://schemas.microsoft.com/office/drawing/2014/main" id="{1DBEB64F-9088-1F05-B532-E979D565C70F}"/>
              </a:ext>
            </a:extLst>
          </p:cNvPr>
          <p:cNvPicPr>
            <a:picLocks noChangeAspect="1"/>
          </p:cNvPicPr>
          <p:nvPr/>
        </p:nvPicPr>
        <p:blipFill>
          <a:blip r:embed="rId2"/>
          <a:stretch>
            <a:fillRect/>
          </a:stretch>
        </p:blipFill>
        <p:spPr>
          <a:xfrm>
            <a:off x="7696200" y="5579954"/>
            <a:ext cx="1244600" cy="1184491"/>
          </a:xfrm>
          <a:prstGeom prst="rect">
            <a:avLst/>
          </a:prstGeom>
        </p:spPr>
      </p:pic>
    </p:spTree>
    <p:extLst>
      <p:ext uri="{BB962C8B-B14F-4D97-AF65-F5344CB8AC3E}">
        <p14:creationId xmlns:p14="http://schemas.microsoft.com/office/powerpoint/2010/main" val="28415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Motivating Adolescents -</a:t>
            </a:r>
            <a:r>
              <a:rPr kumimoji="0" lang="en-US" altLang="en-US" sz="3200" b="0" i="0" u="none" strike="noStrike" kern="1200" cap="none" spc="0" normalizeH="0" baseline="0" noProof="0" dirty="0">
                <a:ln>
                  <a:noFill/>
                </a:ln>
                <a:solidFill>
                  <a:prstClr val="white"/>
                </a:solidFill>
                <a:effectLst/>
                <a:uLnTx/>
                <a:uFillTx/>
                <a:latin typeface="Century Gothic" panose="020B0502020202020204"/>
                <a:ea typeface="+mj-ea"/>
                <a:cs typeface="+mj-cs"/>
              </a:rPr>
              <a:t> Practical Steps</a:t>
            </a:r>
            <a:endParaRPr lang="en-US" dirty="0"/>
          </a:p>
        </p:txBody>
      </p:sp>
      <p:sp>
        <p:nvSpPr>
          <p:cNvPr id="5" name="Content Placeholder 4"/>
          <p:cNvSpPr>
            <a:spLocks noGrp="1"/>
          </p:cNvSpPr>
          <p:nvPr>
            <p:ph idx="1"/>
          </p:nvPr>
        </p:nvSpPr>
        <p:spPr/>
        <p:txBody>
          <a:bodyPr>
            <a:noAutofit/>
          </a:bodyPr>
          <a:lstStyle/>
          <a:p>
            <a:r>
              <a:rPr lang="en-US" sz="2400" dirty="0">
                <a:solidFill>
                  <a:schemeClr val="tx1"/>
                </a:solidFill>
              </a:rPr>
              <a:t>Enthusiasm</a:t>
            </a:r>
          </a:p>
          <a:p>
            <a:r>
              <a:rPr lang="en-US" sz="2400" dirty="0">
                <a:solidFill>
                  <a:schemeClr val="tx1"/>
                </a:solidFill>
              </a:rPr>
              <a:t>Be a model</a:t>
            </a:r>
          </a:p>
          <a:p>
            <a:r>
              <a:rPr lang="en-US" sz="2400" dirty="0">
                <a:solidFill>
                  <a:schemeClr val="tx1"/>
                </a:solidFill>
              </a:rPr>
              <a:t>Provide them opportunities to take the initiative</a:t>
            </a:r>
          </a:p>
          <a:p>
            <a:r>
              <a:rPr lang="en-US" sz="2400" dirty="0">
                <a:solidFill>
                  <a:schemeClr val="tx1"/>
                </a:solidFill>
              </a:rPr>
              <a:t>Involve them in decision making</a:t>
            </a:r>
          </a:p>
          <a:p>
            <a:r>
              <a:rPr lang="en-US" sz="2400" dirty="0">
                <a:solidFill>
                  <a:schemeClr val="tx1"/>
                </a:solidFill>
              </a:rPr>
              <a:t>Positive peer influence</a:t>
            </a:r>
          </a:p>
          <a:p>
            <a:r>
              <a:rPr lang="en-US" sz="2400" dirty="0">
                <a:solidFill>
                  <a:schemeClr val="tx1"/>
                </a:solidFill>
              </a:rPr>
              <a:t>Safe environment for risk taking</a:t>
            </a:r>
          </a:p>
          <a:p>
            <a:r>
              <a:rPr lang="en-US" sz="2400" dirty="0">
                <a:solidFill>
                  <a:schemeClr val="tx1"/>
                </a:solidFill>
              </a:rPr>
              <a:t>Build relationships</a:t>
            </a:r>
          </a:p>
        </p:txBody>
      </p:sp>
      <p:pic>
        <p:nvPicPr>
          <p:cNvPr id="2" name="Picture 1">
            <a:extLst>
              <a:ext uri="{FF2B5EF4-FFF2-40B4-BE49-F238E27FC236}">
                <a16:creationId xmlns:a16="http://schemas.microsoft.com/office/drawing/2014/main" id="{27E981C4-5D65-E281-73D7-B5E965E338EA}"/>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274092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Motivation Final Thoughts</a:t>
            </a:r>
          </a:p>
        </p:txBody>
      </p:sp>
      <p:sp>
        <p:nvSpPr>
          <p:cNvPr id="5" name="Content Placeholder 4"/>
          <p:cNvSpPr>
            <a:spLocks noGrp="1"/>
          </p:cNvSpPr>
          <p:nvPr>
            <p:ph idx="1"/>
          </p:nvPr>
        </p:nvSpPr>
        <p:spPr/>
        <p:txBody>
          <a:bodyPr>
            <a:normAutofit/>
          </a:bodyPr>
          <a:lstStyle/>
          <a:p>
            <a:r>
              <a:rPr lang="en-US" sz="2400" dirty="0">
                <a:solidFill>
                  <a:schemeClr val="tx1"/>
                </a:solidFill>
              </a:rPr>
              <a:t>Motivation is accomplished by understanding and meeting the needs of the individual i.e. a relationship</a:t>
            </a:r>
          </a:p>
        </p:txBody>
      </p:sp>
      <p:pic>
        <p:nvPicPr>
          <p:cNvPr id="2" name="Picture 1">
            <a:extLst>
              <a:ext uri="{FF2B5EF4-FFF2-40B4-BE49-F238E27FC236}">
                <a16:creationId xmlns:a16="http://schemas.microsoft.com/office/drawing/2014/main" id="{C2363DF4-045A-E246-45D5-C3C476ACFE7A}"/>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235191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Characteristics of Godly Motives</a:t>
            </a:r>
          </a:p>
        </p:txBody>
      </p:sp>
      <p:sp>
        <p:nvSpPr>
          <p:cNvPr id="3" name="Content Placeholder 2"/>
          <p:cNvSpPr>
            <a:spLocks noGrp="1"/>
          </p:cNvSpPr>
          <p:nvPr>
            <p:ph idx="1"/>
          </p:nvPr>
        </p:nvSpPr>
        <p:spPr/>
        <p:txBody>
          <a:bodyPr/>
          <a:lstStyle/>
          <a:p>
            <a:pPr lvl="0"/>
            <a:r>
              <a:rPr lang="en-US" sz="2400" dirty="0">
                <a:solidFill>
                  <a:schemeClr val="tx1"/>
                </a:solidFill>
              </a:rPr>
              <a:t>Humility - they are not done to gather the attention of anyone. They are done quietly, behind the scenes.</a:t>
            </a:r>
          </a:p>
          <a:p>
            <a:pPr lvl="0"/>
            <a:r>
              <a:rPr lang="en-US" sz="2400" dirty="0">
                <a:solidFill>
                  <a:schemeClr val="tx1"/>
                </a:solidFill>
              </a:rPr>
              <a:t>It is done for others out of a true sense of love and caring for them.</a:t>
            </a:r>
          </a:p>
          <a:p>
            <a:pPr lvl="0"/>
            <a:r>
              <a:rPr lang="en-US" sz="2400" dirty="0">
                <a:solidFill>
                  <a:schemeClr val="tx1"/>
                </a:solidFill>
              </a:rPr>
              <a:t>It is done in a spirit of joy.</a:t>
            </a:r>
          </a:p>
          <a:p>
            <a:pPr lvl="0"/>
            <a:r>
              <a:rPr lang="en-US" sz="2400" dirty="0">
                <a:solidFill>
                  <a:schemeClr val="tx1"/>
                </a:solidFill>
              </a:rPr>
              <a:t> It is a result of living the lifestyle of being a new creation in Christ.</a:t>
            </a:r>
          </a:p>
          <a:p>
            <a:endParaRPr lang="en-US" dirty="0"/>
          </a:p>
        </p:txBody>
      </p:sp>
      <p:pic>
        <p:nvPicPr>
          <p:cNvPr id="4" name="Picture 3">
            <a:extLst>
              <a:ext uri="{FF2B5EF4-FFF2-40B4-BE49-F238E27FC236}">
                <a16:creationId xmlns:a16="http://schemas.microsoft.com/office/drawing/2014/main" id="{2414C5E8-B34E-93D9-A74A-94BC7EF47D2C}"/>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10072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656D5D-42CE-473F-979C-955A7B7A83B0}"/>
              </a:ext>
            </a:extLst>
          </p:cNvPr>
          <p:cNvSpPr>
            <a:spLocks noGrp="1"/>
          </p:cNvSpPr>
          <p:nvPr>
            <p:ph type="title"/>
          </p:nvPr>
        </p:nvSpPr>
        <p:spPr/>
        <p:txBody>
          <a:bodyPr/>
          <a:lstStyle/>
          <a:p>
            <a:r>
              <a:rPr lang="en-US" dirty="0"/>
              <a:t>Connecting the Dots</a:t>
            </a:r>
          </a:p>
        </p:txBody>
      </p:sp>
      <p:sp>
        <p:nvSpPr>
          <p:cNvPr id="5" name="Content Placeholder 4">
            <a:extLst>
              <a:ext uri="{FF2B5EF4-FFF2-40B4-BE49-F238E27FC236}">
                <a16:creationId xmlns:a16="http://schemas.microsoft.com/office/drawing/2014/main" id="{F5AA17DA-3558-4A6B-A76F-9018EFE89AA9}"/>
              </a:ext>
            </a:extLst>
          </p:cNvPr>
          <p:cNvSpPr>
            <a:spLocks noGrp="1"/>
          </p:cNvSpPr>
          <p:nvPr>
            <p:ph idx="1"/>
          </p:nvPr>
        </p:nvSpPr>
        <p:spPr/>
        <p:txBody>
          <a:bodyPr>
            <a:normAutofit/>
          </a:bodyPr>
          <a:lstStyle/>
          <a:p>
            <a:pPr marL="0" indent="0">
              <a:buNone/>
            </a:pPr>
            <a:r>
              <a:rPr lang="en-US" sz="3200" dirty="0">
                <a:solidFill>
                  <a:schemeClr val="tx1"/>
                </a:solidFill>
              </a:rPr>
              <a:t>True fulfillment of our mission (the Great Commission) cannot happen outside of a relationship with God and with those we are reaching out to.</a:t>
            </a:r>
          </a:p>
        </p:txBody>
      </p:sp>
      <p:pic>
        <p:nvPicPr>
          <p:cNvPr id="2" name="Picture 1">
            <a:extLst>
              <a:ext uri="{FF2B5EF4-FFF2-40B4-BE49-F238E27FC236}">
                <a16:creationId xmlns:a16="http://schemas.microsoft.com/office/drawing/2014/main" id="{85FD4F78-EEE3-42B4-E2B6-28201839B132}"/>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3585004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Final Thoughts</a:t>
            </a:r>
          </a:p>
        </p:txBody>
      </p:sp>
      <p:sp>
        <p:nvSpPr>
          <p:cNvPr id="3" name="Content Placeholder 2"/>
          <p:cNvSpPr>
            <a:spLocks noGrp="1"/>
          </p:cNvSpPr>
          <p:nvPr>
            <p:ph idx="1"/>
          </p:nvPr>
        </p:nvSpPr>
        <p:spPr/>
        <p:txBody>
          <a:bodyPr>
            <a:normAutofit/>
          </a:bodyPr>
          <a:lstStyle/>
          <a:p>
            <a:pPr marL="0" indent="0">
              <a:buNone/>
            </a:pPr>
            <a:r>
              <a:rPr lang="en-US" sz="2400" dirty="0">
                <a:solidFill>
                  <a:schemeClr val="tx1"/>
                </a:solidFill>
              </a:rPr>
              <a:t>“The oil of grace gives to men the courage, and supplies to them the motives for doing every day the work that God appoints to them.”  </a:t>
            </a:r>
          </a:p>
          <a:p>
            <a:pPr marL="0" indent="0">
              <a:buNone/>
            </a:pPr>
            <a:r>
              <a:rPr lang="en-US" sz="2400" i="1" dirty="0">
                <a:solidFill>
                  <a:schemeClr val="tx1"/>
                </a:solidFill>
              </a:rPr>
              <a:t>Ellen G. White, Review &amp; Herald, Mar 27, 1894. </a:t>
            </a:r>
          </a:p>
        </p:txBody>
      </p:sp>
      <p:pic>
        <p:nvPicPr>
          <p:cNvPr id="4" name="Picture 3">
            <a:extLst>
              <a:ext uri="{FF2B5EF4-FFF2-40B4-BE49-F238E27FC236}">
                <a16:creationId xmlns:a16="http://schemas.microsoft.com/office/drawing/2014/main" id="{D1EEBBF1-D9D7-04F3-8D87-F0573AE89665}"/>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2842915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ABB8-3D8D-41D0-BA0C-9344DE4F3F1E}"/>
              </a:ext>
            </a:extLst>
          </p:cNvPr>
          <p:cNvSpPr>
            <a:spLocks noGrp="1"/>
          </p:cNvSpPr>
          <p:nvPr>
            <p:ph type="title"/>
          </p:nvPr>
        </p:nvSpPr>
        <p:spPr/>
        <p:txBody>
          <a:bodyPr/>
          <a:lstStyle/>
          <a:p>
            <a:r>
              <a:rPr lang="en-US" dirty="0"/>
              <a:t>Motivation Final Thoughts</a:t>
            </a:r>
          </a:p>
        </p:txBody>
      </p:sp>
      <p:sp>
        <p:nvSpPr>
          <p:cNvPr id="3" name="Content Placeholder 2">
            <a:extLst>
              <a:ext uri="{FF2B5EF4-FFF2-40B4-BE49-F238E27FC236}">
                <a16:creationId xmlns:a16="http://schemas.microsoft.com/office/drawing/2014/main" id="{5207B302-0282-4094-A79D-6815F4D174D8}"/>
              </a:ext>
            </a:extLst>
          </p:cNvPr>
          <p:cNvSpPr>
            <a:spLocks noGrp="1"/>
          </p:cNvSpPr>
          <p:nvPr>
            <p:ph idx="1"/>
          </p:nvPr>
        </p:nvSpPr>
        <p:spPr/>
        <p:txBody>
          <a:bodyPr>
            <a:normAutofit/>
          </a:bodyPr>
          <a:lstStyle/>
          <a:p>
            <a:pPr marL="0" indent="0">
              <a:buNone/>
            </a:pPr>
            <a:r>
              <a:rPr lang="en-US" sz="2400" b="1" i="0" baseline="30000" dirty="0">
                <a:solidFill>
                  <a:srgbClr val="000000"/>
                </a:solidFill>
                <a:effectLst/>
                <a:latin typeface="system-ui"/>
              </a:rPr>
              <a:t> ”</a:t>
            </a:r>
            <a:r>
              <a:rPr lang="en-US" sz="2400" b="0" i="0" dirty="0">
                <a:solidFill>
                  <a:srgbClr val="000000"/>
                </a:solidFill>
                <a:effectLst/>
                <a:latin typeface="system-ui"/>
              </a:rPr>
              <a:t>I no longer call you servants, because a servant does not know his master’s business. Instead, I have called you friends, for everything that I learned from my Father I have made known to you.”</a:t>
            </a:r>
          </a:p>
          <a:p>
            <a:pPr marL="0" indent="0">
              <a:buNone/>
            </a:pPr>
            <a:r>
              <a:rPr lang="en-US" sz="2400" dirty="0">
                <a:solidFill>
                  <a:schemeClr val="tx1"/>
                </a:solidFill>
                <a:latin typeface="system-ui"/>
              </a:rPr>
              <a:t>John 15:15 (NIV)</a:t>
            </a:r>
            <a:endParaRPr lang="en-US" sz="2400" dirty="0">
              <a:solidFill>
                <a:srgbClr val="000000"/>
              </a:solidFill>
              <a:latin typeface="system-ui"/>
            </a:endParaRPr>
          </a:p>
        </p:txBody>
      </p:sp>
      <p:pic>
        <p:nvPicPr>
          <p:cNvPr id="4" name="Picture 3">
            <a:extLst>
              <a:ext uri="{FF2B5EF4-FFF2-40B4-BE49-F238E27FC236}">
                <a16:creationId xmlns:a16="http://schemas.microsoft.com/office/drawing/2014/main" id="{25FAAE7C-A80C-BFDD-343B-65BB78591BEB}"/>
              </a:ext>
            </a:extLst>
          </p:cNvPr>
          <p:cNvPicPr>
            <a:picLocks noChangeAspect="1"/>
          </p:cNvPicPr>
          <p:nvPr/>
        </p:nvPicPr>
        <p:blipFill>
          <a:blip r:embed="rId2"/>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3708996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C4E3-5AA3-4EAF-9504-15137A3150B5}"/>
              </a:ext>
            </a:extLst>
          </p:cNvPr>
          <p:cNvSpPr>
            <a:spLocks noGrp="1"/>
          </p:cNvSpPr>
          <p:nvPr>
            <p:ph type="title"/>
          </p:nvPr>
        </p:nvSpPr>
        <p:spPr/>
        <p:txBody>
          <a:bodyPr/>
          <a:lstStyle/>
          <a:p>
            <a:r>
              <a:rPr lang="en-US" dirty="0"/>
              <a:t>Mission and Motivation</a:t>
            </a:r>
          </a:p>
        </p:txBody>
      </p:sp>
      <p:sp>
        <p:nvSpPr>
          <p:cNvPr id="3" name="Content Placeholder 2">
            <a:extLst>
              <a:ext uri="{FF2B5EF4-FFF2-40B4-BE49-F238E27FC236}">
                <a16:creationId xmlns:a16="http://schemas.microsoft.com/office/drawing/2014/main" id="{033CF13A-5E14-4E4A-B075-782B4A409BCB}"/>
              </a:ext>
            </a:extLst>
          </p:cNvPr>
          <p:cNvSpPr>
            <a:spLocks noGrp="1"/>
          </p:cNvSpPr>
          <p:nvPr>
            <p:ph idx="1"/>
          </p:nvPr>
        </p:nvSpPr>
        <p:spPr>
          <a:xfrm>
            <a:off x="1524000" y="3235160"/>
            <a:ext cx="6345260" cy="1549400"/>
          </a:xfrm>
        </p:spPr>
        <p:txBody>
          <a:bodyPr>
            <a:normAutofit/>
          </a:bodyPr>
          <a:lstStyle/>
          <a:p>
            <a:pPr marL="0" indent="0" algn="ctr">
              <a:buNone/>
            </a:pPr>
            <a:r>
              <a:rPr lang="en-US" sz="4000" dirty="0">
                <a:solidFill>
                  <a:schemeClr val="tx1"/>
                </a:solidFill>
              </a:rPr>
              <a:t>Group </a:t>
            </a:r>
          </a:p>
          <a:p>
            <a:pPr marL="0" indent="0" algn="ctr">
              <a:buNone/>
            </a:pPr>
            <a:r>
              <a:rPr lang="en-US" sz="4000" dirty="0">
                <a:solidFill>
                  <a:schemeClr val="tx1"/>
                </a:solidFill>
              </a:rPr>
              <a:t>Discussion?</a:t>
            </a:r>
          </a:p>
        </p:txBody>
      </p:sp>
      <p:pic>
        <p:nvPicPr>
          <p:cNvPr id="5" name="Picture 4" descr="A picture containing text, clipart&#10;&#10;Description automatically generated">
            <a:extLst>
              <a:ext uri="{FF2B5EF4-FFF2-40B4-BE49-F238E27FC236}">
                <a16:creationId xmlns:a16="http://schemas.microsoft.com/office/drawing/2014/main" id="{CE76F824-CC49-8AA4-9D54-1AB8AC860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0902"/>
            <a:ext cx="3585620" cy="892116"/>
          </a:xfrm>
          <a:prstGeom prst="rect">
            <a:avLst/>
          </a:prstGeom>
        </p:spPr>
      </p:pic>
      <p:pic>
        <p:nvPicPr>
          <p:cNvPr id="6" name="Picture 5">
            <a:extLst>
              <a:ext uri="{FF2B5EF4-FFF2-40B4-BE49-F238E27FC236}">
                <a16:creationId xmlns:a16="http://schemas.microsoft.com/office/drawing/2014/main" id="{F15259FB-958C-072A-338C-0CAA433695B7}"/>
              </a:ext>
            </a:extLst>
          </p:cNvPr>
          <p:cNvPicPr>
            <a:picLocks noChangeAspect="1"/>
          </p:cNvPicPr>
          <p:nvPr/>
        </p:nvPicPr>
        <p:blipFill>
          <a:blip r:embed="rId3"/>
          <a:stretch>
            <a:fillRect/>
          </a:stretch>
        </p:blipFill>
        <p:spPr>
          <a:xfrm>
            <a:off x="7543800" y="5427554"/>
            <a:ext cx="1244600" cy="1184491"/>
          </a:xfrm>
          <a:prstGeom prst="rect">
            <a:avLst/>
          </a:prstGeom>
        </p:spPr>
      </p:pic>
    </p:spTree>
    <p:extLst>
      <p:ext uri="{BB962C8B-B14F-4D97-AF65-F5344CB8AC3E}">
        <p14:creationId xmlns:p14="http://schemas.microsoft.com/office/powerpoint/2010/main" val="843910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F724-A21E-44F8-A669-5FCE4A203A90}"/>
              </a:ext>
            </a:extLst>
          </p:cNvPr>
          <p:cNvSpPr>
            <a:spLocks noGrp="1"/>
          </p:cNvSpPr>
          <p:nvPr>
            <p:ph type="title"/>
          </p:nvPr>
        </p:nvSpPr>
        <p:spPr/>
        <p:txBody>
          <a:bodyPr/>
          <a:lstStyle/>
          <a:p>
            <a:r>
              <a:rPr lang="en-US" b="1" dirty="0"/>
              <a:t>Let's Start With Our Mission</a:t>
            </a:r>
          </a:p>
        </p:txBody>
      </p:sp>
      <p:sp>
        <p:nvSpPr>
          <p:cNvPr id="3" name="Content Placeholder 2">
            <a:extLst>
              <a:ext uri="{FF2B5EF4-FFF2-40B4-BE49-F238E27FC236}">
                <a16:creationId xmlns:a16="http://schemas.microsoft.com/office/drawing/2014/main" id="{42AFC1B2-B667-4DD4-A79C-AA55A00CF6B2}"/>
              </a:ext>
            </a:extLst>
          </p:cNvPr>
          <p:cNvSpPr>
            <a:spLocks noGrp="1"/>
          </p:cNvSpPr>
          <p:nvPr>
            <p:ph idx="1"/>
          </p:nvPr>
        </p:nvSpPr>
        <p:spPr/>
        <p:txBody>
          <a:bodyPr/>
          <a:lstStyle/>
          <a:p>
            <a:r>
              <a:rPr lang="en-US" sz="2400" dirty="0">
                <a:solidFill>
                  <a:schemeClr val="tx1"/>
                </a:solidFill>
              </a:rPr>
              <a:t>Matthew 22:36-40</a:t>
            </a:r>
          </a:p>
          <a:p>
            <a:pPr marL="0" indent="0">
              <a:buNone/>
            </a:pPr>
            <a:endParaRPr lang="en-US" dirty="0"/>
          </a:p>
        </p:txBody>
      </p:sp>
      <p:pic>
        <p:nvPicPr>
          <p:cNvPr id="5" name="Picture 4">
            <a:extLst>
              <a:ext uri="{FF2B5EF4-FFF2-40B4-BE49-F238E27FC236}">
                <a16:creationId xmlns:a16="http://schemas.microsoft.com/office/drawing/2014/main" id="{9A42541F-F2E4-4BC9-A474-E09D3F5968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2214746"/>
            <a:ext cx="3099619" cy="4643254"/>
          </a:xfrm>
          <a:prstGeom prst="rect">
            <a:avLst/>
          </a:prstGeom>
        </p:spPr>
      </p:pic>
      <p:sp>
        <p:nvSpPr>
          <p:cNvPr id="8" name="TextBox 7"/>
          <p:cNvSpPr txBox="1"/>
          <p:nvPr/>
        </p:nvSpPr>
        <p:spPr>
          <a:xfrm>
            <a:off x="381000" y="3200400"/>
            <a:ext cx="5486400" cy="3385542"/>
          </a:xfrm>
          <a:prstGeom prst="rect">
            <a:avLst/>
          </a:prstGeom>
          <a:noFill/>
        </p:spPr>
        <p:txBody>
          <a:bodyPr wrap="square" rtlCol="0">
            <a:spAutoFit/>
          </a:bodyPr>
          <a:lstStyle/>
          <a:p>
            <a:endParaRPr lang="en-US" sz="1400" b="1" baseline="30000" dirty="0">
              <a:latin typeface="Calibri" pitchFamily="34" charset="0"/>
              <a:cs typeface="Calibri" pitchFamily="34" charset="0"/>
            </a:endParaRPr>
          </a:p>
          <a:p>
            <a:endParaRPr lang="en-US" sz="1400" b="1" baseline="30000" dirty="0">
              <a:latin typeface="Calibri" pitchFamily="34" charset="0"/>
              <a:cs typeface="Calibri" pitchFamily="34" charset="0"/>
            </a:endParaRPr>
          </a:p>
          <a:p>
            <a:endParaRPr lang="en-US" sz="1400" b="1" baseline="30000" dirty="0">
              <a:latin typeface="Calibri" pitchFamily="34" charset="0"/>
              <a:cs typeface="Calibri" pitchFamily="34" charset="0"/>
            </a:endParaRPr>
          </a:p>
          <a:p>
            <a:endParaRPr lang="en-US" sz="1400" b="1" baseline="30000" dirty="0">
              <a:latin typeface="Calibri" pitchFamily="34" charset="0"/>
              <a:cs typeface="Calibri" pitchFamily="34" charset="0"/>
            </a:endParaRPr>
          </a:p>
          <a:p>
            <a:r>
              <a:rPr lang="en-US" baseline="30000" dirty="0">
                <a:latin typeface="Calibri" pitchFamily="34" charset="0"/>
                <a:cs typeface="Calibri" pitchFamily="34" charset="0"/>
              </a:rPr>
              <a:t>36 </a:t>
            </a:r>
            <a:r>
              <a:rPr lang="en-US" dirty="0">
                <a:latin typeface="Calibri" pitchFamily="34" charset="0"/>
                <a:cs typeface="Calibri" pitchFamily="34" charset="0"/>
              </a:rPr>
              <a:t>“Teacher, which </a:t>
            </a:r>
            <a:r>
              <a:rPr lang="en-US" i="1" dirty="0">
                <a:latin typeface="Calibri" pitchFamily="34" charset="0"/>
                <a:cs typeface="Calibri" pitchFamily="34" charset="0"/>
              </a:rPr>
              <a:t>is</a:t>
            </a:r>
            <a:r>
              <a:rPr lang="en-US" dirty="0">
                <a:latin typeface="Calibri" pitchFamily="34" charset="0"/>
                <a:cs typeface="Calibri" pitchFamily="34" charset="0"/>
              </a:rPr>
              <a:t> the great commandment in the law?”</a:t>
            </a:r>
          </a:p>
          <a:p>
            <a:r>
              <a:rPr lang="en-US" baseline="30000" dirty="0">
                <a:latin typeface="Calibri" pitchFamily="34" charset="0"/>
                <a:cs typeface="Calibri" pitchFamily="34" charset="0"/>
              </a:rPr>
              <a:t>37 </a:t>
            </a:r>
            <a:r>
              <a:rPr lang="en-US" dirty="0">
                <a:latin typeface="Calibri" pitchFamily="34" charset="0"/>
                <a:cs typeface="Calibri" pitchFamily="34" charset="0"/>
              </a:rPr>
              <a:t>Jesus said to him, “‘You shall love the </a:t>
            </a:r>
            <a:r>
              <a:rPr lang="en-US" cap="small" dirty="0">
                <a:latin typeface="Calibri" pitchFamily="34" charset="0"/>
                <a:cs typeface="Calibri" pitchFamily="34" charset="0"/>
              </a:rPr>
              <a:t>Lord</a:t>
            </a:r>
            <a:r>
              <a:rPr lang="en-US" dirty="0">
                <a:latin typeface="Calibri" pitchFamily="34" charset="0"/>
                <a:cs typeface="Calibri" pitchFamily="34" charset="0"/>
              </a:rPr>
              <a:t> your God with all your heart, with all your soul, and with all your mind.’ </a:t>
            </a:r>
            <a:r>
              <a:rPr lang="en-US" baseline="30000" dirty="0">
                <a:latin typeface="Calibri" pitchFamily="34" charset="0"/>
                <a:cs typeface="Calibri" pitchFamily="34" charset="0"/>
              </a:rPr>
              <a:t>38 </a:t>
            </a:r>
            <a:r>
              <a:rPr lang="en-US" dirty="0">
                <a:latin typeface="Calibri" pitchFamily="34" charset="0"/>
                <a:cs typeface="Calibri" pitchFamily="34" charset="0"/>
              </a:rPr>
              <a:t>This is </a:t>
            </a:r>
            <a:r>
              <a:rPr lang="en-US" i="1" dirty="0">
                <a:latin typeface="Calibri" pitchFamily="34" charset="0"/>
                <a:cs typeface="Calibri" pitchFamily="34" charset="0"/>
              </a:rPr>
              <a:t>the</a:t>
            </a:r>
            <a:r>
              <a:rPr lang="en-US" dirty="0">
                <a:latin typeface="Calibri" pitchFamily="34" charset="0"/>
                <a:cs typeface="Calibri" pitchFamily="34" charset="0"/>
              </a:rPr>
              <a:t> first and great commandment.</a:t>
            </a:r>
            <a:endParaRPr lang="en-US">
              <a:latin typeface="Calibri" pitchFamily="34" charset="0"/>
              <a:cs typeface="Calibri" pitchFamily="34" charset="0"/>
            </a:endParaRPr>
          </a:p>
          <a:p>
            <a:r>
              <a:rPr lang="en-US" baseline="30000">
                <a:latin typeface="Calibri" pitchFamily="34" charset="0"/>
                <a:cs typeface="Calibri" pitchFamily="34" charset="0"/>
              </a:rPr>
              <a:t>39</a:t>
            </a:r>
            <a:r>
              <a:rPr lang="en-US" baseline="30000" dirty="0">
                <a:latin typeface="Calibri" pitchFamily="34" charset="0"/>
                <a:cs typeface="Calibri" pitchFamily="34" charset="0"/>
              </a:rPr>
              <a:t> </a:t>
            </a:r>
            <a:r>
              <a:rPr lang="en-US" dirty="0">
                <a:latin typeface="Calibri" pitchFamily="34" charset="0"/>
                <a:cs typeface="Calibri" pitchFamily="34" charset="0"/>
              </a:rPr>
              <a:t>And </a:t>
            </a:r>
            <a:r>
              <a:rPr lang="en-US" i="1" dirty="0">
                <a:latin typeface="Calibri" pitchFamily="34" charset="0"/>
                <a:cs typeface="Calibri" pitchFamily="34" charset="0"/>
              </a:rPr>
              <a:t>the</a:t>
            </a:r>
            <a:r>
              <a:rPr lang="en-US" dirty="0">
                <a:latin typeface="Calibri" pitchFamily="34" charset="0"/>
                <a:cs typeface="Calibri" pitchFamily="34" charset="0"/>
              </a:rPr>
              <a:t> second </a:t>
            </a:r>
            <a:r>
              <a:rPr lang="en-US" i="1" dirty="0">
                <a:latin typeface="Calibri" pitchFamily="34" charset="0"/>
                <a:cs typeface="Calibri" pitchFamily="34" charset="0"/>
              </a:rPr>
              <a:t>is</a:t>
            </a:r>
            <a:r>
              <a:rPr lang="en-US" dirty="0">
                <a:latin typeface="Calibri" pitchFamily="34" charset="0"/>
                <a:cs typeface="Calibri" pitchFamily="34" charset="0"/>
              </a:rPr>
              <a:t> like it: ‘You shall love your neighbor as yourself.’ </a:t>
            </a:r>
            <a:r>
              <a:rPr lang="en-US" baseline="30000" dirty="0">
                <a:latin typeface="Calibri" pitchFamily="34" charset="0"/>
                <a:cs typeface="Calibri" pitchFamily="34" charset="0"/>
              </a:rPr>
              <a:t>40 </a:t>
            </a:r>
            <a:r>
              <a:rPr lang="en-US" dirty="0">
                <a:latin typeface="Calibri" pitchFamily="34" charset="0"/>
                <a:cs typeface="Calibri" pitchFamily="34" charset="0"/>
              </a:rPr>
              <a:t>On these two commandments hang all the Law and the Prophets.”</a:t>
            </a:r>
          </a:p>
          <a:p>
            <a:endParaRPr lang="en-US" sz="1400" b="1" baseline="30000" dirty="0">
              <a:latin typeface="Arial Narrow" pitchFamily="34" charset="0"/>
              <a:cs typeface="Calibri" pitchFamily="34" charset="0"/>
            </a:endParaRPr>
          </a:p>
          <a:p>
            <a:endParaRPr lang="en-US" sz="1400" b="1" baseline="30000" dirty="0">
              <a:latin typeface="Calibri" pitchFamily="34" charset="0"/>
              <a:cs typeface="Calibri" pitchFamily="34" charset="0"/>
            </a:endParaRPr>
          </a:p>
          <a:p>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38272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F724-A21E-44F8-A669-5FCE4A203A90}"/>
              </a:ext>
            </a:extLst>
          </p:cNvPr>
          <p:cNvSpPr>
            <a:spLocks noGrp="1"/>
          </p:cNvSpPr>
          <p:nvPr>
            <p:ph type="title"/>
          </p:nvPr>
        </p:nvSpPr>
        <p:spPr/>
        <p:txBody>
          <a:bodyPr/>
          <a:lstStyle/>
          <a:p>
            <a:r>
              <a:rPr lang="en-US" b="1" dirty="0"/>
              <a:t>Let’s Start With Our Mission</a:t>
            </a:r>
          </a:p>
        </p:txBody>
      </p:sp>
      <p:sp>
        <p:nvSpPr>
          <p:cNvPr id="3" name="Content Placeholder 2">
            <a:extLst>
              <a:ext uri="{FF2B5EF4-FFF2-40B4-BE49-F238E27FC236}">
                <a16:creationId xmlns:a16="http://schemas.microsoft.com/office/drawing/2014/main" id="{42AFC1B2-B667-4DD4-A79C-AA55A00CF6B2}"/>
              </a:ext>
            </a:extLst>
          </p:cNvPr>
          <p:cNvSpPr>
            <a:spLocks noGrp="1"/>
          </p:cNvSpPr>
          <p:nvPr>
            <p:ph idx="1"/>
          </p:nvPr>
        </p:nvSpPr>
        <p:spPr/>
        <p:txBody>
          <a:bodyPr/>
          <a:lstStyle/>
          <a:p>
            <a:r>
              <a:rPr lang="en-US" sz="2400" dirty="0">
                <a:solidFill>
                  <a:schemeClr val="tx1"/>
                </a:solidFill>
              </a:rPr>
              <a:t>Love God</a:t>
            </a:r>
          </a:p>
          <a:p>
            <a:r>
              <a:rPr lang="en-US" sz="2400" dirty="0">
                <a:solidFill>
                  <a:schemeClr val="tx1"/>
                </a:solidFill>
              </a:rPr>
              <a:t>Love fellow man</a:t>
            </a:r>
          </a:p>
          <a:p>
            <a:r>
              <a:rPr lang="en-US" sz="2400" dirty="0">
                <a:solidFill>
                  <a:schemeClr val="tx1"/>
                </a:solidFill>
              </a:rPr>
              <a:t>Matthew 28:18-20</a:t>
            </a:r>
          </a:p>
          <a:p>
            <a:endParaRPr lang="en-US" dirty="0"/>
          </a:p>
        </p:txBody>
      </p:sp>
      <p:pic>
        <p:nvPicPr>
          <p:cNvPr id="5" name="Picture 4">
            <a:extLst>
              <a:ext uri="{FF2B5EF4-FFF2-40B4-BE49-F238E27FC236}">
                <a16:creationId xmlns:a16="http://schemas.microsoft.com/office/drawing/2014/main" id="{9A42541F-F2E4-4BC9-A474-E09D3F5968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2214746"/>
            <a:ext cx="3099619" cy="4643254"/>
          </a:xfrm>
          <a:prstGeom prst="rect">
            <a:avLst/>
          </a:prstGeom>
        </p:spPr>
      </p:pic>
    </p:spTree>
    <p:extLst>
      <p:ext uri="{BB962C8B-B14F-4D97-AF65-F5344CB8AC3E}">
        <p14:creationId xmlns:p14="http://schemas.microsoft.com/office/powerpoint/2010/main" val="284304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F724-A21E-44F8-A669-5FCE4A203A90}"/>
              </a:ext>
            </a:extLst>
          </p:cNvPr>
          <p:cNvSpPr>
            <a:spLocks noGrp="1"/>
          </p:cNvSpPr>
          <p:nvPr>
            <p:ph type="title"/>
          </p:nvPr>
        </p:nvSpPr>
        <p:spPr/>
        <p:txBody>
          <a:bodyPr/>
          <a:lstStyle/>
          <a:p>
            <a:r>
              <a:rPr lang="en-US" b="1" dirty="0"/>
              <a:t>Let’s Start With Our Mission</a:t>
            </a:r>
          </a:p>
        </p:txBody>
      </p:sp>
      <p:sp>
        <p:nvSpPr>
          <p:cNvPr id="3" name="Content Placeholder 2">
            <a:extLst>
              <a:ext uri="{FF2B5EF4-FFF2-40B4-BE49-F238E27FC236}">
                <a16:creationId xmlns:a16="http://schemas.microsoft.com/office/drawing/2014/main" id="{42AFC1B2-B667-4DD4-A79C-AA55A00CF6B2}"/>
              </a:ext>
            </a:extLst>
          </p:cNvPr>
          <p:cNvSpPr>
            <a:spLocks noGrp="1"/>
          </p:cNvSpPr>
          <p:nvPr>
            <p:ph idx="1"/>
          </p:nvPr>
        </p:nvSpPr>
        <p:spPr>
          <a:xfrm>
            <a:off x="533400" y="2514600"/>
            <a:ext cx="5384018" cy="2971800"/>
          </a:xfrm>
        </p:spPr>
        <p:txBody>
          <a:bodyPr>
            <a:normAutofit/>
          </a:bodyPr>
          <a:lstStyle/>
          <a:p>
            <a:r>
              <a:rPr lang="en-US" sz="2400" dirty="0">
                <a:solidFill>
                  <a:schemeClr val="tx1"/>
                </a:solidFill>
              </a:rPr>
              <a:t>Matthew 28:18-20</a:t>
            </a:r>
          </a:p>
          <a:p>
            <a:pPr>
              <a:buNone/>
            </a:pPr>
            <a:endParaRPr lang="en-US" b="1" baseline="30000" dirty="0"/>
          </a:p>
          <a:p>
            <a:pPr>
              <a:buNone/>
            </a:pPr>
            <a:r>
              <a:rPr lang="en-US" sz="1500" b="1" baseline="30000" dirty="0"/>
              <a:t>18 </a:t>
            </a:r>
            <a:r>
              <a:rPr lang="en-US" sz="1500" b="1" dirty="0"/>
              <a:t>And Jesus came and spoke to them, saying, “All authority has been given to Me in heaven and on earth. </a:t>
            </a:r>
            <a:r>
              <a:rPr lang="en-US" sz="1500" b="1" baseline="30000" dirty="0"/>
              <a:t>19 </a:t>
            </a:r>
            <a:r>
              <a:rPr lang="en-US" sz="1500" b="1" dirty="0"/>
              <a:t>Go therefore and make disciples of all the nations, baptizing them in the name of the Father and of the Son and of the Holy Spirit, </a:t>
            </a:r>
            <a:r>
              <a:rPr lang="en-US" sz="1500" b="1" baseline="30000" dirty="0"/>
              <a:t>20 </a:t>
            </a:r>
            <a:r>
              <a:rPr lang="en-US" sz="1500" b="1" dirty="0"/>
              <a:t>teaching them to observe all things that I have commanded you; and lo, I am with you always, </a:t>
            </a:r>
            <a:r>
              <a:rPr lang="en-US" sz="1500" b="1" i="1" dirty="0"/>
              <a:t>even</a:t>
            </a:r>
            <a:r>
              <a:rPr lang="en-US" sz="1500" b="1" dirty="0"/>
              <a:t> to the end of the age.” Amen.</a:t>
            </a:r>
          </a:p>
          <a:p>
            <a:pPr>
              <a:buNone/>
            </a:pPr>
            <a:endParaRPr lang="en-US" dirty="0"/>
          </a:p>
        </p:txBody>
      </p:sp>
      <p:pic>
        <p:nvPicPr>
          <p:cNvPr id="5" name="Picture 4">
            <a:extLst>
              <a:ext uri="{FF2B5EF4-FFF2-40B4-BE49-F238E27FC236}">
                <a16:creationId xmlns:a16="http://schemas.microsoft.com/office/drawing/2014/main" id="{9A42541F-F2E4-4BC9-A474-E09D3F5968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2214746"/>
            <a:ext cx="3099619" cy="4643254"/>
          </a:xfrm>
          <a:prstGeom prst="rect">
            <a:avLst/>
          </a:prstGeom>
        </p:spPr>
      </p:pic>
    </p:spTree>
    <p:extLst>
      <p:ext uri="{BB962C8B-B14F-4D97-AF65-F5344CB8AC3E}">
        <p14:creationId xmlns:p14="http://schemas.microsoft.com/office/powerpoint/2010/main" val="284304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F724-A21E-44F8-A669-5FCE4A203A90}"/>
              </a:ext>
            </a:extLst>
          </p:cNvPr>
          <p:cNvSpPr>
            <a:spLocks noGrp="1"/>
          </p:cNvSpPr>
          <p:nvPr>
            <p:ph type="title"/>
          </p:nvPr>
        </p:nvSpPr>
        <p:spPr/>
        <p:txBody>
          <a:bodyPr/>
          <a:lstStyle/>
          <a:p>
            <a:r>
              <a:rPr lang="en-US" b="1" dirty="0"/>
              <a:t>Let’s Start With Our Mission</a:t>
            </a:r>
          </a:p>
        </p:txBody>
      </p:sp>
      <p:sp>
        <p:nvSpPr>
          <p:cNvPr id="3" name="Content Placeholder 2">
            <a:extLst>
              <a:ext uri="{FF2B5EF4-FFF2-40B4-BE49-F238E27FC236}">
                <a16:creationId xmlns:a16="http://schemas.microsoft.com/office/drawing/2014/main" id="{42AFC1B2-B667-4DD4-A79C-AA55A00CF6B2}"/>
              </a:ext>
            </a:extLst>
          </p:cNvPr>
          <p:cNvSpPr>
            <a:spLocks noGrp="1"/>
          </p:cNvSpPr>
          <p:nvPr>
            <p:ph idx="1"/>
          </p:nvPr>
        </p:nvSpPr>
        <p:spPr/>
        <p:txBody>
          <a:bodyPr/>
          <a:lstStyle/>
          <a:p>
            <a:r>
              <a:rPr lang="en-US" sz="2400" dirty="0">
                <a:solidFill>
                  <a:schemeClr val="tx1"/>
                </a:solidFill>
              </a:rPr>
              <a:t>Love God</a:t>
            </a:r>
          </a:p>
          <a:p>
            <a:r>
              <a:rPr lang="en-US" sz="2400" dirty="0">
                <a:solidFill>
                  <a:schemeClr val="tx1"/>
                </a:solidFill>
              </a:rPr>
              <a:t>Love fellow man</a:t>
            </a:r>
          </a:p>
          <a:p>
            <a:r>
              <a:rPr lang="en-US" sz="2400" dirty="0">
                <a:solidFill>
                  <a:schemeClr val="tx1"/>
                </a:solidFill>
              </a:rPr>
              <a:t>Baptizing</a:t>
            </a:r>
          </a:p>
          <a:p>
            <a:r>
              <a:rPr lang="en-US" sz="2400" dirty="0">
                <a:solidFill>
                  <a:schemeClr val="tx1"/>
                </a:solidFill>
              </a:rPr>
              <a:t>Teaching</a:t>
            </a:r>
          </a:p>
          <a:p>
            <a:r>
              <a:rPr lang="en-US" sz="2400" dirty="0">
                <a:solidFill>
                  <a:schemeClr val="tx1"/>
                </a:solidFill>
              </a:rPr>
              <a:t>Make disciples</a:t>
            </a:r>
          </a:p>
          <a:p>
            <a:endParaRPr lang="en-US" dirty="0"/>
          </a:p>
        </p:txBody>
      </p:sp>
      <p:pic>
        <p:nvPicPr>
          <p:cNvPr id="7" name="Picture 6">
            <a:extLst>
              <a:ext uri="{FF2B5EF4-FFF2-40B4-BE49-F238E27FC236}">
                <a16:creationId xmlns:a16="http://schemas.microsoft.com/office/drawing/2014/main" id="{899963C6-F2E3-46AC-ACA1-D899AE2ED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1613" y="5105400"/>
            <a:ext cx="2649956" cy="1766637"/>
          </a:xfrm>
          <a:prstGeom prst="rect">
            <a:avLst/>
          </a:prstGeom>
        </p:spPr>
      </p:pic>
      <p:pic>
        <p:nvPicPr>
          <p:cNvPr id="5" name="Picture 4">
            <a:extLst>
              <a:ext uri="{FF2B5EF4-FFF2-40B4-BE49-F238E27FC236}">
                <a16:creationId xmlns:a16="http://schemas.microsoft.com/office/drawing/2014/main" id="{C40E58C3-E27C-4588-AD69-05243AE2F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234" y="2748985"/>
            <a:ext cx="3072582" cy="2048388"/>
          </a:xfrm>
          <a:prstGeom prst="rect">
            <a:avLst/>
          </a:prstGeom>
        </p:spPr>
      </p:pic>
      <p:pic>
        <p:nvPicPr>
          <p:cNvPr id="6" name="Picture 5">
            <a:extLst>
              <a:ext uri="{FF2B5EF4-FFF2-40B4-BE49-F238E27FC236}">
                <a16:creationId xmlns:a16="http://schemas.microsoft.com/office/drawing/2014/main" id="{9FD4B15E-7C19-4071-B68D-E76E4D3ACBCB}"/>
              </a:ext>
            </a:extLst>
          </p:cNvPr>
          <p:cNvPicPr>
            <a:picLocks noChangeAspect="1"/>
          </p:cNvPicPr>
          <p:nvPr/>
        </p:nvPicPr>
        <p:blipFill>
          <a:blip r:embed="rId4"/>
          <a:stretch>
            <a:fillRect/>
          </a:stretch>
        </p:blipFill>
        <p:spPr>
          <a:xfrm>
            <a:off x="6031234" y="4797373"/>
            <a:ext cx="3079956" cy="2060627"/>
          </a:xfrm>
          <a:prstGeom prst="rect">
            <a:avLst/>
          </a:prstGeom>
        </p:spPr>
      </p:pic>
    </p:spTree>
    <p:extLst>
      <p:ext uri="{BB962C8B-B14F-4D97-AF65-F5344CB8AC3E}">
        <p14:creationId xmlns:p14="http://schemas.microsoft.com/office/powerpoint/2010/main" val="39986760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2521</TotalTime>
  <Words>3899</Words>
  <Application>Microsoft Macintosh PowerPoint</Application>
  <PresentationFormat>On-screen Show (4:3)</PresentationFormat>
  <Paragraphs>381</Paragraphs>
  <Slides>58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Arial Narrow</vt:lpstr>
      <vt:lpstr>Calibri</vt:lpstr>
      <vt:lpstr>Century Gothic</vt:lpstr>
      <vt:lpstr>system-ui</vt:lpstr>
      <vt:lpstr>Wingdings 3</vt:lpstr>
      <vt:lpstr>Ion Boardroom</vt:lpstr>
      <vt:lpstr>PowerPoint Presentation</vt:lpstr>
      <vt:lpstr>Goals of this Course</vt:lpstr>
      <vt:lpstr>Definition of mission</vt:lpstr>
      <vt:lpstr>Examples of mission Statement - 1</vt:lpstr>
      <vt:lpstr>Examples of mission Statement - 2</vt:lpstr>
      <vt:lpstr>Let's Start With Our Mission</vt:lpstr>
      <vt:lpstr>Let’s Start With Our Mission</vt:lpstr>
      <vt:lpstr>Let’s Start With Our Mission</vt:lpstr>
      <vt:lpstr>Let’s Start With Our Mission</vt:lpstr>
      <vt:lpstr>Breakout Question #1 (3 min)</vt:lpstr>
      <vt:lpstr>Definition of Motivation</vt:lpstr>
      <vt:lpstr>The Seven Levels of Moral Development</vt:lpstr>
      <vt:lpstr>What is Moral Development ?</vt:lpstr>
      <vt:lpstr>The Seven Levels of Moral Development</vt:lpstr>
      <vt:lpstr>PowerPoint Presentation</vt:lpstr>
      <vt:lpstr>PowerPoint Presentation</vt:lpstr>
      <vt:lpstr>PowerPoint Presentation</vt:lpstr>
      <vt:lpstr>PowerPoint Presentation</vt:lpstr>
      <vt:lpstr>Reward and punishment</vt:lpstr>
      <vt:lpstr>The Seven Levels of Moral Development</vt:lpstr>
      <vt:lpstr>PowerPoint Presentation</vt:lpstr>
      <vt:lpstr>PowerPoint Presentation</vt:lpstr>
      <vt:lpstr>Marketplace exchange</vt:lpstr>
      <vt:lpstr>Marketplace exchange</vt:lpstr>
      <vt:lpstr>The Seven Levels of Moral Development</vt:lpstr>
      <vt:lpstr>PowerPoint Presentation</vt:lpstr>
      <vt:lpstr>Social conformity</vt:lpstr>
      <vt:lpstr>The Seven Levels of Moral Development</vt:lpstr>
      <vt:lpstr>PowerPoint Presentation</vt:lpstr>
      <vt:lpstr>Law and order</vt:lpstr>
      <vt:lpstr>The Seven Levels of Moral Development</vt:lpstr>
      <vt:lpstr>PowerPoint Presentation</vt:lpstr>
      <vt:lpstr>Love for others</vt:lpstr>
      <vt:lpstr>The Seven Levels of Moral Development</vt:lpstr>
      <vt:lpstr>PowerPoint Presentation</vt:lpstr>
      <vt:lpstr>Principle-based living</vt:lpstr>
      <vt:lpstr>The Seven Levels of Moral Development</vt:lpstr>
      <vt:lpstr>PowerPoint Presentation</vt:lpstr>
      <vt:lpstr>Understanding friend of God</vt:lpstr>
      <vt:lpstr>The Seven Levels of Moral Development</vt:lpstr>
      <vt:lpstr>The Seven Levels of Moral Development</vt:lpstr>
      <vt:lpstr>Growth and motivation</vt:lpstr>
      <vt:lpstr>The Seven Levels of Moral Development</vt:lpstr>
      <vt:lpstr>Breakout Question #2 (5 min)</vt:lpstr>
      <vt:lpstr>Biblical Example of Growth</vt:lpstr>
      <vt:lpstr>PowerPoint Presentation</vt:lpstr>
      <vt:lpstr>Biblical Example of Growth</vt:lpstr>
      <vt:lpstr>Other Examples of Growth</vt:lpstr>
      <vt:lpstr>Humanistic View of Motivation: Maslow’s Hierarchy of Needs</vt:lpstr>
      <vt:lpstr>Problems with Humanistic Views of Motivation</vt:lpstr>
      <vt:lpstr>Motivating Staff - Practical Steps</vt:lpstr>
      <vt:lpstr>Motivating Adolescents - Practical Steps</vt:lpstr>
      <vt:lpstr>Motivation Final Thoughts</vt:lpstr>
      <vt:lpstr>Characteristics of Godly Motives</vt:lpstr>
      <vt:lpstr>Connecting the Dots</vt:lpstr>
      <vt:lpstr>Motivation Final Thoughts</vt:lpstr>
      <vt:lpstr>Motivation Final Thoughts</vt:lpstr>
      <vt:lpstr>Mission and Motivation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Vision-Mission-Motivation</dc:title>
  <dc:creator>Charles Koerting</dc:creator>
  <cp:lastModifiedBy>Cinthia Portanova</cp:lastModifiedBy>
  <cp:revision>142</cp:revision>
  <dcterms:created xsi:type="dcterms:W3CDTF">2019-08-24T23:28:57Z</dcterms:created>
  <dcterms:modified xsi:type="dcterms:W3CDTF">2023-02-07T02:58:29Z</dcterms:modified>
</cp:coreProperties>
</file>