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58" r:id="rId2"/>
    <p:sldId id="257" r:id="rId3"/>
    <p:sldId id="259" r:id="rId4"/>
    <p:sldId id="260" r:id="rId5"/>
    <p:sldId id="261" r:id="rId6"/>
    <p:sldId id="262" r:id="rId7"/>
    <p:sldId id="290" r:id="rId8"/>
    <p:sldId id="263" r:id="rId9"/>
    <p:sldId id="264" r:id="rId10"/>
    <p:sldId id="265" r:id="rId11"/>
    <p:sldId id="266" r:id="rId12"/>
    <p:sldId id="267" r:id="rId13"/>
    <p:sldId id="291" r:id="rId14"/>
    <p:sldId id="292" r:id="rId15"/>
    <p:sldId id="270" r:id="rId16"/>
    <p:sldId id="293" r:id="rId17"/>
    <p:sldId id="295" r:id="rId18"/>
    <p:sldId id="304" r:id="rId19"/>
    <p:sldId id="271" r:id="rId20"/>
    <p:sldId id="305" r:id="rId21"/>
    <p:sldId id="272" r:id="rId22"/>
    <p:sldId id="296" r:id="rId23"/>
    <p:sldId id="297" r:id="rId24"/>
    <p:sldId id="298" r:id="rId25"/>
    <p:sldId id="299" r:id="rId26"/>
    <p:sldId id="300" r:id="rId27"/>
    <p:sldId id="302" r:id="rId28"/>
    <p:sldId id="301" r:id="rId29"/>
    <p:sldId id="303"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2"/>
    <p:restoredTop sz="97030"/>
  </p:normalViewPr>
  <p:slideViewPr>
    <p:cSldViewPr snapToGrid="0">
      <p:cViewPr varScale="1">
        <p:scale>
          <a:sx n="116" d="100"/>
          <a:sy n="116" d="100"/>
        </p:scale>
        <p:origin x="31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25C59-E4EE-4791-B65A-8D936BAB2C0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51987418-72C4-404D-A201-41956CFC6CB4}">
      <dgm:prSet/>
      <dgm:spPr/>
      <dgm:t>
        <a:bodyPr/>
        <a:lstStyle/>
        <a:p>
          <a:r>
            <a:rPr lang="en-US"/>
            <a:t>It was Part of a much larger message for the nation of Israel</a:t>
          </a:r>
        </a:p>
      </dgm:t>
    </dgm:pt>
    <dgm:pt modelId="{82150D70-4951-4143-830D-D4AAD8A045FB}" type="parTrans" cxnId="{64FB2EA6-646A-416E-B1CF-64310F0EA5E9}">
      <dgm:prSet/>
      <dgm:spPr/>
      <dgm:t>
        <a:bodyPr/>
        <a:lstStyle/>
        <a:p>
          <a:endParaRPr lang="en-US"/>
        </a:p>
      </dgm:t>
    </dgm:pt>
    <dgm:pt modelId="{E2537ABE-A69A-473D-ABD5-CDD5E32C96D8}" type="sibTrans" cxnId="{64FB2EA6-646A-416E-B1CF-64310F0EA5E9}">
      <dgm:prSet/>
      <dgm:spPr/>
      <dgm:t>
        <a:bodyPr/>
        <a:lstStyle/>
        <a:p>
          <a:endParaRPr lang="en-US"/>
        </a:p>
      </dgm:t>
    </dgm:pt>
    <dgm:pt modelId="{B52A0BCF-02EB-4E78-AAFE-74458EAD44E2}">
      <dgm:prSet/>
      <dgm:spPr/>
      <dgm:t>
        <a:bodyPr/>
        <a:lstStyle/>
        <a:p>
          <a:r>
            <a:rPr lang="en-US"/>
            <a:t>Message of rebuke to Israel from God for being hypocrites</a:t>
          </a:r>
        </a:p>
      </dgm:t>
    </dgm:pt>
    <dgm:pt modelId="{835A4929-1855-4B28-8979-F225DC89F84D}" type="parTrans" cxnId="{F487C981-1888-4562-9ACC-47DE3AB8EF24}">
      <dgm:prSet/>
      <dgm:spPr/>
      <dgm:t>
        <a:bodyPr/>
        <a:lstStyle/>
        <a:p>
          <a:endParaRPr lang="en-US"/>
        </a:p>
      </dgm:t>
    </dgm:pt>
    <dgm:pt modelId="{974A1355-B14A-46E1-9AA8-45E44F893303}" type="sibTrans" cxnId="{F487C981-1888-4562-9ACC-47DE3AB8EF24}">
      <dgm:prSet/>
      <dgm:spPr/>
      <dgm:t>
        <a:bodyPr/>
        <a:lstStyle/>
        <a:p>
          <a:endParaRPr lang="en-US"/>
        </a:p>
      </dgm:t>
    </dgm:pt>
    <dgm:pt modelId="{BDA14118-2AE6-419E-B2AA-E0C1B1844D50}">
      <dgm:prSet/>
      <dgm:spPr/>
      <dgm:t>
        <a:bodyPr/>
        <a:lstStyle/>
        <a:p>
          <a:r>
            <a:rPr lang="en-US"/>
            <a:t>Acting religious (all proper rituals) but their hearts were not with God</a:t>
          </a:r>
        </a:p>
      </dgm:t>
    </dgm:pt>
    <dgm:pt modelId="{2547167E-CDD9-43C9-AABC-98F603B51967}" type="parTrans" cxnId="{A6D0658F-3AC5-400F-9E27-DCC30AD8A72E}">
      <dgm:prSet/>
      <dgm:spPr/>
      <dgm:t>
        <a:bodyPr/>
        <a:lstStyle/>
        <a:p>
          <a:endParaRPr lang="en-US"/>
        </a:p>
      </dgm:t>
    </dgm:pt>
    <dgm:pt modelId="{2EDFDFB2-D90D-4974-81DD-FBE2841E803B}" type="sibTrans" cxnId="{A6D0658F-3AC5-400F-9E27-DCC30AD8A72E}">
      <dgm:prSet/>
      <dgm:spPr/>
      <dgm:t>
        <a:bodyPr/>
        <a:lstStyle/>
        <a:p>
          <a:endParaRPr lang="en-US"/>
        </a:p>
      </dgm:t>
    </dgm:pt>
    <dgm:pt modelId="{1A4A73B8-3FFE-4A63-A69B-73A8AEFA0B66}">
      <dgm:prSet/>
      <dgm:spPr/>
      <dgm:t>
        <a:bodyPr/>
        <a:lstStyle/>
        <a:p>
          <a:r>
            <a:rPr lang="en-US"/>
            <a:t>God’s blessings was not on Israel</a:t>
          </a:r>
        </a:p>
      </dgm:t>
    </dgm:pt>
    <dgm:pt modelId="{128F0A37-1DCE-4FED-AFF6-64989E0EF6BB}" type="parTrans" cxnId="{D0A2B5B0-6536-4756-9F72-D2BD7E08504B}">
      <dgm:prSet/>
      <dgm:spPr/>
      <dgm:t>
        <a:bodyPr/>
        <a:lstStyle/>
        <a:p>
          <a:endParaRPr lang="en-US"/>
        </a:p>
      </dgm:t>
    </dgm:pt>
    <dgm:pt modelId="{F00B46CB-D4BC-4E67-993D-2CC70B7F2104}" type="sibTrans" cxnId="{D0A2B5B0-6536-4756-9F72-D2BD7E08504B}">
      <dgm:prSet/>
      <dgm:spPr/>
      <dgm:t>
        <a:bodyPr/>
        <a:lstStyle/>
        <a:p>
          <a:endParaRPr lang="en-US"/>
        </a:p>
      </dgm:t>
    </dgm:pt>
    <dgm:pt modelId="{05209E00-933A-496D-90DC-CA5F8C2F92EE}">
      <dgm:prSet/>
      <dgm:spPr/>
      <dgm:t>
        <a:bodyPr/>
        <a:lstStyle/>
        <a:p>
          <a:r>
            <a:rPr lang="en-US"/>
            <a:t>Israelites became upset: “Why have we fasted?”  “We have been faithful”</a:t>
          </a:r>
        </a:p>
      </dgm:t>
    </dgm:pt>
    <dgm:pt modelId="{11A0F506-4DDC-4014-A028-AF3AA2FC7AF0}" type="parTrans" cxnId="{30BFA396-A79C-4F67-A8A8-F643D7D3C33A}">
      <dgm:prSet/>
      <dgm:spPr/>
      <dgm:t>
        <a:bodyPr/>
        <a:lstStyle/>
        <a:p>
          <a:endParaRPr lang="en-US"/>
        </a:p>
      </dgm:t>
    </dgm:pt>
    <dgm:pt modelId="{CAD03B87-F9E4-448E-9C85-C702C8DF2D97}" type="sibTrans" cxnId="{30BFA396-A79C-4F67-A8A8-F643D7D3C33A}">
      <dgm:prSet/>
      <dgm:spPr/>
      <dgm:t>
        <a:bodyPr/>
        <a:lstStyle/>
        <a:p>
          <a:endParaRPr lang="en-US"/>
        </a:p>
      </dgm:t>
    </dgm:pt>
    <dgm:pt modelId="{AE035BD6-6E9B-410E-B664-555080FA4B2E}">
      <dgm:prSet/>
      <dgm:spPr/>
      <dgm:t>
        <a:bodyPr/>
        <a:lstStyle/>
        <a:p>
          <a:r>
            <a:rPr lang="en-US"/>
            <a:t>God answers: “Yet on the day of your fasting, you do as you please and exploit all your workers”</a:t>
          </a:r>
        </a:p>
      </dgm:t>
    </dgm:pt>
    <dgm:pt modelId="{1C5FD505-81AB-40B4-8A60-DE5C7B3FAEBD}" type="parTrans" cxnId="{BE63B9D8-A483-44B2-AFD3-E27D68CE9A97}">
      <dgm:prSet/>
      <dgm:spPr/>
      <dgm:t>
        <a:bodyPr/>
        <a:lstStyle/>
        <a:p>
          <a:endParaRPr lang="en-US"/>
        </a:p>
      </dgm:t>
    </dgm:pt>
    <dgm:pt modelId="{39C806F4-A95B-4012-BCA8-1769E2CB0200}" type="sibTrans" cxnId="{BE63B9D8-A483-44B2-AFD3-E27D68CE9A97}">
      <dgm:prSet/>
      <dgm:spPr/>
      <dgm:t>
        <a:bodyPr/>
        <a:lstStyle/>
        <a:p>
          <a:endParaRPr lang="en-US"/>
        </a:p>
      </dgm:t>
    </dgm:pt>
    <dgm:pt modelId="{6DE58D5B-4C6D-8D40-97A8-E0E55FE734FE}" type="pres">
      <dgm:prSet presAssocID="{4CD25C59-E4EE-4791-B65A-8D936BAB2C02}" presName="diagram" presStyleCnt="0">
        <dgm:presLayoutVars>
          <dgm:dir/>
          <dgm:resizeHandles val="exact"/>
        </dgm:presLayoutVars>
      </dgm:prSet>
      <dgm:spPr/>
    </dgm:pt>
    <dgm:pt modelId="{8BE34187-2005-4B4A-9C70-E06CF5ED52B7}" type="pres">
      <dgm:prSet presAssocID="{51987418-72C4-404D-A201-41956CFC6CB4}" presName="node" presStyleLbl="node1" presStyleIdx="0" presStyleCnt="6">
        <dgm:presLayoutVars>
          <dgm:bulletEnabled val="1"/>
        </dgm:presLayoutVars>
      </dgm:prSet>
      <dgm:spPr/>
    </dgm:pt>
    <dgm:pt modelId="{98F6B48C-8970-6043-9025-A7827B1A6B5F}" type="pres">
      <dgm:prSet presAssocID="{E2537ABE-A69A-473D-ABD5-CDD5E32C96D8}" presName="sibTrans" presStyleCnt="0"/>
      <dgm:spPr/>
    </dgm:pt>
    <dgm:pt modelId="{D32EB2B6-C41D-FE42-ACD5-A7E5B972E357}" type="pres">
      <dgm:prSet presAssocID="{B52A0BCF-02EB-4E78-AAFE-74458EAD44E2}" presName="node" presStyleLbl="node1" presStyleIdx="1" presStyleCnt="6">
        <dgm:presLayoutVars>
          <dgm:bulletEnabled val="1"/>
        </dgm:presLayoutVars>
      </dgm:prSet>
      <dgm:spPr/>
    </dgm:pt>
    <dgm:pt modelId="{3114C1CE-4BFA-6D4D-9204-D8B050090CB7}" type="pres">
      <dgm:prSet presAssocID="{974A1355-B14A-46E1-9AA8-45E44F893303}" presName="sibTrans" presStyleCnt="0"/>
      <dgm:spPr/>
    </dgm:pt>
    <dgm:pt modelId="{C7083438-2B16-E34E-A78E-CE11ED665726}" type="pres">
      <dgm:prSet presAssocID="{BDA14118-2AE6-419E-B2AA-E0C1B1844D50}" presName="node" presStyleLbl="node1" presStyleIdx="2" presStyleCnt="6">
        <dgm:presLayoutVars>
          <dgm:bulletEnabled val="1"/>
        </dgm:presLayoutVars>
      </dgm:prSet>
      <dgm:spPr/>
    </dgm:pt>
    <dgm:pt modelId="{F08BFD76-77DB-5944-B024-2FA6F30138C3}" type="pres">
      <dgm:prSet presAssocID="{2EDFDFB2-D90D-4974-81DD-FBE2841E803B}" presName="sibTrans" presStyleCnt="0"/>
      <dgm:spPr/>
    </dgm:pt>
    <dgm:pt modelId="{4C7C5302-4F35-4B4E-86D8-43E1FF13F65B}" type="pres">
      <dgm:prSet presAssocID="{1A4A73B8-3FFE-4A63-A69B-73A8AEFA0B66}" presName="node" presStyleLbl="node1" presStyleIdx="3" presStyleCnt="6">
        <dgm:presLayoutVars>
          <dgm:bulletEnabled val="1"/>
        </dgm:presLayoutVars>
      </dgm:prSet>
      <dgm:spPr/>
    </dgm:pt>
    <dgm:pt modelId="{64090167-289B-4048-A7EB-DD08325ECF09}" type="pres">
      <dgm:prSet presAssocID="{F00B46CB-D4BC-4E67-993D-2CC70B7F2104}" presName="sibTrans" presStyleCnt="0"/>
      <dgm:spPr/>
    </dgm:pt>
    <dgm:pt modelId="{824776F6-2FF7-5248-A348-6587BA76F1AE}" type="pres">
      <dgm:prSet presAssocID="{05209E00-933A-496D-90DC-CA5F8C2F92EE}" presName="node" presStyleLbl="node1" presStyleIdx="4" presStyleCnt="6">
        <dgm:presLayoutVars>
          <dgm:bulletEnabled val="1"/>
        </dgm:presLayoutVars>
      </dgm:prSet>
      <dgm:spPr/>
    </dgm:pt>
    <dgm:pt modelId="{F676B475-C4AF-7E40-8AF6-127EE681E129}" type="pres">
      <dgm:prSet presAssocID="{CAD03B87-F9E4-448E-9C85-C702C8DF2D97}" presName="sibTrans" presStyleCnt="0"/>
      <dgm:spPr/>
    </dgm:pt>
    <dgm:pt modelId="{B64C28B9-9FD7-2C40-8B21-77A28759C717}" type="pres">
      <dgm:prSet presAssocID="{AE035BD6-6E9B-410E-B664-555080FA4B2E}" presName="node" presStyleLbl="node1" presStyleIdx="5" presStyleCnt="6">
        <dgm:presLayoutVars>
          <dgm:bulletEnabled val="1"/>
        </dgm:presLayoutVars>
      </dgm:prSet>
      <dgm:spPr/>
    </dgm:pt>
  </dgm:ptLst>
  <dgm:cxnLst>
    <dgm:cxn modelId="{BA36B507-2B0E-4C4D-9C9F-74E19CA9D8E2}" type="presOf" srcId="{AE035BD6-6E9B-410E-B664-555080FA4B2E}" destId="{B64C28B9-9FD7-2C40-8B21-77A28759C717}" srcOrd="0" destOrd="0" presId="urn:microsoft.com/office/officeart/2005/8/layout/default"/>
    <dgm:cxn modelId="{6DC4AB3D-8E2B-624F-8BDF-E9F01EC981E2}" type="presOf" srcId="{51987418-72C4-404D-A201-41956CFC6CB4}" destId="{8BE34187-2005-4B4A-9C70-E06CF5ED52B7}" srcOrd="0" destOrd="0" presId="urn:microsoft.com/office/officeart/2005/8/layout/default"/>
    <dgm:cxn modelId="{B4BB5149-C11E-EA45-B2D2-A43CBF3322D8}" type="presOf" srcId="{B52A0BCF-02EB-4E78-AAFE-74458EAD44E2}" destId="{D32EB2B6-C41D-FE42-ACD5-A7E5B972E357}" srcOrd="0" destOrd="0" presId="urn:microsoft.com/office/officeart/2005/8/layout/default"/>
    <dgm:cxn modelId="{1900BD59-62B0-164C-AAAA-61689BE58EEB}" type="presOf" srcId="{4CD25C59-E4EE-4791-B65A-8D936BAB2C02}" destId="{6DE58D5B-4C6D-8D40-97A8-E0E55FE734FE}" srcOrd="0" destOrd="0" presId="urn:microsoft.com/office/officeart/2005/8/layout/default"/>
    <dgm:cxn modelId="{D43B887F-26A5-A64F-B6B0-DE854FDC3BEA}" type="presOf" srcId="{1A4A73B8-3FFE-4A63-A69B-73A8AEFA0B66}" destId="{4C7C5302-4F35-4B4E-86D8-43E1FF13F65B}" srcOrd="0" destOrd="0" presId="urn:microsoft.com/office/officeart/2005/8/layout/default"/>
    <dgm:cxn modelId="{F487C981-1888-4562-9ACC-47DE3AB8EF24}" srcId="{4CD25C59-E4EE-4791-B65A-8D936BAB2C02}" destId="{B52A0BCF-02EB-4E78-AAFE-74458EAD44E2}" srcOrd="1" destOrd="0" parTransId="{835A4929-1855-4B28-8979-F225DC89F84D}" sibTransId="{974A1355-B14A-46E1-9AA8-45E44F893303}"/>
    <dgm:cxn modelId="{A6D0658F-3AC5-400F-9E27-DCC30AD8A72E}" srcId="{4CD25C59-E4EE-4791-B65A-8D936BAB2C02}" destId="{BDA14118-2AE6-419E-B2AA-E0C1B1844D50}" srcOrd="2" destOrd="0" parTransId="{2547167E-CDD9-43C9-AABC-98F603B51967}" sibTransId="{2EDFDFB2-D90D-4974-81DD-FBE2841E803B}"/>
    <dgm:cxn modelId="{30BFA396-A79C-4F67-A8A8-F643D7D3C33A}" srcId="{4CD25C59-E4EE-4791-B65A-8D936BAB2C02}" destId="{05209E00-933A-496D-90DC-CA5F8C2F92EE}" srcOrd="4" destOrd="0" parTransId="{11A0F506-4DDC-4014-A028-AF3AA2FC7AF0}" sibTransId="{CAD03B87-F9E4-448E-9C85-C702C8DF2D97}"/>
    <dgm:cxn modelId="{64FB2EA6-646A-416E-B1CF-64310F0EA5E9}" srcId="{4CD25C59-E4EE-4791-B65A-8D936BAB2C02}" destId="{51987418-72C4-404D-A201-41956CFC6CB4}" srcOrd="0" destOrd="0" parTransId="{82150D70-4951-4143-830D-D4AAD8A045FB}" sibTransId="{E2537ABE-A69A-473D-ABD5-CDD5E32C96D8}"/>
    <dgm:cxn modelId="{D0A2B5B0-6536-4756-9F72-D2BD7E08504B}" srcId="{4CD25C59-E4EE-4791-B65A-8D936BAB2C02}" destId="{1A4A73B8-3FFE-4A63-A69B-73A8AEFA0B66}" srcOrd="3" destOrd="0" parTransId="{128F0A37-1DCE-4FED-AFF6-64989E0EF6BB}" sibTransId="{F00B46CB-D4BC-4E67-993D-2CC70B7F2104}"/>
    <dgm:cxn modelId="{C26F34B6-0A89-B54D-A63E-1825FEBC4F2E}" type="presOf" srcId="{05209E00-933A-496D-90DC-CA5F8C2F92EE}" destId="{824776F6-2FF7-5248-A348-6587BA76F1AE}" srcOrd="0" destOrd="0" presId="urn:microsoft.com/office/officeart/2005/8/layout/default"/>
    <dgm:cxn modelId="{518967D6-3282-9A4C-8611-DF67ED784585}" type="presOf" srcId="{BDA14118-2AE6-419E-B2AA-E0C1B1844D50}" destId="{C7083438-2B16-E34E-A78E-CE11ED665726}" srcOrd="0" destOrd="0" presId="urn:microsoft.com/office/officeart/2005/8/layout/default"/>
    <dgm:cxn modelId="{BE63B9D8-A483-44B2-AFD3-E27D68CE9A97}" srcId="{4CD25C59-E4EE-4791-B65A-8D936BAB2C02}" destId="{AE035BD6-6E9B-410E-B664-555080FA4B2E}" srcOrd="5" destOrd="0" parTransId="{1C5FD505-81AB-40B4-8A60-DE5C7B3FAEBD}" sibTransId="{39C806F4-A95B-4012-BCA8-1769E2CB0200}"/>
    <dgm:cxn modelId="{6FEE7039-E04D-A04D-839A-8DAC3CFFAD38}" type="presParOf" srcId="{6DE58D5B-4C6D-8D40-97A8-E0E55FE734FE}" destId="{8BE34187-2005-4B4A-9C70-E06CF5ED52B7}" srcOrd="0" destOrd="0" presId="urn:microsoft.com/office/officeart/2005/8/layout/default"/>
    <dgm:cxn modelId="{4E87688A-1B94-944F-9E5D-E1843309E62B}" type="presParOf" srcId="{6DE58D5B-4C6D-8D40-97A8-E0E55FE734FE}" destId="{98F6B48C-8970-6043-9025-A7827B1A6B5F}" srcOrd="1" destOrd="0" presId="urn:microsoft.com/office/officeart/2005/8/layout/default"/>
    <dgm:cxn modelId="{2466D1F5-9168-2644-8570-7B2E9251F39E}" type="presParOf" srcId="{6DE58D5B-4C6D-8D40-97A8-E0E55FE734FE}" destId="{D32EB2B6-C41D-FE42-ACD5-A7E5B972E357}" srcOrd="2" destOrd="0" presId="urn:microsoft.com/office/officeart/2005/8/layout/default"/>
    <dgm:cxn modelId="{5A142CEC-A1A2-A548-930A-102C28BFAFF8}" type="presParOf" srcId="{6DE58D5B-4C6D-8D40-97A8-E0E55FE734FE}" destId="{3114C1CE-4BFA-6D4D-9204-D8B050090CB7}" srcOrd="3" destOrd="0" presId="urn:microsoft.com/office/officeart/2005/8/layout/default"/>
    <dgm:cxn modelId="{F3B3366B-C289-CD41-A4F9-6A4EDC8C6B53}" type="presParOf" srcId="{6DE58D5B-4C6D-8D40-97A8-E0E55FE734FE}" destId="{C7083438-2B16-E34E-A78E-CE11ED665726}" srcOrd="4" destOrd="0" presId="urn:microsoft.com/office/officeart/2005/8/layout/default"/>
    <dgm:cxn modelId="{A4B39AD9-06D3-5340-871F-8C82B9561230}" type="presParOf" srcId="{6DE58D5B-4C6D-8D40-97A8-E0E55FE734FE}" destId="{F08BFD76-77DB-5944-B024-2FA6F30138C3}" srcOrd="5" destOrd="0" presId="urn:microsoft.com/office/officeart/2005/8/layout/default"/>
    <dgm:cxn modelId="{7DFC6E00-3915-C143-AC8F-9DEA1221BF3B}" type="presParOf" srcId="{6DE58D5B-4C6D-8D40-97A8-E0E55FE734FE}" destId="{4C7C5302-4F35-4B4E-86D8-43E1FF13F65B}" srcOrd="6" destOrd="0" presId="urn:microsoft.com/office/officeart/2005/8/layout/default"/>
    <dgm:cxn modelId="{F84B6F19-E9D8-1C4A-9D31-5EDA7630BD81}" type="presParOf" srcId="{6DE58D5B-4C6D-8D40-97A8-E0E55FE734FE}" destId="{64090167-289B-4048-A7EB-DD08325ECF09}" srcOrd="7" destOrd="0" presId="urn:microsoft.com/office/officeart/2005/8/layout/default"/>
    <dgm:cxn modelId="{7814A259-1057-4841-9589-6EA1CCA702EE}" type="presParOf" srcId="{6DE58D5B-4C6D-8D40-97A8-E0E55FE734FE}" destId="{824776F6-2FF7-5248-A348-6587BA76F1AE}" srcOrd="8" destOrd="0" presId="urn:microsoft.com/office/officeart/2005/8/layout/default"/>
    <dgm:cxn modelId="{490BE715-72CE-F24B-AF0D-22821B87A402}" type="presParOf" srcId="{6DE58D5B-4C6D-8D40-97A8-E0E55FE734FE}" destId="{F676B475-C4AF-7E40-8AF6-127EE681E129}" srcOrd="9" destOrd="0" presId="urn:microsoft.com/office/officeart/2005/8/layout/default"/>
    <dgm:cxn modelId="{7BDB41B6-FCEC-D447-B3EB-8DA87B77A680}" type="presParOf" srcId="{6DE58D5B-4C6D-8D40-97A8-E0E55FE734FE}" destId="{B64C28B9-9FD7-2C40-8B21-77A28759C71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34187-2005-4B4A-9C70-E06CF5ED52B7}">
      <dsp:nvSpPr>
        <dsp:cNvPr id="0" name=""/>
        <dsp:cNvSpPr/>
      </dsp:nvSpPr>
      <dsp:spPr>
        <a:xfrm>
          <a:off x="668000" y="805"/>
          <a:ext cx="2763453" cy="1658071"/>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It was Part of a much larger message for the nation of Israel</a:t>
          </a:r>
        </a:p>
      </dsp:txBody>
      <dsp:txXfrm>
        <a:off x="668000" y="805"/>
        <a:ext cx="2763453" cy="1658071"/>
      </dsp:txXfrm>
    </dsp:sp>
    <dsp:sp modelId="{D32EB2B6-C41D-FE42-ACD5-A7E5B972E357}">
      <dsp:nvSpPr>
        <dsp:cNvPr id="0" name=""/>
        <dsp:cNvSpPr/>
      </dsp:nvSpPr>
      <dsp:spPr>
        <a:xfrm>
          <a:off x="3707798" y="805"/>
          <a:ext cx="2763453" cy="1658071"/>
        </a:xfrm>
        <a:prstGeom prst="rect">
          <a:avLst/>
        </a:prstGeom>
        <a:solidFill>
          <a:schemeClr val="accent5">
            <a:hueOff val="3822936"/>
            <a:satOff val="-8167"/>
            <a:lumOff val="-341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Message of rebuke to Israel from God for being hypocrites</a:t>
          </a:r>
        </a:p>
      </dsp:txBody>
      <dsp:txXfrm>
        <a:off x="3707798" y="805"/>
        <a:ext cx="2763453" cy="1658071"/>
      </dsp:txXfrm>
    </dsp:sp>
    <dsp:sp modelId="{C7083438-2B16-E34E-A78E-CE11ED665726}">
      <dsp:nvSpPr>
        <dsp:cNvPr id="0" name=""/>
        <dsp:cNvSpPr/>
      </dsp:nvSpPr>
      <dsp:spPr>
        <a:xfrm>
          <a:off x="6747596" y="805"/>
          <a:ext cx="2763453" cy="1658071"/>
        </a:xfrm>
        <a:prstGeom prst="rect">
          <a:avLst/>
        </a:prstGeom>
        <a:solidFill>
          <a:schemeClr val="accent5">
            <a:hueOff val="7645872"/>
            <a:satOff val="-16335"/>
            <a:lumOff val="-682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Acting religious (all proper rituals) but their hearts were not with God</a:t>
          </a:r>
        </a:p>
      </dsp:txBody>
      <dsp:txXfrm>
        <a:off x="6747596" y="805"/>
        <a:ext cx="2763453" cy="1658071"/>
      </dsp:txXfrm>
    </dsp:sp>
    <dsp:sp modelId="{4C7C5302-4F35-4B4E-86D8-43E1FF13F65B}">
      <dsp:nvSpPr>
        <dsp:cNvPr id="0" name=""/>
        <dsp:cNvSpPr/>
      </dsp:nvSpPr>
      <dsp:spPr>
        <a:xfrm>
          <a:off x="668000" y="1935222"/>
          <a:ext cx="2763453" cy="1658071"/>
        </a:xfrm>
        <a:prstGeom prst="rect">
          <a:avLst/>
        </a:prstGeom>
        <a:solidFill>
          <a:schemeClr val="accent5">
            <a:hueOff val="11468808"/>
            <a:satOff val="-24502"/>
            <a:lumOff val="-1023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God’s blessings was not on Israel</a:t>
          </a:r>
        </a:p>
      </dsp:txBody>
      <dsp:txXfrm>
        <a:off x="668000" y="1935222"/>
        <a:ext cx="2763453" cy="1658071"/>
      </dsp:txXfrm>
    </dsp:sp>
    <dsp:sp modelId="{824776F6-2FF7-5248-A348-6587BA76F1AE}">
      <dsp:nvSpPr>
        <dsp:cNvPr id="0" name=""/>
        <dsp:cNvSpPr/>
      </dsp:nvSpPr>
      <dsp:spPr>
        <a:xfrm>
          <a:off x="3707798" y="1935222"/>
          <a:ext cx="2763453" cy="1658071"/>
        </a:xfrm>
        <a:prstGeom prst="rect">
          <a:avLst/>
        </a:prstGeom>
        <a:solidFill>
          <a:schemeClr val="accent5">
            <a:hueOff val="15291745"/>
            <a:satOff val="-32670"/>
            <a:lumOff val="-1364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Israelites became upset: “Why have we fasted?”  “We have been faithful”</a:t>
          </a:r>
        </a:p>
      </dsp:txBody>
      <dsp:txXfrm>
        <a:off x="3707798" y="1935222"/>
        <a:ext cx="2763453" cy="1658071"/>
      </dsp:txXfrm>
    </dsp:sp>
    <dsp:sp modelId="{B64C28B9-9FD7-2C40-8B21-77A28759C717}">
      <dsp:nvSpPr>
        <dsp:cNvPr id="0" name=""/>
        <dsp:cNvSpPr/>
      </dsp:nvSpPr>
      <dsp:spPr>
        <a:xfrm>
          <a:off x="6747596" y="1935222"/>
          <a:ext cx="2763453" cy="1658071"/>
        </a:xfrm>
        <a:prstGeom prst="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God answers: “Yet on the day of your fasting, you do as you please and exploit all your workers”</a:t>
          </a:r>
        </a:p>
      </dsp:txBody>
      <dsp:txXfrm>
        <a:off x="6747596" y="1935222"/>
        <a:ext cx="2763453" cy="16580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139BB-F07B-944F-8C51-39FA7072BD95}"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6D4B2-0C6C-7942-8F73-C313B25AD789}" type="slidenum">
              <a:rPr lang="en-US" smtClean="0"/>
              <a:t>‹#›</a:t>
            </a:fld>
            <a:endParaRPr lang="en-US"/>
          </a:p>
        </p:txBody>
      </p:sp>
    </p:spTree>
    <p:extLst>
      <p:ext uri="{BB962C8B-B14F-4D97-AF65-F5344CB8AC3E}">
        <p14:creationId xmlns:p14="http://schemas.microsoft.com/office/powerpoint/2010/main" val="154465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Hello! Hello! Hello!  My name is Claudie Seide.  I am the NJ Conference Adventurer Assistant Coordinator</a:t>
            </a:r>
          </a:p>
          <a:p>
            <a:endParaRPr lang="en-US" altLang="en-US" dirty="0"/>
          </a:p>
          <a:p>
            <a:r>
              <a:rPr lang="en-US" altLang="en-US" dirty="0"/>
              <a:t>This is class is Sabbath fun and socials</a:t>
            </a:r>
          </a:p>
          <a:p>
            <a:endParaRPr lang="en-US" altLang="en-US" dirty="0"/>
          </a:p>
          <a:p>
            <a:r>
              <a:rPr lang="en-US" altLang="en-US" dirty="0"/>
              <a:t>Let’s pray</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a:t>
            </a:fld>
            <a:endParaRPr lang="en-US"/>
          </a:p>
        </p:txBody>
      </p:sp>
    </p:spTree>
    <p:extLst>
      <p:ext uri="{BB962C8B-B14F-4D97-AF65-F5344CB8AC3E}">
        <p14:creationId xmlns:p14="http://schemas.microsoft.com/office/powerpoint/2010/main" val="392001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Feud Four Teams</a:t>
            </a:r>
          </a:p>
          <a:p>
            <a:r>
              <a:rPr lang="en-US" dirty="0"/>
              <a:t>Face off </a:t>
            </a:r>
          </a:p>
          <a:p>
            <a:r>
              <a:rPr lang="en-US" dirty="0"/>
              <a:t>One hand behind your back</a:t>
            </a:r>
          </a:p>
          <a:p>
            <a:r>
              <a:rPr lang="en-US" dirty="0"/>
              <a:t>Pull fabric first after question read</a:t>
            </a:r>
          </a:p>
          <a:p>
            <a:r>
              <a:rPr lang="en-US" dirty="0"/>
              <a:t>If your answer is on the board your team can pass or play</a:t>
            </a:r>
          </a:p>
          <a:p>
            <a:r>
              <a:rPr lang="en-US" dirty="0"/>
              <a:t>Three strikes other team gets points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17</a:t>
            </a:fld>
            <a:endParaRPr lang="en-US"/>
          </a:p>
        </p:txBody>
      </p:sp>
    </p:spTree>
    <p:extLst>
      <p:ext uri="{BB962C8B-B14F-4D97-AF65-F5344CB8AC3E}">
        <p14:creationId xmlns:p14="http://schemas.microsoft.com/office/powerpoint/2010/main" val="333995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Feud Four Teams</a:t>
            </a:r>
          </a:p>
          <a:p>
            <a:r>
              <a:rPr lang="en-US" dirty="0"/>
              <a:t>Face off </a:t>
            </a:r>
          </a:p>
          <a:p>
            <a:r>
              <a:rPr lang="en-US" dirty="0"/>
              <a:t>One hand behind your back</a:t>
            </a:r>
          </a:p>
          <a:p>
            <a:r>
              <a:rPr lang="en-US" dirty="0"/>
              <a:t>Pull fabric first after question read</a:t>
            </a:r>
          </a:p>
          <a:p>
            <a:r>
              <a:rPr lang="en-US" dirty="0"/>
              <a:t>If your answer is on the board your team can pass or play</a:t>
            </a:r>
          </a:p>
          <a:p>
            <a:r>
              <a:rPr lang="en-US" dirty="0"/>
              <a:t>Three strikes other team gets points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18</a:t>
            </a:fld>
            <a:endParaRPr lang="en-US"/>
          </a:p>
        </p:txBody>
      </p:sp>
    </p:spTree>
    <p:extLst>
      <p:ext uri="{BB962C8B-B14F-4D97-AF65-F5344CB8AC3E}">
        <p14:creationId xmlns:p14="http://schemas.microsoft.com/office/powerpoint/2010/main" val="255122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Feud Four Teams</a:t>
            </a:r>
          </a:p>
          <a:p>
            <a:r>
              <a:rPr lang="en-US" dirty="0"/>
              <a:t>Face off </a:t>
            </a:r>
          </a:p>
          <a:p>
            <a:r>
              <a:rPr lang="en-US" dirty="0"/>
              <a:t>One hand behind your back</a:t>
            </a:r>
          </a:p>
          <a:p>
            <a:r>
              <a:rPr lang="en-US" dirty="0"/>
              <a:t>Pull fabric first after question read</a:t>
            </a:r>
          </a:p>
          <a:p>
            <a:r>
              <a:rPr lang="en-US" dirty="0"/>
              <a:t>If your answer is on the board your team can pass or play</a:t>
            </a:r>
          </a:p>
          <a:p>
            <a:r>
              <a:rPr lang="en-US" dirty="0"/>
              <a:t>Three strikes other team gets points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19</a:t>
            </a:fld>
            <a:endParaRPr lang="en-US"/>
          </a:p>
        </p:txBody>
      </p:sp>
    </p:spTree>
    <p:extLst>
      <p:ext uri="{BB962C8B-B14F-4D97-AF65-F5344CB8AC3E}">
        <p14:creationId xmlns:p14="http://schemas.microsoft.com/office/powerpoint/2010/main" val="341797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Feud Four Teams</a:t>
            </a:r>
          </a:p>
          <a:p>
            <a:r>
              <a:rPr lang="en-US" dirty="0"/>
              <a:t>Face off </a:t>
            </a:r>
          </a:p>
          <a:p>
            <a:r>
              <a:rPr lang="en-US" dirty="0"/>
              <a:t>One hand behind your back</a:t>
            </a:r>
          </a:p>
          <a:p>
            <a:r>
              <a:rPr lang="en-US" dirty="0"/>
              <a:t>Pull fabric first after question read</a:t>
            </a:r>
          </a:p>
          <a:p>
            <a:r>
              <a:rPr lang="en-US" dirty="0"/>
              <a:t>If your answer is on the board your team can pass or play</a:t>
            </a:r>
          </a:p>
          <a:p>
            <a:r>
              <a:rPr lang="en-US" dirty="0"/>
              <a:t>Three strikes other team gets points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20</a:t>
            </a:fld>
            <a:endParaRPr lang="en-US"/>
          </a:p>
        </p:txBody>
      </p:sp>
    </p:spTree>
    <p:extLst>
      <p:ext uri="{BB962C8B-B14F-4D97-AF65-F5344CB8AC3E}">
        <p14:creationId xmlns:p14="http://schemas.microsoft.com/office/powerpoint/2010/main" val="396200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appropriate – meet them at their level, plan for mixed ages</a:t>
            </a:r>
          </a:p>
          <a:p>
            <a:r>
              <a:rPr lang="en-US" dirty="0"/>
              <a:t>Christ Centered – ensure all activities are Christ Centered</a:t>
            </a:r>
          </a:p>
          <a:p>
            <a:r>
              <a:rPr lang="en-US" dirty="0"/>
              <a:t>Identify your resources- no electricity, use technology,</a:t>
            </a:r>
          </a:p>
          <a:p>
            <a:r>
              <a:rPr lang="en-US" dirty="0"/>
              <a:t>Relevance – ensure you are aware of what matters to your group, do they have questions, struggling in certain areas</a:t>
            </a:r>
          </a:p>
          <a:p>
            <a:r>
              <a:rPr lang="en-US" dirty="0"/>
              <a:t>Know your audience – moving, quiet, social, intimate </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22</a:t>
            </a:fld>
            <a:endParaRPr lang="en-US"/>
          </a:p>
        </p:txBody>
      </p:sp>
    </p:spTree>
    <p:extLst>
      <p:ext uri="{BB962C8B-B14F-4D97-AF65-F5344CB8AC3E}">
        <p14:creationId xmlns:p14="http://schemas.microsoft.com/office/powerpoint/2010/main" val="213554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23</a:t>
            </a:fld>
            <a:endParaRPr lang="en-US"/>
          </a:p>
        </p:txBody>
      </p:sp>
    </p:spTree>
    <p:extLst>
      <p:ext uri="{BB962C8B-B14F-4D97-AF65-F5344CB8AC3E}">
        <p14:creationId xmlns:p14="http://schemas.microsoft.com/office/powerpoint/2010/main" val="1734445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 much as we think we know</a:t>
            </a:r>
          </a:p>
          <a:p>
            <a:endParaRPr lang="en-US" dirty="0"/>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24</a:t>
            </a:fld>
            <a:endParaRPr lang="en-US"/>
          </a:p>
        </p:txBody>
      </p:sp>
    </p:spTree>
    <p:extLst>
      <p:ext uri="{BB962C8B-B14F-4D97-AF65-F5344CB8AC3E}">
        <p14:creationId xmlns:p14="http://schemas.microsoft.com/office/powerpoint/2010/main" val="326119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a:p>
            <a:r>
              <a:rPr lang="en-US" dirty="0"/>
              <a:t>Combination locks, Escape the room, etc. </a:t>
            </a:r>
          </a:p>
          <a:p>
            <a:endParaRPr lang="en-US" dirty="0"/>
          </a:p>
          <a:p>
            <a:r>
              <a:rPr lang="en-US" dirty="0"/>
              <a:t>No need to reinvent the wheel </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25</a:t>
            </a:fld>
            <a:endParaRPr lang="en-US"/>
          </a:p>
        </p:txBody>
      </p:sp>
    </p:spTree>
    <p:extLst>
      <p:ext uri="{BB962C8B-B14F-4D97-AF65-F5344CB8AC3E}">
        <p14:creationId xmlns:p14="http://schemas.microsoft.com/office/powerpoint/2010/main" val="314492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creative, try new things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27</a:t>
            </a:fld>
            <a:endParaRPr lang="en-US"/>
          </a:p>
        </p:txBody>
      </p:sp>
    </p:spTree>
    <p:extLst>
      <p:ext uri="{BB962C8B-B14F-4D97-AF65-F5344CB8AC3E}">
        <p14:creationId xmlns:p14="http://schemas.microsoft.com/office/powerpoint/2010/main" val="391833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 creative, try new things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28</a:t>
            </a:fld>
            <a:endParaRPr lang="en-US"/>
          </a:p>
        </p:txBody>
      </p:sp>
    </p:spTree>
    <p:extLst>
      <p:ext uri="{BB962C8B-B14F-4D97-AF65-F5344CB8AC3E}">
        <p14:creationId xmlns:p14="http://schemas.microsoft.com/office/powerpoint/2010/main" val="334477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err="1"/>
              <a:t>Thehaystack.tv</a:t>
            </a:r>
            <a:endParaRPr lang="en-US" altLang="en-US" dirty="0"/>
          </a:p>
          <a:p>
            <a:r>
              <a:rPr lang="en-US" altLang="en-US" dirty="0"/>
              <a:t>Reviewed a blog on </a:t>
            </a:r>
            <a:r>
              <a:rPr lang="en-US" altLang="en-US" dirty="0" err="1"/>
              <a:t>thehaystack.tv</a:t>
            </a:r>
            <a:r>
              <a:rPr lang="en-US" altLang="en-US" dirty="0"/>
              <a:t> that discussed this topic. The author pointed out some key misconceptions…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6</a:t>
            </a:fld>
            <a:endParaRPr lang="en-US"/>
          </a:p>
        </p:txBody>
      </p:sp>
    </p:spTree>
    <p:extLst>
      <p:ext uri="{BB962C8B-B14F-4D97-AF65-F5344CB8AC3E}">
        <p14:creationId xmlns:p14="http://schemas.microsoft.com/office/powerpoint/2010/main" val="4045673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Using the information you have learned</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29</a:t>
            </a:fld>
            <a:endParaRPr lang="en-US"/>
          </a:p>
        </p:txBody>
      </p:sp>
    </p:spTree>
    <p:extLst>
      <p:ext uri="{BB962C8B-B14F-4D97-AF65-F5344CB8AC3E}">
        <p14:creationId xmlns:p14="http://schemas.microsoft.com/office/powerpoint/2010/main" val="120767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0"/>
              </a:spcBef>
            </a:pPr>
            <a:r>
              <a:rPr lang="en-US" altLang="en-US" sz="1200" dirty="0">
                <a:latin typeface="Palatino Linotype" panose="02040502050505030304" pitchFamily="18" charset="0"/>
              </a:rPr>
              <a:t>Text was part of a much larger message God Isaiah for the nation of Israel</a:t>
            </a:r>
          </a:p>
          <a:p>
            <a:pPr marL="342900" indent="-342900">
              <a:spcBef>
                <a:spcPct val="0"/>
              </a:spcBef>
            </a:pPr>
            <a:r>
              <a:rPr lang="en-US" altLang="en-US" sz="1200" dirty="0">
                <a:latin typeface="Palatino Linotype" panose="02040502050505030304" pitchFamily="18" charset="0"/>
              </a:rPr>
              <a:t>Message of rebuke to Israel from God for being hypocrites</a:t>
            </a:r>
          </a:p>
          <a:p>
            <a:pPr marL="342900" indent="-342900">
              <a:spcBef>
                <a:spcPct val="0"/>
              </a:spcBef>
            </a:pPr>
            <a:r>
              <a:rPr lang="en-US" altLang="en-US" sz="1200" dirty="0">
                <a:latin typeface="Palatino Linotype" panose="02040502050505030304" pitchFamily="18" charset="0"/>
              </a:rPr>
              <a:t>Acting religious, going to all proper rituals but their hearts were not right with God</a:t>
            </a:r>
          </a:p>
          <a:p>
            <a:pPr marL="342900" indent="-342900">
              <a:spcBef>
                <a:spcPct val="0"/>
              </a:spcBef>
            </a:pPr>
            <a:r>
              <a:rPr lang="en-US" altLang="en-US" sz="1200" dirty="0">
                <a:latin typeface="Palatino Linotype" panose="02040502050505030304" pitchFamily="18" charset="0"/>
              </a:rPr>
              <a:t>God’s blessings was not on Israel</a:t>
            </a:r>
          </a:p>
          <a:p>
            <a:pPr marL="342900" indent="-342900">
              <a:spcBef>
                <a:spcPct val="0"/>
              </a:spcBef>
            </a:pPr>
            <a:endParaRPr lang="en-US" altLang="en-US" sz="1200" dirty="0">
              <a:latin typeface="Palatino Linotype" panose="02040502050505030304" pitchFamily="18" charset="0"/>
            </a:endParaRPr>
          </a:p>
          <a:p>
            <a:pPr marL="342900" indent="-342900">
              <a:spcBef>
                <a:spcPct val="0"/>
              </a:spcBef>
            </a:pPr>
            <a:r>
              <a:rPr lang="en-US" altLang="en-US" sz="1200" dirty="0">
                <a:latin typeface="Palatino Linotype" panose="02040502050505030304" pitchFamily="18" charset="0"/>
              </a:rPr>
              <a:t>Israelites became upset: “</a:t>
            </a:r>
            <a:r>
              <a:rPr lang="en-US" altLang="en-US" sz="1200" i="1" dirty="0">
                <a:latin typeface="Palatino Linotype" panose="02040502050505030304" pitchFamily="18" charset="0"/>
              </a:rPr>
              <a:t>Why have we fasted</a:t>
            </a:r>
            <a:r>
              <a:rPr lang="en-US" altLang="en-US" sz="1200" dirty="0">
                <a:latin typeface="Palatino Linotype" panose="02040502050505030304" pitchFamily="18" charset="0"/>
              </a:rPr>
              <a:t>?”  “</a:t>
            </a:r>
            <a:r>
              <a:rPr lang="en-US" altLang="en-US" sz="1200" i="1" dirty="0">
                <a:latin typeface="Palatino Linotype" panose="02040502050505030304" pitchFamily="18" charset="0"/>
              </a:rPr>
              <a:t>We have been faithful</a:t>
            </a:r>
            <a:r>
              <a:rPr lang="en-US" altLang="en-US" sz="1200" dirty="0">
                <a:latin typeface="Palatino Linotype" panose="02040502050505030304" pitchFamily="18" charset="0"/>
              </a:rPr>
              <a:t>”</a:t>
            </a:r>
          </a:p>
          <a:p>
            <a:pPr marL="342900" indent="-342900">
              <a:spcBef>
                <a:spcPct val="0"/>
              </a:spcBef>
            </a:pPr>
            <a:r>
              <a:rPr lang="en-US" altLang="en-US" sz="1200" dirty="0">
                <a:latin typeface="Palatino Linotype" panose="02040502050505030304" pitchFamily="18" charset="0"/>
              </a:rPr>
              <a:t>God answers: “</a:t>
            </a:r>
            <a:r>
              <a:rPr lang="en-US" altLang="en-US" sz="1200" i="1" dirty="0">
                <a:latin typeface="Palatino Linotype" panose="02040502050505030304" pitchFamily="18" charset="0"/>
              </a:rPr>
              <a:t>Yet on the day of your fasting, you do as you please and exploit all your workers”</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7</a:t>
            </a:fld>
            <a:endParaRPr lang="en-US"/>
          </a:p>
        </p:txBody>
      </p:sp>
    </p:spTree>
    <p:extLst>
      <p:ext uri="{BB962C8B-B14F-4D97-AF65-F5344CB8AC3E}">
        <p14:creationId xmlns:p14="http://schemas.microsoft.com/office/powerpoint/2010/main" val="398831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North American Division Adventurer programs serves an intercultural community of children in grades 1-4 (now with Little Lambs &amp; Eager Beavers PK4 &amp; K too ) their parents and caregivers through a holistic ministry.</a:t>
            </a:r>
          </a:p>
          <a:p>
            <a:endParaRPr lang="en-US" altLang="en-US" dirty="0"/>
          </a:p>
          <a:p>
            <a:r>
              <a:rPr lang="en-US" altLang="en-US" dirty="0"/>
              <a:t>The purpose of the program is to support parents and care-givers in leading and encouraging their children in a growing, joyful love relationship with Jesus Christ.</a:t>
            </a:r>
          </a:p>
          <a:p>
            <a:endParaRPr lang="en-US" altLang="en-US" dirty="0"/>
          </a:p>
          <a:p>
            <a:r>
              <a:rPr lang="en-US" altLang="en-US" dirty="0"/>
              <a:t>It offers instructional curriculum, family enrichment, supplementary resources, and volunteer training from within the Seventh-day Adventist philosophy.</a:t>
            </a:r>
          </a:p>
          <a:p>
            <a:endParaRPr lang="en-US" altLang="en-US" dirty="0"/>
          </a:p>
          <a:p>
            <a:r>
              <a:rPr lang="en-US" altLang="en-US" dirty="0"/>
              <a:t>The Adventurer program should work to fulfill the gospel commission (Matthew 28:18-20) and depends on the support of a congregation strong in mission and empowered by the Holy Spirit.</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9</a:t>
            </a:fld>
            <a:endParaRPr lang="en-US"/>
          </a:p>
        </p:txBody>
      </p:sp>
    </p:spTree>
    <p:extLst>
      <p:ext uri="{BB962C8B-B14F-4D97-AF65-F5344CB8AC3E}">
        <p14:creationId xmlns:p14="http://schemas.microsoft.com/office/powerpoint/2010/main" val="376663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we read back to verse 3 and note the word “please”. This word and is the same exact Hebrew word in verse 13.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Palatino Linotype" panose="02040502050505030304" pitchFamily="18" charset="0"/>
              </a:rPr>
              <a:t>The message of the text is not forbidding fun on the Sabbath but instead encouraging us to call the Sabbath “a delight.” </a:t>
            </a:r>
          </a:p>
        </p:txBody>
      </p:sp>
      <p:sp>
        <p:nvSpPr>
          <p:cNvPr id="4" name="Slide Number Placeholder 3"/>
          <p:cNvSpPr>
            <a:spLocks noGrp="1"/>
          </p:cNvSpPr>
          <p:nvPr>
            <p:ph type="sldNum" sz="quarter" idx="5"/>
          </p:nvPr>
        </p:nvSpPr>
        <p:spPr/>
        <p:txBody>
          <a:bodyPr/>
          <a:lstStyle/>
          <a:p>
            <a:fld id="{1F66D4B2-0C6C-7942-8F73-C313B25AD789}" type="slidenum">
              <a:rPr lang="en-US" smtClean="0"/>
              <a:t>10</a:t>
            </a:fld>
            <a:endParaRPr lang="en-US"/>
          </a:p>
        </p:txBody>
      </p:sp>
    </p:spTree>
    <p:extLst>
      <p:ext uri="{BB962C8B-B14F-4D97-AF65-F5344CB8AC3E}">
        <p14:creationId xmlns:p14="http://schemas.microsoft.com/office/powerpoint/2010/main" val="190943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 to growing into an unshakable vessel, is allowing time to rest. There are times when we are called to rest and times when we are called to press on. Each day there is an opportunity to balance the two and trust the Holy Spirit to lead us in both. When being busy rules our lives, and there is little to no time to allow God to restore our physical bodies, we grow to a point of exhaustion. Exhaustions carries with it the potential to compromise immunity and breed disease. Exhaustion may also hinder our ability to effectively live in the way we know God is calling us to. </a:t>
            </a:r>
          </a:p>
          <a:p>
            <a:endParaRPr lang="en-US" dirty="0"/>
          </a:p>
          <a:p>
            <a:r>
              <a:rPr lang="en-US" dirty="0"/>
              <a:t>When we continually feed our minds with news and social media feeds, rather than the Word and presence of God, our thoughts and feelings may lack the time needed to recharge and renew. Lack of rest may result in not responding to and loving others in a way reflective of Jesus.  Rest is so important to the Lord, the author of Hebrews exhorts us to rest. Rest from our labors and obey the Lord. </a:t>
            </a:r>
          </a:p>
          <a:p>
            <a:endParaRPr lang="en-US" dirty="0"/>
          </a:p>
          <a:p>
            <a:r>
              <a:rPr lang="en-US" dirty="0"/>
              <a:t>As we learn to rest before the Lord, trusting such solitude and pause will yield His victory, we dwell within and from a place that can never be shaken. Today, sit with the Lord and allow Him to search your heart for a moment. Be encouraged to ask </a:t>
            </a:r>
          </a:p>
          <a:p>
            <a:endParaRPr lang="en-US" dirty="0"/>
          </a:p>
          <a:p>
            <a:r>
              <a:rPr lang="en-US" dirty="0"/>
              <a:t>Lord, am I currently resting from my motives and labors, and relying on Your wisdom and ways?</a:t>
            </a:r>
          </a:p>
          <a:p>
            <a:r>
              <a:rPr lang="en-US" dirty="0"/>
              <a:t>Father, how might I walk in rest, today, both physically and spiritually? </a:t>
            </a:r>
          </a:p>
          <a:p>
            <a:endParaRPr lang="en-US" dirty="0"/>
          </a:p>
          <a:p>
            <a:r>
              <a:rPr lang="en-US" dirty="0"/>
              <a:t>With God’s grace and Holy Spirit leading, resolve to grow beyond comfort zones and live unshakable by determining to be more intentional about resting FULLY in the Lord. </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13</a:t>
            </a:fld>
            <a:endParaRPr lang="en-US"/>
          </a:p>
        </p:txBody>
      </p:sp>
    </p:spTree>
    <p:extLst>
      <p:ext uri="{BB962C8B-B14F-4D97-AF65-F5344CB8AC3E}">
        <p14:creationId xmlns:p14="http://schemas.microsoft.com/office/powerpoint/2010/main" val="124647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 – share with them the love of Worship – allow them to plan and implement</a:t>
            </a:r>
          </a:p>
          <a:p>
            <a:r>
              <a:rPr lang="en-US" dirty="0"/>
              <a:t>Service – there is so much reward in giving and serving. Jesus provided us an example with His life</a:t>
            </a:r>
          </a:p>
          <a:p>
            <a:r>
              <a:rPr lang="en-US" dirty="0"/>
              <a:t>His Word – encourage them to love reading and studying His Word by meeting them at their level</a:t>
            </a:r>
          </a:p>
          <a:p>
            <a:r>
              <a:rPr lang="en-US" dirty="0"/>
              <a:t>Creation – provide opportunities for them to explore His creations and appreciate them </a:t>
            </a:r>
          </a:p>
          <a:p>
            <a:r>
              <a:rPr lang="en-US" dirty="0"/>
              <a:t>Talents – encourage them to use their gift or hobby to bring Him honor and glory</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14</a:t>
            </a:fld>
            <a:endParaRPr lang="en-US"/>
          </a:p>
        </p:txBody>
      </p:sp>
    </p:spTree>
    <p:extLst>
      <p:ext uri="{BB962C8B-B14F-4D97-AF65-F5344CB8AC3E}">
        <p14:creationId xmlns:p14="http://schemas.microsoft.com/office/powerpoint/2010/main" val="150982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appropriate – meet them at their level, plan for mixed ages</a:t>
            </a:r>
          </a:p>
          <a:p>
            <a:r>
              <a:rPr lang="en-US" dirty="0"/>
              <a:t>Christ Centered – ensure all activities are Christ Centered</a:t>
            </a:r>
          </a:p>
          <a:p>
            <a:r>
              <a:rPr lang="en-US" dirty="0"/>
              <a:t>Identify your resources- no electricity, use technology,</a:t>
            </a:r>
          </a:p>
          <a:p>
            <a:r>
              <a:rPr lang="en-US" dirty="0"/>
              <a:t>Relevance – ensure you are aware of what matters to your group, do they have questions, struggling in certain areas</a:t>
            </a:r>
          </a:p>
          <a:p>
            <a:r>
              <a:rPr lang="en-US" dirty="0"/>
              <a:t>Know your audience – moving, quiet, social, intimate </a:t>
            </a:r>
          </a:p>
        </p:txBody>
      </p:sp>
      <p:sp>
        <p:nvSpPr>
          <p:cNvPr id="4" name="Slide Number Placeholder 3"/>
          <p:cNvSpPr>
            <a:spLocks noGrp="1"/>
          </p:cNvSpPr>
          <p:nvPr>
            <p:ph type="sldNum" sz="quarter" idx="5"/>
          </p:nvPr>
        </p:nvSpPr>
        <p:spPr/>
        <p:txBody>
          <a:bodyPr/>
          <a:lstStyle/>
          <a:p>
            <a:fld id="{1F66D4B2-0C6C-7942-8F73-C313B25AD789}" type="slidenum">
              <a:rPr lang="en-US" smtClean="0"/>
              <a:t>15</a:t>
            </a:fld>
            <a:endParaRPr lang="en-US"/>
          </a:p>
        </p:txBody>
      </p:sp>
    </p:spTree>
    <p:extLst>
      <p:ext uri="{BB962C8B-B14F-4D97-AF65-F5344CB8AC3E}">
        <p14:creationId xmlns:p14="http://schemas.microsoft.com/office/powerpoint/2010/main" val="253126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Worship – share with them the love of Worship – allow them to plan and implement</a:t>
            </a:r>
          </a:p>
          <a:p>
            <a:r>
              <a:rPr lang="en-US" dirty="0"/>
              <a:t>Service – there is so much reward in giving and serving. Jesus provided us an example with His life</a:t>
            </a:r>
          </a:p>
          <a:p>
            <a:r>
              <a:rPr lang="en-US" dirty="0"/>
              <a:t>His Word – encourage them to love reading and studying His Word by meeting them at their level</a:t>
            </a:r>
          </a:p>
          <a:p>
            <a:r>
              <a:rPr lang="en-US" dirty="0"/>
              <a:t>Creation – provide opportunities for them to explore His creations and appreciate them </a:t>
            </a:r>
          </a:p>
          <a:p>
            <a:r>
              <a:rPr lang="en-US" dirty="0"/>
              <a:t>Talents – encourage them to use their gift or hobby to bring Him honor and glory</a:t>
            </a:r>
          </a:p>
          <a:p>
            <a:endParaRPr lang="en-US" dirty="0"/>
          </a:p>
        </p:txBody>
      </p:sp>
      <p:sp>
        <p:nvSpPr>
          <p:cNvPr id="4" name="Slide Number Placeholder 3"/>
          <p:cNvSpPr>
            <a:spLocks noGrp="1"/>
          </p:cNvSpPr>
          <p:nvPr>
            <p:ph type="sldNum" sz="quarter" idx="5"/>
          </p:nvPr>
        </p:nvSpPr>
        <p:spPr/>
        <p:txBody>
          <a:bodyPr/>
          <a:lstStyle/>
          <a:p>
            <a:fld id="{1F66D4B2-0C6C-7942-8F73-C313B25AD789}" type="slidenum">
              <a:rPr lang="en-US" smtClean="0"/>
              <a:t>16</a:t>
            </a:fld>
            <a:endParaRPr lang="en-US"/>
          </a:p>
        </p:txBody>
      </p:sp>
    </p:spTree>
    <p:extLst>
      <p:ext uri="{BB962C8B-B14F-4D97-AF65-F5344CB8AC3E}">
        <p14:creationId xmlns:p14="http://schemas.microsoft.com/office/powerpoint/2010/main" val="3007816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2/7/23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2/7/23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2/7/23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2/7/23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2/7/23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28347-610B-00F2-2595-E06DEED7AE16}"/>
              </a:ext>
            </a:extLst>
          </p:cNvPr>
          <p:cNvSpPr>
            <a:spLocks noGrp="1"/>
          </p:cNvSpPr>
          <p:nvPr>
            <p:ph type="ctrTitle"/>
          </p:nvPr>
        </p:nvSpPr>
        <p:spPr>
          <a:xfrm>
            <a:off x="446086" y="353913"/>
            <a:ext cx="5875694" cy="3414523"/>
          </a:xfrm>
        </p:spPr>
        <p:txBody>
          <a:bodyPr>
            <a:normAutofit/>
          </a:bodyPr>
          <a:lstStyle/>
          <a:p>
            <a:r>
              <a:rPr lang="en-US" altLang="en-US" sz="6000" b="1" dirty="0">
                <a:latin typeface="Trajan Pro" panose="02020502050506020301" pitchFamily="18" charset="0"/>
              </a:rPr>
              <a:t>Planning Sabbath Fun and Social Activities</a:t>
            </a:r>
          </a:p>
        </p:txBody>
      </p:sp>
      <p:sp>
        <p:nvSpPr>
          <p:cNvPr id="3" name="Subtitle 2">
            <a:extLst>
              <a:ext uri="{FF2B5EF4-FFF2-40B4-BE49-F238E27FC236}">
                <a16:creationId xmlns:a16="http://schemas.microsoft.com/office/drawing/2014/main" id="{E356B616-D50C-A879-E79C-810C4AD01741}"/>
              </a:ext>
            </a:extLst>
          </p:cNvPr>
          <p:cNvSpPr>
            <a:spLocks noGrp="1"/>
          </p:cNvSpPr>
          <p:nvPr>
            <p:ph type="subTitle" idx="1"/>
          </p:nvPr>
        </p:nvSpPr>
        <p:spPr>
          <a:xfrm>
            <a:off x="445240" y="4122349"/>
            <a:ext cx="5877385" cy="1045922"/>
          </a:xfrm>
        </p:spPr>
        <p:txBody>
          <a:bodyPr>
            <a:normAutofit fontScale="92500" lnSpcReduction="20000"/>
          </a:bodyPr>
          <a:lstStyle/>
          <a:p>
            <a:r>
              <a:rPr lang="en-US" sz="1400" dirty="0">
                <a:solidFill>
                  <a:schemeClr val="tx1"/>
                </a:solidFill>
              </a:rPr>
              <a:t>Claudie W. Seide</a:t>
            </a:r>
          </a:p>
          <a:p>
            <a:r>
              <a:rPr lang="en-US" sz="1400" dirty="0">
                <a:solidFill>
                  <a:schemeClr val="tx1"/>
                </a:solidFill>
              </a:rPr>
              <a:t>New Jersey Asst. Coordinator</a:t>
            </a:r>
          </a:p>
          <a:p>
            <a:r>
              <a:rPr lang="en-US" sz="1400" dirty="0">
                <a:solidFill>
                  <a:schemeClr val="tx1"/>
                </a:solidFill>
              </a:rPr>
              <a:t>Mabel Alvarez</a:t>
            </a:r>
          </a:p>
          <a:p>
            <a:r>
              <a:rPr lang="en-US" sz="1400" dirty="0">
                <a:solidFill>
                  <a:schemeClr val="tx1"/>
                </a:solidFill>
              </a:rPr>
              <a:t>Area / Zone Coordinator</a:t>
            </a:r>
          </a:p>
        </p:txBody>
      </p:sp>
      <p:sp>
        <p:nvSpPr>
          <p:cNvPr id="12" name="Freeform: Shape 11">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5">
            <a:extLst>
              <a:ext uri="{FF2B5EF4-FFF2-40B4-BE49-F238E27FC236}">
                <a16:creationId xmlns:a16="http://schemas.microsoft.com/office/drawing/2014/main" id="{F4EBBCB1-B89A-5689-C55B-189B5482A247}"/>
              </a:ext>
            </a:extLst>
          </p:cNvPr>
          <p:cNvPicPr>
            <a:picLocks noChangeAspect="1"/>
          </p:cNvPicPr>
          <p:nvPr/>
        </p:nvPicPr>
        <p:blipFill rotWithShape="1">
          <a:blip r:embed="rId3"/>
          <a:srcRect l="22973"/>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pic>
        <p:nvPicPr>
          <p:cNvPr id="4" name="Picture 4">
            <a:extLst>
              <a:ext uri="{FF2B5EF4-FFF2-40B4-BE49-F238E27FC236}">
                <a16:creationId xmlns:a16="http://schemas.microsoft.com/office/drawing/2014/main" id="{2ABA7D32-2E0B-C6AF-1DD4-8A40A42567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5389" y="244857"/>
            <a:ext cx="2867757" cy="2541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4E4119CC-BD34-ED85-CC84-4509719B44C8}"/>
              </a:ext>
            </a:extLst>
          </p:cNvPr>
          <p:cNvPicPr>
            <a:picLocks noChangeAspect="1"/>
          </p:cNvPicPr>
          <p:nvPr/>
        </p:nvPicPr>
        <p:blipFill>
          <a:blip r:embed="rId5"/>
          <a:stretch>
            <a:fillRect/>
          </a:stretch>
        </p:blipFill>
        <p:spPr>
          <a:xfrm>
            <a:off x="-2" y="6065174"/>
            <a:ext cx="3186547" cy="792825"/>
          </a:xfrm>
          <a:prstGeom prst="rect">
            <a:avLst/>
          </a:prstGeom>
        </p:spPr>
      </p:pic>
    </p:spTree>
    <p:extLst>
      <p:ext uri="{BB962C8B-B14F-4D97-AF65-F5344CB8AC3E}">
        <p14:creationId xmlns:p14="http://schemas.microsoft.com/office/powerpoint/2010/main" val="2176388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2810AC-A3F2-28E4-E7BD-2CE78D6760B3}"/>
              </a:ext>
            </a:extLst>
          </p:cNvPr>
          <p:cNvSpPr>
            <a:spLocks noGrp="1"/>
          </p:cNvSpPr>
          <p:nvPr>
            <p:ph type="title"/>
          </p:nvPr>
        </p:nvSpPr>
        <p:spPr>
          <a:xfrm>
            <a:off x="1194528" y="515735"/>
            <a:ext cx="10483122" cy="1492132"/>
          </a:xfrm>
        </p:spPr>
        <p:txBody>
          <a:bodyPr>
            <a:normAutofit/>
          </a:bodyPr>
          <a:lstStyle/>
          <a:p>
            <a:pPr eaLnBrk="1" hangingPunct="1"/>
            <a:r>
              <a:rPr lang="en-US" altLang="en-US" b="1" dirty="0">
                <a:latin typeface="Palatino Linotype" panose="02040502050505030304" pitchFamily="18" charset="0"/>
              </a:rPr>
              <a:t>UNDERSTANDING THE TEXT</a:t>
            </a:r>
          </a:p>
        </p:txBody>
      </p:sp>
      <p:sp>
        <p:nvSpPr>
          <p:cNvPr id="5" name="Content Placeholder 1">
            <a:extLst>
              <a:ext uri="{FF2B5EF4-FFF2-40B4-BE49-F238E27FC236}">
                <a16:creationId xmlns:a16="http://schemas.microsoft.com/office/drawing/2014/main" id="{3C634D47-EB1B-0A7F-5B4D-54C95EF184FD}"/>
              </a:ext>
            </a:extLst>
          </p:cNvPr>
          <p:cNvSpPr>
            <a:spLocks noGrp="1"/>
          </p:cNvSpPr>
          <p:nvPr>
            <p:ph idx="1"/>
          </p:nvPr>
        </p:nvSpPr>
        <p:spPr>
          <a:xfrm>
            <a:off x="1194528" y="2225034"/>
            <a:ext cx="10483122" cy="4678683"/>
          </a:xfrm>
        </p:spPr>
        <p:txBody>
          <a:bodyPr>
            <a:normAutofit/>
          </a:bodyPr>
          <a:lstStyle/>
          <a:p>
            <a:r>
              <a:rPr lang="en-US" sz="3200" dirty="0"/>
              <a:t>WHEN WE READ…</a:t>
            </a:r>
          </a:p>
          <a:p>
            <a:pPr lvl="1"/>
            <a:r>
              <a:rPr lang="en-US" sz="2800" dirty="0"/>
              <a:t>“If you keep your feet from breaking the Sabbath and from doing as you please on My Holy day.”</a:t>
            </a:r>
          </a:p>
          <a:p>
            <a:r>
              <a:rPr lang="en-US" sz="3200" dirty="0"/>
              <a:t>WE UNDERSTAND…</a:t>
            </a:r>
          </a:p>
          <a:p>
            <a:pPr lvl="1"/>
            <a:r>
              <a:rPr lang="en-US" sz="2800" dirty="0"/>
              <a:t>“If you keep your feet from breaking the Sabbath and from being religious hypocrites who mistreat others on My holy day then…</a:t>
            </a:r>
          </a:p>
          <a:p>
            <a:pPr marL="0" indent="0" algn="ctr">
              <a:buNone/>
            </a:pPr>
            <a:r>
              <a:rPr lang="en-US" sz="3200" dirty="0"/>
              <a:t>The message of the text is not forbidding fun on the Sabbath but instead encouraging us to call the Sabbath “a delight” </a:t>
            </a:r>
          </a:p>
          <a:p>
            <a:endParaRPr lang="en-US" sz="3200" dirty="0"/>
          </a:p>
        </p:txBody>
      </p:sp>
      <p:pic>
        <p:nvPicPr>
          <p:cNvPr id="6" name="Picture 4">
            <a:extLst>
              <a:ext uri="{FF2B5EF4-FFF2-40B4-BE49-F238E27FC236}">
                <a16:creationId xmlns:a16="http://schemas.microsoft.com/office/drawing/2014/main" id="{68AE9E8E-5E38-4A5A-9D94-730EF20A34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1" y="1278921"/>
            <a:ext cx="2400299" cy="167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86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p:txBody>
          <a:bodyPr/>
          <a:lstStyle/>
          <a:p>
            <a:r>
              <a:rPr lang="en-US" dirty="0"/>
              <a:t>The ASK</a:t>
            </a:r>
          </a:p>
        </p:txBody>
      </p:sp>
      <p:sp>
        <p:nvSpPr>
          <p:cNvPr id="4" name="Content Placeholder 3">
            <a:extLst>
              <a:ext uri="{FF2B5EF4-FFF2-40B4-BE49-F238E27FC236}">
                <a16:creationId xmlns:a16="http://schemas.microsoft.com/office/drawing/2014/main" id="{ACFB07B3-79F4-389B-3441-AE50930DE278}"/>
              </a:ext>
            </a:extLst>
          </p:cNvPr>
          <p:cNvSpPr>
            <a:spLocks noGrp="1"/>
          </p:cNvSpPr>
          <p:nvPr>
            <p:ph idx="1"/>
          </p:nvPr>
        </p:nvSpPr>
        <p:spPr>
          <a:xfrm>
            <a:off x="1251678" y="2015731"/>
            <a:ext cx="10178322" cy="4459883"/>
          </a:xfrm>
        </p:spPr>
        <p:txBody>
          <a:bodyPr>
            <a:normAutofit lnSpcReduction="10000"/>
          </a:bodyPr>
          <a:lstStyle/>
          <a:p>
            <a:r>
              <a:rPr lang="en-US" sz="3600" dirty="0"/>
              <a:t>God is calling us to call His Sabbath a delight, NOT a religious demand</a:t>
            </a:r>
          </a:p>
          <a:p>
            <a:r>
              <a:rPr lang="en-US" sz="3600" dirty="0"/>
              <a:t>He is calling us to enjoy it, not just go through the motions while our hearts are far from Him </a:t>
            </a:r>
          </a:p>
          <a:p>
            <a:r>
              <a:rPr lang="en-US" sz="3600" dirty="0"/>
              <a:t>He is calling us to be sincere and treat others right</a:t>
            </a:r>
          </a:p>
          <a:p>
            <a:r>
              <a:rPr lang="en-US" sz="3600" dirty="0"/>
              <a:t>He promises that we “will find your joy in the world” </a:t>
            </a:r>
          </a:p>
          <a:p>
            <a:endParaRPr lang="en-US" sz="3600" dirty="0"/>
          </a:p>
        </p:txBody>
      </p:sp>
      <p:pic>
        <p:nvPicPr>
          <p:cNvPr id="5" name="Picture 4">
            <a:extLst>
              <a:ext uri="{FF2B5EF4-FFF2-40B4-BE49-F238E27FC236}">
                <a16:creationId xmlns:a16="http://schemas.microsoft.com/office/drawing/2014/main" id="{C2F0EF66-3DE2-CEBA-884C-EB54D0CBE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9120" y="169922"/>
            <a:ext cx="2057130" cy="1845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53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7B46749-642C-F1B5-3F17-F8C05C1E5509}"/>
              </a:ext>
            </a:extLst>
          </p:cNvPr>
          <p:cNvSpPr>
            <a:spLocks noGrp="1"/>
          </p:cNvSpPr>
          <p:nvPr>
            <p:ph idx="1"/>
          </p:nvPr>
        </p:nvSpPr>
        <p:spPr>
          <a:xfrm>
            <a:off x="1596044" y="798974"/>
            <a:ext cx="9460140" cy="4658826"/>
          </a:xfrm>
        </p:spPr>
        <p:txBody>
          <a:bodyPr>
            <a:normAutofit/>
          </a:bodyPr>
          <a:lstStyle/>
          <a:p>
            <a:pPr marL="0" indent="0">
              <a:buNone/>
            </a:pPr>
            <a:r>
              <a:rPr lang="en-US" sz="4000" dirty="0"/>
              <a:t>“</a:t>
            </a:r>
            <a:r>
              <a:rPr lang="en-US" sz="4000" i="1" dirty="0"/>
              <a:t>The Sabbath – oh! – make it the sweetest, the most blessed day of the whole week</a:t>
            </a:r>
            <a:r>
              <a:rPr lang="en-US" sz="4000" dirty="0"/>
              <a:t>.” </a:t>
            </a:r>
          </a:p>
          <a:p>
            <a:pPr marL="0" indent="0">
              <a:spcBef>
                <a:spcPts val="0"/>
              </a:spcBef>
              <a:buNone/>
            </a:pPr>
            <a:endParaRPr lang="en-US" sz="3600" dirty="0"/>
          </a:p>
          <a:p>
            <a:pPr marL="0" indent="0">
              <a:spcBef>
                <a:spcPts val="0"/>
              </a:spcBef>
              <a:buNone/>
            </a:pPr>
            <a:r>
              <a:rPr lang="en-US" sz="3600" dirty="0"/>
              <a:t>White, Ellen G </a:t>
            </a:r>
          </a:p>
          <a:p>
            <a:pPr marL="0" indent="0">
              <a:spcBef>
                <a:spcPts val="0"/>
              </a:spcBef>
              <a:buNone/>
            </a:pPr>
            <a:r>
              <a:rPr lang="en-US" sz="3600" dirty="0"/>
              <a:t>The Faith I Live By (pg36) </a:t>
            </a:r>
          </a:p>
        </p:txBody>
      </p:sp>
      <p:pic>
        <p:nvPicPr>
          <p:cNvPr id="5" name="Picture 4">
            <a:extLst>
              <a:ext uri="{FF2B5EF4-FFF2-40B4-BE49-F238E27FC236}">
                <a16:creationId xmlns:a16="http://schemas.microsoft.com/office/drawing/2014/main" id="{19CF6B1B-E45E-6FCF-62E5-7B99A64AE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350" y="4572001"/>
            <a:ext cx="2252772" cy="197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176953"/>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1251678" y="124575"/>
            <a:ext cx="10178322" cy="824115"/>
          </a:xfrm>
        </p:spPr>
        <p:txBody>
          <a:bodyPr/>
          <a:lstStyle/>
          <a:p>
            <a:pPr algn="ctr"/>
            <a:r>
              <a:rPr lang="en-US" dirty="0"/>
              <a:t>The gift of sabbath rest</a:t>
            </a:r>
          </a:p>
        </p:txBody>
      </p:sp>
      <p:pic>
        <p:nvPicPr>
          <p:cNvPr id="3" name="Picture 4">
            <a:extLst>
              <a:ext uri="{FF2B5EF4-FFF2-40B4-BE49-F238E27FC236}">
                <a16:creationId xmlns:a16="http://schemas.microsoft.com/office/drawing/2014/main" id="{41D22D29-FA7B-1201-B543-EB7584085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2700" y="877065"/>
            <a:ext cx="1781491" cy="14540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406F51A-D0B2-0EAF-2F81-E6CF8129FC80}"/>
              </a:ext>
            </a:extLst>
          </p:cNvPr>
          <p:cNvSpPr>
            <a:spLocks noGrp="1"/>
          </p:cNvSpPr>
          <p:nvPr>
            <p:ph idx="1"/>
          </p:nvPr>
        </p:nvSpPr>
        <p:spPr>
          <a:xfrm>
            <a:off x="1251678" y="1333500"/>
            <a:ext cx="8921022" cy="5202425"/>
          </a:xfrm>
        </p:spPr>
        <p:txBody>
          <a:bodyPr>
            <a:normAutofit lnSpcReduction="10000"/>
          </a:bodyPr>
          <a:lstStyle/>
          <a:p>
            <a:r>
              <a:rPr lang="en-US" sz="2800" dirty="0"/>
              <a:t>There are times when …called to rest and …called to press on</a:t>
            </a:r>
          </a:p>
          <a:p>
            <a:r>
              <a:rPr lang="en-US" sz="2800" dirty="0"/>
              <a:t>opportunity to balance the two and trust the Holy Spirit to lead us in both</a:t>
            </a:r>
          </a:p>
          <a:p>
            <a:r>
              <a:rPr lang="en-US" sz="2800" dirty="0"/>
              <a:t>allow God to restore our physical bodies</a:t>
            </a:r>
          </a:p>
          <a:p>
            <a:r>
              <a:rPr lang="en-US" sz="2800" dirty="0"/>
              <a:t>Exhaustion compromises immunity </a:t>
            </a:r>
          </a:p>
          <a:p>
            <a:r>
              <a:rPr lang="en-US" sz="2800" dirty="0"/>
              <a:t>Hinder our ability to live the way God is calling us</a:t>
            </a:r>
          </a:p>
          <a:p>
            <a:r>
              <a:rPr lang="en-US" sz="2800" dirty="0"/>
              <a:t>Rest before the Lord</a:t>
            </a:r>
          </a:p>
          <a:p>
            <a:r>
              <a:rPr lang="en-US" sz="2800" dirty="0"/>
              <a:t>Solitude and pause</a:t>
            </a:r>
          </a:p>
          <a:p>
            <a:r>
              <a:rPr lang="en-US" sz="2800" dirty="0"/>
              <a:t>Sit with the Lord, allow Him to search your heart </a:t>
            </a:r>
          </a:p>
        </p:txBody>
      </p:sp>
    </p:spTree>
    <p:extLst>
      <p:ext uri="{BB962C8B-B14F-4D97-AF65-F5344CB8AC3E}">
        <p14:creationId xmlns:p14="http://schemas.microsoft.com/office/powerpoint/2010/main" val="3286331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FC6BB07-EAB8-0433-7F2D-6FAC9F1C35AF}"/>
              </a:ext>
            </a:extLst>
          </p:cNvPr>
          <p:cNvSpPr>
            <a:spLocks noGrp="1"/>
          </p:cNvSpPr>
          <p:nvPr>
            <p:ph type="title"/>
          </p:nvPr>
        </p:nvSpPr>
        <p:spPr>
          <a:xfrm>
            <a:off x="761996" y="382385"/>
            <a:ext cx="10668004" cy="1113295"/>
          </a:xfrm>
        </p:spPr>
        <p:txBody>
          <a:bodyPr anchor="b">
            <a:normAutofit/>
          </a:bodyPr>
          <a:lstStyle/>
          <a:p>
            <a:pPr algn="ctr" eaLnBrk="1" hangingPunct="1"/>
            <a:r>
              <a:rPr lang="en-US" altLang="en-US" b="1" dirty="0">
                <a:latin typeface="Palatino Linotype" panose="02040502050505030304" pitchFamily="18" charset="0"/>
              </a:rPr>
              <a:t>SABBATH FUN</a:t>
            </a:r>
          </a:p>
        </p:txBody>
      </p:sp>
      <p:sp>
        <p:nvSpPr>
          <p:cNvPr id="11"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a:extLst>
              <a:ext uri="{FF2B5EF4-FFF2-40B4-BE49-F238E27FC236}">
                <a16:creationId xmlns:a16="http://schemas.microsoft.com/office/drawing/2014/main" id="{874A2B39-A970-FB70-9EEA-A7AC6A39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29" y="1716036"/>
            <a:ext cx="2170419" cy="218718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3">
            <a:extLst>
              <a:ext uri="{FF2B5EF4-FFF2-40B4-BE49-F238E27FC236}">
                <a16:creationId xmlns:a16="http://schemas.microsoft.com/office/drawing/2014/main" id="{156141A7-E6D4-3760-85FF-B9072466E93F}"/>
              </a:ext>
            </a:extLst>
          </p:cNvPr>
          <p:cNvSpPr>
            <a:spLocks noGrp="1"/>
          </p:cNvSpPr>
          <p:nvPr>
            <p:ph idx="1"/>
          </p:nvPr>
        </p:nvSpPr>
        <p:spPr>
          <a:xfrm>
            <a:off x="1077496" y="2168641"/>
            <a:ext cx="9520158" cy="3450613"/>
          </a:xfrm>
        </p:spPr>
        <p:txBody>
          <a:bodyPr>
            <a:noAutofit/>
          </a:bodyPr>
          <a:lstStyle/>
          <a:p>
            <a:r>
              <a:rPr lang="en-US" sz="3600" dirty="0"/>
              <a:t>Worship</a:t>
            </a:r>
          </a:p>
          <a:p>
            <a:r>
              <a:rPr lang="en-US" sz="3600" dirty="0"/>
              <a:t>Service</a:t>
            </a:r>
          </a:p>
          <a:p>
            <a:r>
              <a:rPr lang="en-US" sz="3600" dirty="0"/>
              <a:t>His Word</a:t>
            </a:r>
          </a:p>
          <a:p>
            <a:r>
              <a:rPr lang="en-US" sz="3600" dirty="0"/>
              <a:t>Creations (family, nature, etc.)</a:t>
            </a:r>
          </a:p>
          <a:p>
            <a:r>
              <a:rPr lang="en-US" sz="3600" dirty="0"/>
              <a:t>Talents and Culture</a:t>
            </a:r>
          </a:p>
          <a:p>
            <a:endParaRPr lang="en-US" sz="3600" dirty="0"/>
          </a:p>
        </p:txBody>
      </p:sp>
    </p:spTree>
    <p:extLst>
      <p:ext uri="{BB962C8B-B14F-4D97-AF65-F5344CB8AC3E}">
        <p14:creationId xmlns:p14="http://schemas.microsoft.com/office/powerpoint/2010/main" val="17836740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p:txBody>
          <a:bodyPr/>
          <a:lstStyle/>
          <a:p>
            <a:r>
              <a:rPr lang="en-US" dirty="0"/>
              <a:t>Planning</a:t>
            </a:r>
          </a:p>
        </p:txBody>
      </p:sp>
      <p:pic>
        <p:nvPicPr>
          <p:cNvPr id="4" name="Picture 4">
            <a:extLst>
              <a:ext uri="{FF2B5EF4-FFF2-40B4-BE49-F238E27FC236}">
                <a16:creationId xmlns:a16="http://schemas.microsoft.com/office/drawing/2014/main" id="{761A1B54-F41D-E597-4BC9-8E92393A8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099" y="382385"/>
            <a:ext cx="2329637" cy="17997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18F66BCB-1AC2-8EBB-674F-14CFD4942724}"/>
              </a:ext>
            </a:extLst>
          </p:cNvPr>
          <p:cNvSpPr>
            <a:spLocks noGrp="1"/>
          </p:cNvSpPr>
          <p:nvPr>
            <p:ph idx="1"/>
          </p:nvPr>
        </p:nvSpPr>
        <p:spPr>
          <a:xfrm>
            <a:off x="1534694" y="2182136"/>
            <a:ext cx="6872705" cy="4129763"/>
          </a:xfrm>
        </p:spPr>
        <p:txBody>
          <a:bodyPr>
            <a:noAutofit/>
          </a:bodyPr>
          <a:lstStyle/>
          <a:p>
            <a:pPr>
              <a:lnSpc>
                <a:spcPct val="110000"/>
              </a:lnSpc>
            </a:pPr>
            <a:r>
              <a:rPr lang="en-US" sz="2800" dirty="0"/>
              <a:t>Age appropriate</a:t>
            </a:r>
          </a:p>
          <a:p>
            <a:pPr>
              <a:lnSpc>
                <a:spcPct val="110000"/>
              </a:lnSpc>
            </a:pPr>
            <a:r>
              <a:rPr lang="en-US" sz="2800" dirty="0"/>
              <a:t>Christ Centered</a:t>
            </a:r>
          </a:p>
          <a:p>
            <a:pPr>
              <a:lnSpc>
                <a:spcPct val="110000"/>
              </a:lnSpc>
            </a:pPr>
            <a:r>
              <a:rPr lang="en-US" sz="2800" dirty="0"/>
              <a:t>Resources and limitation </a:t>
            </a:r>
          </a:p>
          <a:p>
            <a:pPr>
              <a:lnSpc>
                <a:spcPct val="110000"/>
              </a:lnSpc>
            </a:pPr>
            <a:r>
              <a:rPr lang="en-US" sz="2800" dirty="0"/>
              <a:t>Relevance </a:t>
            </a:r>
          </a:p>
          <a:p>
            <a:pPr>
              <a:lnSpc>
                <a:spcPct val="110000"/>
              </a:lnSpc>
            </a:pPr>
            <a:r>
              <a:rPr lang="en-US" sz="2800" dirty="0"/>
              <a:t>Know your audience</a:t>
            </a:r>
          </a:p>
          <a:p>
            <a:pPr>
              <a:lnSpc>
                <a:spcPct val="110000"/>
              </a:lnSpc>
            </a:pPr>
            <a:r>
              <a:rPr lang="en-US" sz="2800" dirty="0"/>
              <a:t>Location, location, location</a:t>
            </a:r>
          </a:p>
          <a:p>
            <a:pPr>
              <a:lnSpc>
                <a:spcPct val="110000"/>
              </a:lnSpc>
            </a:pPr>
            <a:r>
              <a:rPr lang="en-US" sz="2800" dirty="0"/>
              <a:t>Safety </a:t>
            </a:r>
          </a:p>
          <a:p>
            <a:pPr marL="0" indent="0">
              <a:lnSpc>
                <a:spcPct val="110000"/>
              </a:lnSpc>
              <a:buNone/>
            </a:pPr>
            <a:endParaRPr lang="en-US" sz="2800" dirty="0"/>
          </a:p>
          <a:p>
            <a:pPr>
              <a:lnSpc>
                <a:spcPct val="110000"/>
              </a:lnSpc>
            </a:pPr>
            <a:endParaRPr lang="en-US" sz="2800" dirty="0"/>
          </a:p>
        </p:txBody>
      </p:sp>
    </p:spTree>
    <p:extLst>
      <p:ext uri="{BB962C8B-B14F-4D97-AF65-F5344CB8AC3E}">
        <p14:creationId xmlns:p14="http://schemas.microsoft.com/office/powerpoint/2010/main" val="22278714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FC6BB07-EAB8-0433-7F2D-6FAC9F1C35AF}"/>
              </a:ext>
            </a:extLst>
          </p:cNvPr>
          <p:cNvSpPr>
            <a:spLocks noGrp="1"/>
          </p:cNvSpPr>
          <p:nvPr>
            <p:ph type="title"/>
          </p:nvPr>
        </p:nvSpPr>
        <p:spPr>
          <a:xfrm>
            <a:off x="761996" y="382385"/>
            <a:ext cx="10668004" cy="1113295"/>
          </a:xfrm>
        </p:spPr>
        <p:txBody>
          <a:bodyPr anchor="b">
            <a:normAutofit/>
          </a:bodyPr>
          <a:lstStyle/>
          <a:p>
            <a:pPr algn="ctr" eaLnBrk="1" hangingPunct="1"/>
            <a:r>
              <a:rPr lang="en-US" altLang="en-US" b="1" dirty="0">
                <a:latin typeface="Palatino Linotype" panose="02040502050505030304" pitchFamily="18" charset="0"/>
              </a:rPr>
              <a:t>DISCUSSION</a:t>
            </a:r>
          </a:p>
        </p:txBody>
      </p:sp>
      <p:sp>
        <p:nvSpPr>
          <p:cNvPr id="11"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a:extLst>
              <a:ext uri="{FF2B5EF4-FFF2-40B4-BE49-F238E27FC236}">
                <a16:creationId xmlns:a16="http://schemas.microsoft.com/office/drawing/2014/main" id="{874A2B39-A970-FB70-9EEA-A7AC6A39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29" y="1716036"/>
            <a:ext cx="2170419" cy="218718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76A74B23-7089-541B-4580-929F232CDDAA}"/>
              </a:ext>
            </a:extLst>
          </p:cNvPr>
          <p:cNvSpPr>
            <a:spLocks noGrp="1"/>
          </p:cNvSpPr>
          <p:nvPr>
            <p:ph idx="1"/>
          </p:nvPr>
        </p:nvSpPr>
        <p:spPr>
          <a:xfrm>
            <a:off x="1124678" y="2106422"/>
            <a:ext cx="10178322" cy="3593591"/>
          </a:xfrm>
        </p:spPr>
        <p:txBody>
          <a:bodyPr>
            <a:normAutofit fontScale="92500" lnSpcReduction="10000"/>
          </a:bodyPr>
          <a:lstStyle/>
          <a:p>
            <a:pPr marL="0" indent="0">
              <a:buNone/>
            </a:pPr>
            <a:r>
              <a:rPr lang="en-US" sz="4400" dirty="0"/>
              <a:t>Share any Sabbath activities you have successfully implemented?</a:t>
            </a:r>
          </a:p>
          <a:p>
            <a:pPr marL="0" indent="0">
              <a:buNone/>
            </a:pPr>
            <a:endParaRPr lang="en-US" sz="1400" dirty="0"/>
          </a:p>
          <a:p>
            <a:pPr marL="0" indent="0">
              <a:buNone/>
            </a:pPr>
            <a:r>
              <a:rPr lang="en-US" sz="4400" dirty="0"/>
              <a:t>Have you tried a Sabbath activity with your youth that was not received well? If so, share your lessons learned. </a:t>
            </a:r>
            <a:endParaRPr lang="en-US" sz="4000" dirty="0"/>
          </a:p>
          <a:p>
            <a:pPr marL="0" indent="0" algn="ctr">
              <a:buNone/>
            </a:pP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14315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3347178" y="430190"/>
            <a:ext cx="4691923" cy="887615"/>
          </a:xfrm>
        </p:spPr>
        <p:txBody>
          <a:bodyPr/>
          <a:lstStyle/>
          <a:p>
            <a:r>
              <a:rPr lang="en-US" dirty="0"/>
              <a:t>ACTIVITIES - 1</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92" y="272147"/>
            <a:ext cx="1080375" cy="10456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BFE377-3913-24CC-A112-A9E112192615}"/>
              </a:ext>
            </a:extLst>
          </p:cNvPr>
          <p:cNvSpPr txBox="1"/>
          <p:nvPr/>
        </p:nvSpPr>
        <p:spPr>
          <a:xfrm>
            <a:off x="1231975" y="1751333"/>
            <a:ext cx="9546515" cy="449353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Debate a  topic – support stance using the bible</a:t>
            </a:r>
          </a:p>
          <a:p>
            <a:endParaRPr lang="en-US" sz="2000" b="1" dirty="0"/>
          </a:p>
          <a:p>
            <a:pPr marL="285750" indent="-285750">
              <a:buFont typeface="Arial" panose="020B0604020202020204" pitchFamily="34" charset="0"/>
              <a:buChar char="•"/>
            </a:pPr>
            <a:r>
              <a:rPr lang="en-US" sz="2400" b="1" dirty="0"/>
              <a:t>Crafting together (physically or virtual)</a:t>
            </a:r>
          </a:p>
          <a:p>
            <a:endParaRPr lang="en-US" sz="2000" b="1" dirty="0"/>
          </a:p>
          <a:p>
            <a:pPr marL="285750" indent="-285750">
              <a:buFont typeface="Arial" panose="020B0604020202020204" pitchFamily="34" charset="0"/>
              <a:buChar char="•"/>
            </a:pPr>
            <a:r>
              <a:rPr lang="en-US" sz="2400" b="1" dirty="0"/>
              <a:t>Signing</a:t>
            </a:r>
            <a:endParaRPr lang="en-US" sz="2000" b="1" dirty="0"/>
          </a:p>
          <a:p>
            <a:endParaRPr lang="en-US" sz="2000" b="1" dirty="0"/>
          </a:p>
          <a:p>
            <a:pPr marL="285750" indent="-285750">
              <a:buFont typeface="Arial" panose="020B0604020202020204" pitchFamily="34" charset="0"/>
              <a:buChar char="•"/>
            </a:pPr>
            <a:r>
              <a:rPr lang="en-US" sz="2400" b="1" dirty="0"/>
              <a:t>Creating melodies – sing a line from a hymn, everyone in group add a line</a:t>
            </a:r>
          </a:p>
          <a:p>
            <a:endParaRPr lang="en-US" sz="2000" b="1" dirty="0"/>
          </a:p>
          <a:p>
            <a:pPr marL="285750" indent="-285750">
              <a:buFont typeface="Arial" panose="020B0604020202020204" pitchFamily="34" charset="0"/>
              <a:buChar char="•"/>
            </a:pPr>
            <a:r>
              <a:rPr lang="en-US" sz="2400" b="1" dirty="0"/>
              <a:t>Bible study for kids (origami)</a:t>
            </a:r>
          </a:p>
          <a:p>
            <a:endParaRPr lang="en-US" sz="2000" b="1" dirty="0"/>
          </a:p>
          <a:p>
            <a:pPr marL="285750" indent="-285750">
              <a:buFont typeface="Arial" panose="020B0604020202020204" pitchFamily="34" charset="0"/>
              <a:buChar char="•"/>
            </a:pPr>
            <a:r>
              <a:rPr lang="en-US" sz="2400" b="1" dirty="0"/>
              <a:t>Adopt Me – private secure line for small group – virtual game</a:t>
            </a:r>
          </a:p>
          <a:p>
            <a:endParaRPr lang="en-US" dirty="0"/>
          </a:p>
        </p:txBody>
      </p:sp>
    </p:spTree>
    <p:extLst>
      <p:ext uri="{BB962C8B-B14F-4D97-AF65-F5344CB8AC3E}">
        <p14:creationId xmlns:p14="http://schemas.microsoft.com/office/powerpoint/2010/main" val="3643721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3347178" y="430190"/>
            <a:ext cx="4691923" cy="887615"/>
          </a:xfrm>
        </p:spPr>
        <p:txBody>
          <a:bodyPr/>
          <a:lstStyle/>
          <a:p>
            <a:r>
              <a:rPr lang="en-US" dirty="0"/>
              <a:t>ACTIVITIES - 2</a:t>
            </a:r>
          </a:p>
        </p:txBody>
      </p:sp>
      <p:sp>
        <p:nvSpPr>
          <p:cNvPr id="5" name="Content Placeholder 2">
            <a:extLst>
              <a:ext uri="{FF2B5EF4-FFF2-40B4-BE49-F238E27FC236}">
                <a16:creationId xmlns:a16="http://schemas.microsoft.com/office/drawing/2014/main" id="{B1BFD179-E9CC-C911-B671-B6AF7E8FF7A0}"/>
              </a:ext>
            </a:extLst>
          </p:cNvPr>
          <p:cNvSpPr txBox="1">
            <a:spLocks/>
          </p:cNvSpPr>
          <p:nvPr/>
        </p:nvSpPr>
        <p:spPr>
          <a:xfrm>
            <a:off x="2036618" y="2014569"/>
            <a:ext cx="5804362" cy="3494691"/>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b="1" dirty="0">
                <a:solidFill>
                  <a:schemeClr val="tx1"/>
                </a:solidFill>
              </a:rPr>
              <a:t>Family Feud</a:t>
            </a:r>
          </a:p>
          <a:p>
            <a:r>
              <a:rPr lang="en-US" sz="2400" b="1" dirty="0">
                <a:solidFill>
                  <a:schemeClr val="tx1"/>
                </a:solidFill>
              </a:rPr>
              <a:t>Scavenger hunt</a:t>
            </a:r>
          </a:p>
          <a:p>
            <a:r>
              <a:rPr lang="en-US" sz="2400" b="1" dirty="0">
                <a:solidFill>
                  <a:schemeClr val="tx1"/>
                </a:solidFill>
              </a:rPr>
              <a:t>Journaling </a:t>
            </a:r>
          </a:p>
          <a:p>
            <a:r>
              <a:rPr lang="en-US" sz="2400" b="1" dirty="0">
                <a:solidFill>
                  <a:schemeClr val="tx1"/>
                </a:solidFill>
              </a:rPr>
              <a:t>Nature walks – object lessons</a:t>
            </a:r>
          </a:p>
          <a:p>
            <a:r>
              <a:rPr lang="en-US" sz="2400" b="1" dirty="0">
                <a:solidFill>
                  <a:schemeClr val="tx1"/>
                </a:solidFill>
              </a:rPr>
              <a:t>Cooking</a:t>
            </a:r>
          </a:p>
          <a:p>
            <a:r>
              <a:rPr lang="en-US" sz="2400" b="1" dirty="0">
                <a:solidFill>
                  <a:schemeClr val="tx1"/>
                </a:solidFill>
              </a:rPr>
              <a:t>Verse off</a:t>
            </a:r>
          </a:p>
          <a:p>
            <a:r>
              <a:rPr lang="en-US" sz="2400" b="1" dirty="0">
                <a:solidFill>
                  <a:schemeClr val="tx1"/>
                </a:solidFill>
              </a:rPr>
              <a:t>Make it to the kingdom</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92" y="272147"/>
            <a:ext cx="1080375" cy="104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21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3324086" y="192901"/>
            <a:ext cx="4691923" cy="887615"/>
          </a:xfrm>
        </p:spPr>
        <p:txBody>
          <a:bodyPr/>
          <a:lstStyle/>
          <a:p>
            <a:r>
              <a:rPr lang="en-US" dirty="0"/>
              <a:t>ACTIVITIES - 3</a:t>
            </a:r>
          </a:p>
        </p:txBody>
      </p:sp>
      <p:sp>
        <p:nvSpPr>
          <p:cNvPr id="6" name="Content Placeholder 3">
            <a:extLst>
              <a:ext uri="{FF2B5EF4-FFF2-40B4-BE49-F238E27FC236}">
                <a16:creationId xmlns:a16="http://schemas.microsoft.com/office/drawing/2014/main" id="{88A28B83-D2E2-90B3-330F-0C41DD6B3BDA}"/>
              </a:ext>
            </a:extLst>
          </p:cNvPr>
          <p:cNvSpPr txBox="1">
            <a:spLocks/>
          </p:cNvSpPr>
          <p:nvPr/>
        </p:nvSpPr>
        <p:spPr>
          <a:xfrm>
            <a:off x="1232480" y="1824283"/>
            <a:ext cx="10222496" cy="35512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b="1" dirty="0">
                <a:solidFill>
                  <a:schemeClr val="tx1"/>
                </a:solidFill>
              </a:rPr>
              <a:t>Art - Painting/hiding rocks</a:t>
            </a:r>
          </a:p>
          <a:p>
            <a:r>
              <a:rPr lang="en-US" sz="2400" b="1" dirty="0">
                <a:solidFill>
                  <a:schemeClr val="tx1"/>
                </a:solidFill>
              </a:rPr>
              <a:t>Visit sick and shut in (zoom read/music)</a:t>
            </a:r>
          </a:p>
          <a:p>
            <a:r>
              <a:rPr lang="en-US" sz="2400" b="1" dirty="0">
                <a:solidFill>
                  <a:schemeClr val="tx1"/>
                </a:solidFill>
              </a:rPr>
              <a:t>Serve </a:t>
            </a:r>
          </a:p>
          <a:p>
            <a:r>
              <a:rPr lang="en-US" sz="2400" b="1" dirty="0">
                <a:solidFill>
                  <a:schemeClr val="tx1"/>
                </a:solidFill>
              </a:rPr>
              <a:t>Swords up/Swords in hand – first to find the verse that is announced</a:t>
            </a:r>
          </a:p>
          <a:p>
            <a:r>
              <a:rPr lang="en-US" sz="2400" b="1" dirty="0">
                <a:solidFill>
                  <a:schemeClr val="tx1"/>
                </a:solidFill>
              </a:rPr>
              <a:t>Match – draw a circle – land on a letter</a:t>
            </a:r>
          </a:p>
          <a:p>
            <a:r>
              <a:rPr lang="en-US" sz="2400" b="1" dirty="0">
                <a:solidFill>
                  <a:schemeClr val="tx1"/>
                </a:solidFill>
              </a:rPr>
              <a:t>Write M.A.S.H. at the top – select a topic (bible names, places, etc.) </a:t>
            </a:r>
          </a:p>
          <a:p>
            <a:r>
              <a:rPr lang="en-US" sz="2400" b="1" dirty="0">
                <a:solidFill>
                  <a:schemeClr val="tx1"/>
                </a:solidFill>
              </a:rPr>
              <a:t>Age-appropriate questions  in zip lock bag – shake take turns answering , </a:t>
            </a:r>
          </a:p>
          <a:p>
            <a:pPr marL="0" indent="0">
              <a:buNone/>
            </a:pPr>
            <a:r>
              <a:rPr lang="en-US" sz="2600" b="1" dirty="0">
                <a:solidFill>
                  <a:schemeClr val="tx1"/>
                </a:solidFill>
              </a:rPr>
              <a:t>   cheer or reward for answers</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80" y="112679"/>
            <a:ext cx="1080375" cy="104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17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4" name="Rectangle 13">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8FFBEEC-E1D5-4133-8566-2A59DDB17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39060" y="0"/>
            <a:ext cx="75529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AE0C2D94-F5EA-D740-D9EF-5173EF6396DC}"/>
              </a:ext>
            </a:extLst>
          </p:cNvPr>
          <p:cNvSpPr>
            <a:spLocks noGrp="1"/>
          </p:cNvSpPr>
          <p:nvPr>
            <p:ph type="title"/>
          </p:nvPr>
        </p:nvSpPr>
        <p:spPr>
          <a:xfrm>
            <a:off x="5671909" y="951400"/>
            <a:ext cx="5875694" cy="4654296"/>
          </a:xfrm>
        </p:spPr>
        <p:txBody>
          <a:bodyPr vert="horz" lIns="91440" tIns="45720" rIns="91440" bIns="45720" rtlCol="0" anchor="ctr">
            <a:normAutofit/>
          </a:bodyPr>
          <a:lstStyle/>
          <a:p>
            <a:pPr algn="ctr"/>
            <a:r>
              <a:rPr lang="en-US" sz="8800" spc="800" dirty="0">
                <a:solidFill>
                  <a:srgbClr val="2A1A00"/>
                </a:solidFill>
              </a:rPr>
              <a:t>Group Activity </a:t>
            </a:r>
          </a:p>
        </p:txBody>
      </p:sp>
      <p:sp>
        <p:nvSpPr>
          <p:cNvPr id="18" name="Freeform 14">
            <a:extLst>
              <a:ext uri="{FF2B5EF4-FFF2-40B4-BE49-F238E27FC236}">
                <a16:creationId xmlns:a16="http://schemas.microsoft.com/office/drawing/2014/main" id="{E8EFDFFA-99D1-4010-8BB3-F3C338EC0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282519"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bg1"/>
          </a:solidFill>
          <a:ln w="0">
            <a:noFill/>
            <a:prstDash val="solid"/>
            <a:round/>
            <a:headEnd/>
            <a:tailEnd/>
          </a:ln>
        </p:spPr>
      </p:sp>
      <p:pic>
        <p:nvPicPr>
          <p:cNvPr id="7" name="Picture 4">
            <a:extLst>
              <a:ext uri="{FF2B5EF4-FFF2-40B4-BE49-F238E27FC236}">
                <a16:creationId xmlns:a16="http://schemas.microsoft.com/office/drawing/2014/main" id="{BACAA5F4-D117-2D51-7796-B4137673F1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3815" y="1433164"/>
            <a:ext cx="3995589" cy="399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51225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3324086" y="192901"/>
            <a:ext cx="4691923" cy="887615"/>
          </a:xfrm>
        </p:spPr>
        <p:txBody>
          <a:bodyPr/>
          <a:lstStyle/>
          <a:p>
            <a:r>
              <a:rPr lang="en-US" dirty="0"/>
              <a:t>ACTIVITIES - 4</a:t>
            </a:r>
          </a:p>
        </p:txBody>
      </p:sp>
      <p:sp>
        <p:nvSpPr>
          <p:cNvPr id="6" name="Content Placeholder 3">
            <a:extLst>
              <a:ext uri="{FF2B5EF4-FFF2-40B4-BE49-F238E27FC236}">
                <a16:creationId xmlns:a16="http://schemas.microsoft.com/office/drawing/2014/main" id="{88A28B83-D2E2-90B3-330F-0C41DD6B3BDA}"/>
              </a:ext>
            </a:extLst>
          </p:cNvPr>
          <p:cNvSpPr txBox="1">
            <a:spLocks/>
          </p:cNvSpPr>
          <p:nvPr/>
        </p:nvSpPr>
        <p:spPr>
          <a:xfrm>
            <a:off x="1521188" y="1586261"/>
            <a:ext cx="9165862" cy="288875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400" b="1" dirty="0">
                <a:solidFill>
                  <a:schemeClr val="tx1"/>
                </a:solidFill>
              </a:rPr>
              <a:t>Nature – name plants, flowers, etc.</a:t>
            </a:r>
          </a:p>
          <a:p>
            <a:r>
              <a:rPr lang="en-US" sz="2400" b="1" dirty="0">
                <a:solidFill>
                  <a:schemeClr val="tx1"/>
                </a:solidFill>
              </a:rPr>
              <a:t>Watch Biblical program, view slides as a group</a:t>
            </a:r>
          </a:p>
          <a:p>
            <a:r>
              <a:rPr lang="en-US" sz="2400" b="1" dirty="0">
                <a:solidFill>
                  <a:schemeClr val="tx1"/>
                </a:solidFill>
              </a:rPr>
              <a:t>Electronic bible games – Kahoot, family feud, jeopardy, Pictionary,</a:t>
            </a:r>
          </a:p>
          <a:p>
            <a:r>
              <a:rPr lang="en-US" sz="2600" b="1" dirty="0">
                <a:solidFill>
                  <a:schemeClr val="tx1"/>
                </a:solidFill>
              </a:rPr>
              <a:t>VBS activities </a:t>
            </a:r>
          </a:p>
          <a:p>
            <a:r>
              <a:rPr lang="en-US" sz="2600" b="1" dirty="0">
                <a:solidFill>
                  <a:schemeClr val="tx1"/>
                </a:solidFill>
              </a:rPr>
              <a:t>Camping on Zoom</a:t>
            </a:r>
          </a:p>
          <a:p>
            <a:r>
              <a:rPr lang="en-US" sz="2600" b="1" dirty="0">
                <a:solidFill>
                  <a:schemeClr val="tx1"/>
                </a:solidFill>
              </a:rPr>
              <a:t>Cooking together or on zoom</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480" y="112679"/>
            <a:ext cx="1080375" cy="104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605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p:txBody>
          <a:bodyPr/>
          <a:lstStyle/>
          <a:p>
            <a:r>
              <a:rPr lang="en-US" dirty="0"/>
              <a:t>KAHOOT</a:t>
            </a:r>
          </a:p>
        </p:txBody>
      </p:sp>
      <p:pic>
        <p:nvPicPr>
          <p:cNvPr id="4" name="Content Placeholder 3">
            <a:extLst>
              <a:ext uri="{FF2B5EF4-FFF2-40B4-BE49-F238E27FC236}">
                <a16:creationId xmlns:a16="http://schemas.microsoft.com/office/drawing/2014/main" id="{6C693C34-34BA-3522-E11C-0B7899C07E08}"/>
              </a:ext>
            </a:extLst>
          </p:cNvPr>
          <p:cNvPicPr>
            <a:picLocks noGrp="1" noChangeAspect="1"/>
          </p:cNvPicPr>
          <p:nvPr>
            <p:ph idx="1"/>
          </p:nvPr>
        </p:nvPicPr>
        <p:blipFill rotWithShape="1">
          <a:blip r:embed="rId2"/>
          <a:srcRect b="8915"/>
          <a:stretch/>
        </p:blipFill>
        <p:spPr>
          <a:xfrm>
            <a:off x="1111978" y="1612140"/>
            <a:ext cx="10457722" cy="4863475"/>
          </a:xfrm>
          <a:prstGeom prst="rect">
            <a:avLst/>
          </a:prstGeom>
        </p:spPr>
      </p:pic>
    </p:spTree>
    <p:extLst>
      <p:ext uri="{BB962C8B-B14F-4D97-AF65-F5344CB8AC3E}">
        <p14:creationId xmlns:p14="http://schemas.microsoft.com/office/powerpoint/2010/main" val="671915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2844800" y="504040"/>
            <a:ext cx="5590309" cy="887615"/>
          </a:xfrm>
        </p:spPr>
        <p:txBody>
          <a:bodyPr>
            <a:normAutofit/>
          </a:bodyPr>
          <a:lstStyle/>
          <a:p>
            <a:r>
              <a:rPr lang="en-US" dirty="0"/>
              <a:t>SOCIAL Planning</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300" y="192900"/>
            <a:ext cx="1669554" cy="1572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9190A6DA-9CD8-94A0-C84F-50F7D4D559D4}"/>
              </a:ext>
            </a:extLst>
          </p:cNvPr>
          <p:cNvSpPr>
            <a:spLocks noGrp="1"/>
          </p:cNvSpPr>
          <p:nvPr>
            <p:ph idx="1"/>
          </p:nvPr>
        </p:nvSpPr>
        <p:spPr>
          <a:xfrm>
            <a:off x="1534696" y="2142732"/>
            <a:ext cx="9520158" cy="3450613"/>
          </a:xfrm>
        </p:spPr>
        <p:txBody>
          <a:bodyPr>
            <a:normAutofit/>
          </a:bodyPr>
          <a:lstStyle/>
          <a:p>
            <a:r>
              <a:rPr lang="en-US" sz="2800" b="1" dirty="0"/>
              <a:t>Age appropriate</a:t>
            </a:r>
          </a:p>
          <a:p>
            <a:r>
              <a:rPr lang="en-US" sz="2800" b="1" dirty="0"/>
              <a:t>Christ Centered</a:t>
            </a:r>
          </a:p>
          <a:p>
            <a:r>
              <a:rPr lang="en-US" sz="2800" b="1" dirty="0"/>
              <a:t>Resources and limitation </a:t>
            </a:r>
          </a:p>
          <a:p>
            <a:r>
              <a:rPr lang="en-US" sz="2800" b="1" dirty="0"/>
              <a:t>Relevance </a:t>
            </a:r>
          </a:p>
          <a:p>
            <a:r>
              <a:rPr lang="en-US" sz="2800" b="1" dirty="0"/>
              <a:t>Know your audience</a:t>
            </a:r>
          </a:p>
          <a:p>
            <a:r>
              <a:rPr lang="en-US" sz="2800" b="1" dirty="0"/>
              <a:t>Get buy-in</a:t>
            </a:r>
          </a:p>
          <a:p>
            <a:endParaRPr lang="en-US" sz="2800" b="1" dirty="0"/>
          </a:p>
        </p:txBody>
      </p:sp>
    </p:spTree>
    <p:extLst>
      <p:ext uri="{BB962C8B-B14F-4D97-AF65-F5344CB8AC3E}">
        <p14:creationId xmlns:p14="http://schemas.microsoft.com/office/powerpoint/2010/main" val="3071007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2019300" y="504040"/>
            <a:ext cx="6415809" cy="887615"/>
          </a:xfrm>
        </p:spPr>
        <p:txBody>
          <a:bodyPr>
            <a:normAutofit/>
          </a:bodyPr>
          <a:lstStyle/>
          <a:p>
            <a:r>
              <a:rPr lang="en-US" dirty="0"/>
              <a:t>SOCIALS: LOCATIONS</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300" y="192900"/>
            <a:ext cx="1669554" cy="15723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7C175D44-F6E0-A27E-A565-E73556862634}"/>
              </a:ext>
            </a:extLst>
          </p:cNvPr>
          <p:cNvSpPr txBox="1">
            <a:spLocks/>
          </p:cNvSpPr>
          <p:nvPr/>
        </p:nvSpPr>
        <p:spPr>
          <a:xfrm>
            <a:off x="1788696" y="2306447"/>
            <a:ext cx="9520158" cy="3450613"/>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3200" dirty="0">
                <a:solidFill>
                  <a:schemeClr val="tx1"/>
                </a:solidFill>
              </a:rPr>
              <a:t>Church</a:t>
            </a:r>
          </a:p>
          <a:p>
            <a:r>
              <a:rPr lang="en-US" sz="3200" dirty="0">
                <a:solidFill>
                  <a:schemeClr val="tx1"/>
                </a:solidFill>
              </a:rPr>
              <a:t>Park</a:t>
            </a:r>
          </a:p>
          <a:p>
            <a:r>
              <a:rPr lang="en-US" sz="3200" dirty="0">
                <a:solidFill>
                  <a:schemeClr val="tx1"/>
                </a:solidFill>
              </a:rPr>
              <a:t>Recreational venue</a:t>
            </a:r>
          </a:p>
          <a:p>
            <a:r>
              <a:rPr lang="en-US" sz="3200" dirty="0">
                <a:solidFill>
                  <a:schemeClr val="tx1"/>
                </a:solidFill>
              </a:rPr>
              <a:t>Church members home</a:t>
            </a:r>
          </a:p>
          <a:p>
            <a:r>
              <a:rPr lang="en-US" sz="3200" dirty="0">
                <a:solidFill>
                  <a:schemeClr val="tx1"/>
                </a:solidFill>
              </a:rPr>
              <a:t>Campground / Hayride</a:t>
            </a:r>
          </a:p>
          <a:p>
            <a:endParaRPr lang="en-US" sz="3200" dirty="0"/>
          </a:p>
        </p:txBody>
      </p:sp>
    </p:spTree>
    <p:extLst>
      <p:ext uri="{BB962C8B-B14F-4D97-AF65-F5344CB8AC3E}">
        <p14:creationId xmlns:p14="http://schemas.microsoft.com/office/powerpoint/2010/main" val="33821929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2019300" y="504040"/>
            <a:ext cx="6921500" cy="887615"/>
          </a:xfrm>
        </p:spPr>
        <p:txBody>
          <a:bodyPr>
            <a:normAutofit/>
          </a:bodyPr>
          <a:lstStyle/>
          <a:p>
            <a:r>
              <a:rPr lang="en-US" dirty="0"/>
              <a:t>SOCIALS: DO’s &amp; DON’TS</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300" y="192900"/>
            <a:ext cx="1669554" cy="15723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CEDAFB79-8BAF-5A3E-7ECE-651EBC29C9FD}"/>
              </a:ext>
            </a:extLst>
          </p:cNvPr>
          <p:cNvSpPr>
            <a:spLocks noGrp="1"/>
          </p:cNvSpPr>
          <p:nvPr>
            <p:ph idx="1"/>
          </p:nvPr>
        </p:nvSpPr>
        <p:spPr>
          <a:xfrm>
            <a:off x="1335921" y="1505352"/>
            <a:ext cx="9520158" cy="4848608"/>
          </a:xfrm>
        </p:spPr>
        <p:txBody>
          <a:bodyPr>
            <a:noAutofit/>
          </a:bodyPr>
          <a:lstStyle/>
          <a:p>
            <a:r>
              <a:rPr lang="en-US" sz="2800" b="1" dirty="0">
                <a:solidFill>
                  <a:schemeClr val="tx1"/>
                </a:solidFill>
              </a:rPr>
              <a:t>Don’t limit yourself</a:t>
            </a:r>
          </a:p>
          <a:p>
            <a:r>
              <a:rPr lang="en-US" sz="2800" b="1" dirty="0">
                <a:solidFill>
                  <a:schemeClr val="tx1"/>
                </a:solidFill>
              </a:rPr>
              <a:t>Don’t be afraid to incorporate Christ centered activities </a:t>
            </a:r>
          </a:p>
          <a:p>
            <a:r>
              <a:rPr lang="en-US" sz="2800" b="1" dirty="0">
                <a:solidFill>
                  <a:schemeClr val="tx1"/>
                </a:solidFill>
              </a:rPr>
              <a:t>Don’t be afraid to incorporate mainstream activities</a:t>
            </a:r>
          </a:p>
          <a:p>
            <a:r>
              <a:rPr lang="en-US" sz="2800" b="1" dirty="0">
                <a:solidFill>
                  <a:schemeClr val="tx1"/>
                </a:solidFill>
              </a:rPr>
              <a:t>Do have a Planning Committee</a:t>
            </a:r>
          </a:p>
          <a:p>
            <a:r>
              <a:rPr lang="en-US" sz="2800" b="1" dirty="0">
                <a:solidFill>
                  <a:schemeClr val="tx1"/>
                </a:solidFill>
              </a:rPr>
              <a:t>Do Incorporate down time</a:t>
            </a:r>
          </a:p>
          <a:p>
            <a:r>
              <a:rPr lang="en-US" sz="2800" b="1" dirty="0">
                <a:solidFill>
                  <a:schemeClr val="tx1"/>
                </a:solidFill>
              </a:rPr>
              <a:t>Do encourage them to invite friends</a:t>
            </a:r>
          </a:p>
          <a:p>
            <a:r>
              <a:rPr lang="en-US" sz="2800" b="1" dirty="0">
                <a:solidFill>
                  <a:schemeClr val="tx1"/>
                </a:solidFill>
              </a:rPr>
              <a:t>Do partner with other church events </a:t>
            </a:r>
          </a:p>
          <a:p>
            <a:r>
              <a:rPr lang="en-US" sz="2800" b="1" dirty="0">
                <a:solidFill>
                  <a:schemeClr val="tx1"/>
                </a:solidFill>
              </a:rPr>
              <a:t>Do Have FUN</a:t>
            </a:r>
          </a:p>
          <a:p>
            <a:endParaRPr lang="en-US" sz="2800" b="1" dirty="0"/>
          </a:p>
        </p:txBody>
      </p:sp>
    </p:spTree>
    <p:extLst>
      <p:ext uri="{BB962C8B-B14F-4D97-AF65-F5344CB8AC3E}">
        <p14:creationId xmlns:p14="http://schemas.microsoft.com/office/powerpoint/2010/main" val="17914200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2019300" y="504040"/>
            <a:ext cx="6921500" cy="887615"/>
          </a:xfrm>
        </p:spPr>
        <p:txBody>
          <a:bodyPr>
            <a:normAutofit/>
          </a:bodyPr>
          <a:lstStyle/>
          <a:p>
            <a:pPr algn="ctr"/>
            <a:r>
              <a:rPr lang="en-US" dirty="0"/>
              <a:t>RESOURCES</a:t>
            </a:r>
          </a:p>
        </p:txBody>
      </p:sp>
      <p:pic>
        <p:nvPicPr>
          <p:cNvPr id="7" name="Picture 4">
            <a:extLst>
              <a:ext uri="{FF2B5EF4-FFF2-40B4-BE49-F238E27FC236}">
                <a16:creationId xmlns:a16="http://schemas.microsoft.com/office/drawing/2014/main" id="{ADF5239D-8BF1-81CB-4D72-402005321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300" y="192900"/>
            <a:ext cx="1669554" cy="157239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B86A55F3-7452-5C9B-2DEA-8E305750C682}"/>
              </a:ext>
            </a:extLst>
          </p:cNvPr>
          <p:cNvSpPr>
            <a:spLocks noGrp="1"/>
          </p:cNvSpPr>
          <p:nvPr>
            <p:ph idx="1"/>
          </p:nvPr>
        </p:nvSpPr>
        <p:spPr>
          <a:xfrm>
            <a:off x="1534696" y="2015732"/>
            <a:ext cx="9520158" cy="4169168"/>
          </a:xfrm>
        </p:spPr>
        <p:txBody>
          <a:bodyPr>
            <a:noAutofit/>
          </a:bodyPr>
          <a:lstStyle/>
          <a:p>
            <a:r>
              <a:rPr lang="en-US" sz="3200" dirty="0">
                <a:solidFill>
                  <a:schemeClr val="tx1"/>
                </a:solidFill>
              </a:rPr>
              <a:t>EACH OTHER</a:t>
            </a:r>
          </a:p>
          <a:p>
            <a:r>
              <a:rPr lang="en-US" sz="3200" dirty="0">
                <a:solidFill>
                  <a:schemeClr val="tx1"/>
                </a:solidFill>
              </a:rPr>
              <a:t>Visit churches</a:t>
            </a:r>
          </a:p>
          <a:p>
            <a:r>
              <a:rPr lang="en-US" sz="3200" dirty="0" err="1">
                <a:solidFill>
                  <a:schemeClr val="tx1"/>
                </a:solidFill>
              </a:rPr>
              <a:t>AdventSource</a:t>
            </a:r>
            <a:r>
              <a:rPr lang="en-US" sz="3200" dirty="0">
                <a:solidFill>
                  <a:schemeClr val="tx1"/>
                </a:solidFill>
              </a:rPr>
              <a:t>/ Adventist Book Center</a:t>
            </a:r>
          </a:p>
          <a:p>
            <a:r>
              <a:rPr lang="en-US" sz="3200" dirty="0">
                <a:solidFill>
                  <a:schemeClr val="tx1"/>
                </a:solidFill>
              </a:rPr>
              <a:t>Google is your friend</a:t>
            </a:r>
          </a:p>
          <a:p>
            <a:r>
              <a:rPr lang="en-US" sz="3200" dirty="0">
                <a:solidFill>
                  <a:schemeClr val="tx1"/>
                </a:solidFill>
              </a:rPr>
              <a:t>Imagination</a:t>
            </a:r>
          </a:p>
          <a:p>
            <a:r>
              <a:rPr lang="en-US" sz="3200" dirty="0">
                <a:solidFill>
                  <a:schemeClr val="tx1"/>
                </a:solidFill>
              </a:rPr>
              <a:t>Put a spin on it!!!</a:t>
            </a:r>
          </a:p>
          <a:p>
            <a:endParaRPr lang="en-US" sz="3200" dirty="0"/>
          </a:p>
          <a:p>
            <a:endParaRPr lang="en-US" sz="3200" dirty="0"/>
          </a:p>
        </p:txBody>
      </p:sp>
    </p:spTree>
    <p:extLst>
      <p:ext uri="{BB962C8B-B14F-4D97-AF65-F5344CB8AC3E}">
        <p14:creationId xmlns:p14="http://schemas.microsoft.com/office/powerpoint/2010/main" val="4280857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4" name="Rectangle 2">
            <a:extLst>
              <a:ext uri="{FF2B5EF4-FFF2-40B4-BE49-F238E27FC236}">
                <a16:creationId xmlns:a16="http://schemas.microsoft.com/office/drawing/2014/main" id="{EE5E2020-24D1-8674-C7C2-B0BB652859F7}"/>
              </a:ext>
            </a:extLst>
          </p:cNvPr>
          <p:cNvSpPr>
            <a:spLocks noChangeArrowheads="1"/>
          </p:cNvSpPr>
          <p:nvPr/>
        </p:nvSpPr>
        <p:spPr bwMode="auto">
          <a:xfrm>
            <a:off x="635937" y="1312006"/>
            <a:ext cx="5460064" cy="37679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a:spcBef>
                <a:spcPts val="700"/>
              </a:spcBef>
              <a:spcAft>
                <a:spcPts val="600"/>
              </a:spcAft>
              <a:buClr>
                <a:schemeClr val="tx2"/>
              </a:buClr>
              <a:buSzPct val="100000"/>
              <a:defRPr/>
            </a:pPr>
            <a:r>
              <a:rPr lang="en-US" altLang="en-US" sz="4800" b="1" dirty="0">
                <a:latin typeface="+mn-lt"/>
                <a:cs typeface="+mn-cs"/>
              </a:rPr>
              <a:t>RECOMMENDED </a:t>
            </a:r>
          </a:p>
          <a:p>
            <a:pPr indent="-228600" defTabSz="914400">
              <a:spcBef>
                <a:spcPts val="700"/>
              </a:spcBef>
              <a:spcAft>
                <a:spcPts val="600"/>
              </a:spcAft>
              <a:buClr>
                <a:schemeClr val="tx2"/>
              </a:buClr>
              <a:buSzPct val="100000"/>
              <a:defRPr/>
            </a:pPr>
            <a:r>
              <a:rPr lang="en-US" altLang="en-US" sz="4800" b="1" dirty="0">
                <a:latin typeface="+mn-lt"/>
                <a:cs typeface="+mn-cs"/>
              </a:rPr>
              <a:t>MATERIALS</a:t>
            </a:r>
          </a:p>
          <a:p>
            <a:pPr indent="-228600" defTabSz="914400">
              <a:spcBef>
                <a:spcPts val="700"/>
              </a:spcBef>
              <a:spcAft>
                <a:spcPts val="600"/>
              </a:spcAft>
              <a:buClr>
                <a:schemeClr val="tx2"/>
              </a:buClr>
              <a:buSzPct val="100000"/>
              <a:buFont typeface="Arial" panose="020B0604020202020204" pitchFamily="34" charset="0"/>
              <a:buChar char="•"/>
              <a:defRPr/>
            </a:pPr>
            <a:endParaRPr lang="en-US" altLang="en-US" sz="4800" dirty="0">
              <a:latin typeface="+mn-lt"/>
              <a:cs typeface="+mn-cs"/>
            </a:endParaRPr>
          </a:p>
        </p:txBody>
      </p:sp>
      <p:pic>
        <p:nvPicPr>
          <p:cNvPr id="2" name="Content Placeholder 7" descr="A picture containing photo, many, bunch, covered&#10;&#10;Description automatically generated">
            <a:extLst>
              <a:ext uri="{FF2B5EF4-FFF2-40B4-BE49-F238E27FC236}">
                <a16:creationId xmlns:a16="http://schemas.microsoft.com/office/drawing/2014/main" id="{BA680C5F-29AB-D4FD-5009-822AE3B5B312}"/>
              </a:ext>
            </a:extLst>
          </p:cNvPr>
          <p:cNvPicPr>
            <a:picLocks noGrp="1" noChangeAspect="1"/>
          </p:cNvPicPr>
          <p:nvPr>
            <p:ph idx="1"/>
          </p:nvPr>
        </p:nvPicPr>
        <p:blipFill>
          <a:blip r:embed="rId2"/>
          <a:stretch>
            <a:fillRect/>
          </a:stretch>
        </p:blipFill>
        <p:spPr>
          <a:xfrm>
            <a:off x="6197601" y="-1"/>
            <a:ext cx="5994400" cy="6857999"/>
          </a:xfrm>
          <a:prstGeom prst="rect">
            <a:avLst/>
          </a:prstGeom>
        </p:spPr>
      </p:pic>
    </p:spTree>
    <p:extLst>
      <p:ext uri="{BB962C8B-B14F-4D97-AF65-F5344CB8AC3E}">
        <p14:creationId xmlns:p14="http://schemas.microsoft.com/office/powerpoint/2010/main" val="25868260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a:extLst>
              <a:ext uri="{FF2B5EF4-FFF2-40B4-BE49-F238E27FC236}">
                <a16:creationId xmlns:a16="http://schemas.microsoft.com/office/drawing/2014/main" id="{874A2B39-A970-FB70-9EEA-A7AC6A39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109" y="255536"/>
            <a:ext cx="2170419" cy="185088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76A74B23-7089-541B-4580-929F232CDDAA}"/>
              </a:ext>
            </a:extLst>
          </p:cNvPr>
          <p:cNvSpPr>
            <a:spLocks noGrp="1"/>
          </p:cNvSpPr>
          <p:nvPr>
            <p:ph idx="1"/>
          </p:nvPr>
        </p:nvSpPr>
        <p:spPr>
          <a:xfrm>
            <a:off x="761996" y="2488806"/>
            <a:ext cx="10178322" cy="3593591"/>
          </a:xfrm>
        </p:spPr>
        <p:txBody>
          <a:bodyPr>
            <a:normAutofit/>
          </a:bodyPr>
          <a:lstStyle/>
          <a:p>
            <a:pPr marL="0" indent="0" algn="ctr">
              <a:buNone/>
            </a:pPr>
            <a:r>
              <a:rPr lang="en-US" sz="4400" dirty="0">
                <a:solidFill>
                  <a:schemeClr val="tx1"/>
                </a:solidFill>
              </a:rPr>
              <a:t>Sabbath should look, feel, and sound different! </a:t>
            </a:r>
          </a:p>
          <a:p>
            <a:pPr marL="0" indent="0" algn="ctr">
              <a:buNone/>
            </a:pPr>
            <a:r>
              <a:rPr lang="en-US" sz="4400" dirty="0">
                <a:solidFill>
                  <a:schemeClr val="tx1"/>
                </a:solidFill>
              </a:rPr>
              <a:t>Sabbath was meant to be a joy!!!</a:t>
            </a:r>
          </a:p>
          <a:p>
            <a:pPr marL="0" indent="0" algn="ctr">
              <a:buNone/>
            </a:pP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9944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a:extLst>
              <a:ext uri="{FF2B5EF4-FFF2-40B4-BE49-F238E27FC236}">
                <a16:creationId xmlns:a16="http://schemas.microsoft.com/office/drawing/2014/main" id="{874A2B39-A970-FB70-9EEA-A7AC6A39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786" y="197436"/>
            <a:ext cx="2005228" cy="154466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003CAE1A-CC68-F0FF-8E49-06B705461D14}"/>
              </a:ext>
            </a:extLst>
          </p:cNvPr>
          <p:cNvSpPr>
            <a:spLocks noGrp="1"/>
          </p:cNvSpPr>
          <p:nvPr>
            <p:ph idx="1"/>
          </p:nvPr>
        </p:nvSpPr>
        <p:spPr>
          <a:xfrm>
            <a:off x="1092200" y="1939532"/>
            <a:ext cx="9982200" cy="3927868"/>
          </a:xfrm>
        </p:spPr>
        <p:txBody>
          <a:bodyPr>
            <a:normAutofit/>
          </a:bodyPr>
          <a:lstStyle/>
          <a:p>
            <a:pPr marL="0" indent="0">
              <a:buNone/>
            </a:pPr>
            <a:r>
              <a:rPr lang="en-US" sz="3200" b="1" dirty="0">
                <a:solidFill>
                  <a:schemeClr val="tx1"/>
                </a:solidFill>
              </a:rPr>
              <a:t>Can Socials include games that are not Bible based?</a:t>
            </a:r>
          </a:p>
          <a:p>
            <a:pPr marL="0" indent="0">
              <a:buNone/>
            </a:pPr>
            <a:endParaRPr lang="en-US" sz="1050" b="1" dirty="0">
              <a:solidFill>
                <a:schemeClr val="tx1"/>
              </a:solidFill>
            </a:endParaRPr>
          </a:p>
          <a:p>
            <a:pPr marL="0" indent="0">
              <a:buNone/>
            </a:pPr>
            <a:r>
              <a:rPr lang="en-US" sz="3200" b="1" dirty="0">
                <a:solidFill>
                  <a:schemeClr val="tx1"/>
                </a:solidFill>
              </a:rPr>
              <a:t>Should some socials be visitor focused and other member focused?  Does it matter? Why?</a:t>
            </a:r>
          </a:p>
          <a:p>
            <a:pPr marL="0" indent="0">
              <a:buNone/>
            </a:pPr>
            <a:endParaRPr lang="en-US" sz="800" b="1" dirty="0">
              <a:solidFill>
                <a:schemeClr val="tx1"/>
              </a:solidFill>
            </a:endParaRPr>
          </a:p>
          <a:p>
            <a:pPr marL="0" indent="0">
              <a:buNone/>
            </a:pPr>
            <a:r>
              <a:rPr lang="en-US" sz="3200" b="1" dirty="0">
                <a:solidFill>
                  <a:schemeClr val="tx1"/>
                </a:solidFill>
              </a:rPr>
              <a:t>Share a successful social event that your church held</a:t>
            </a:r>
            <a:endParaRPr lang="en-US" sz="2800" b="1" dirty="0">
              <a:solidFill>
                <a:schemeClr val="tx1"/>
              </a:solidFill>
            </a:endParaRPr>
          </a:p>
          <a:p>
            <a:endParaRPr lang="en-US" b="1" dirty="0"/>
          </a:p>
        </p:txBody>
      </p:sp>
      <p:sp>
        <p:nvSpPr>
          <p:cNvPr id="12" name="Title 1">
            <a:extLst>
              <a:ext uri="{FF2B5EF4-FFF2-40B4-BE49-F238E27FC236}">
                <a16:creationId xmlns:a16="http://schemas.microsoft.com/office/drawing/2014/main" id="{071BFFE9-51EE-4C18-A7DF-7A62946BA1F2}"/>
              </a:ext>
            </a:extLst>
          </p:cNvPr>
          <p:cNvSpPr>
            <a:spLocks noGrp="1"/>
          </p:cNvSpPr>
          <p:nvPr>
            <p:ph type="title"/>
          </p:nvPr>
        </p:nvSpPr>
        <p:spPr>
          <a:xfrm>
            <a:off x="1765300" y="382385"/>
            <a:ext cx="7581900" cy="1113295"/>
          </a:xfrm>
        </p:spPr>
        <p:txBody>
          <a:bodyPr anchor="b">
            <a:normAutofit/>
          </a:bodyPr>
          <a:lstStyle/>
          <a:p>
            <a:pPr algn="ctr" eaLnBrk="1" hangingPunct="1"/>
            <a:r>
              <a:rPr lang="en-US" altLang="en-US" b="1" dirty="0">
                <a:latin typeface="Palatino Linotype" panose="02040502050505030304" pitchFamily="18" charset="0"/>
              </a:rPr>
              <a:t>DISCUSSION</a:t>
            </a:r>
          </a:p>
        </p:txBody>
      </p:sp>
    </p:spTree>
    <p:extLst>
      <p:ext uri="{BB962C8B-B14F-4D97-AF65-F5344CB8AC3E}">
        <p14:creationId xmlns:p14="http://schemas.microsoft.com/office/powerpoint/2010/main" val="1965098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a:extLst>
              <a:ext uri="{FF2B5EF4-FFF2-40B4-BE49-F238E27FC236}">
                <a16:creationId xmlns:a16="http://schemas.microsoft.com/office/drawing/2014/main" id="{874A2B39-A970-FB70-9EEA-A7AC6A39E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1786" y="197436"/>
            <a:ext cx="2005228" cy="154466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28A6A7B8-5CD8-F112-14E6-0E3B5A494C53}"/>
              </a:ext>
            </a:extLst>
          </p:cNvPr>
          <p:cNvSpPr>
            <a:spLocks noGrp="1"/>
          </p:cNvSpPr>
          <p:nvPr>
            <p:ph type="title"/>
          </p:nvPr>
        </p:nvSpPr>
        <p:spPr>
          <a:xfrm>
            <a:off x="1200878" y="764827"/>
            <a:ext cx="5860322" cy="1492132"/>
          </a:xfrm>
        </p:spPr>
        <p:txBody>
          <a:bodyPr/>
          <a:lstStyle/>
          <a:p>
            <a:r>
              <a:rPr lang="en-US" dirty="0"/>
              <a:t>Thank you!</a:t>
            </a:r>
          </a:p>
        </p:txBody>
      </p:sp>
      <p:sp>
        <p:nvSpPr>
          <p:cNvPr id="14" name="Content Placeholder 2">
            <a:extLst>
              <a:ext uri="{FF2B5EF4-FFF2-40B4-BE49-F238E27FC236}">
                <a16:creationId xmlns:a16="http://schemas.microsoft.com/office/drawing/2014/main" id="{5D1192CB-6790-A414-EEA7-422FBDC162E0}"/>
              </a:ext>
            </a:extLst>
          </p:cNvPr>
          <p:cNvSpPr txBox="1">
            <a:spLocks/>
          </p:cNvSpPr>
          <p:nvPr/>
        </p:nvSpPr>
        <p:spPr>
          <a:xfrm>
            <a:off x="1842186" y="1939532"/>
            <a:ext cx="8229600" cy="3799880"/>
          </a:xfrm>
          <a:prstGeom prst="rect">
            <a:avLst/>
          </a:prstGeom>
        </p:spPr>
        <p:txBody>
          <a:bodyPr/>
          <a:lstStyle/>
          <a:p>
            <a:pPr marL="342900" lvl="1" indent="-342900" algn="ctr" eaLnBrk="1" hangingPunct="1">
              <a:spcBef>
                <a:spcPct val="20000"/>
              </a:spcBef>
              <a:defRPr/>
            </a:pPr>
            <a:r>
              <a:rPr lang="en-US" sz="3200" b="1" dirty="0">
                <a:latin typeface="Trajan Pro" panose="02020502050506020301" pitchFamily="18" charset="0"/>
              </a:rPr>
              <a:t>Contact Information</a:t>
            </a:r>
          </a:p>
          <a:p>
            <a:pPr marL="342900" lvl="1" indent="-342900" algn="ctr" eaLnBrk="1" hangingPunct="1">
              <a:spcBef>
                <a:spcPct val="20000"/>
              </a:spcBef>
              <a:defRPr/>
            </a:pPr>
            <a:endParaRPr lang="en-US" sz="800" b="1" dirty="0">
              <a:latin typeface="Trajan Pro" panose="02020502050506020301" pitchFamily="18" charset="0"/>
            </a:endParaRPr>
          </a:p>
          <a:p>
            <a:pPr marL="342900" lvl="1" indent="-342900" algn="ctr" eaLnBrk="1" hangingPunct="1">
              <a:spcBef>
                <a:spcPct val="20000"/>
              </a:spcBef>
              <a:defRPr/>
            </a:pPr>
            <a:r>
              <a:rPr lang="en-US" sz="3200" b="1" dirty="0">
                <a:latin typeface="Trajan Pro" panose="02020502050506020301" pitchFamily="18" charset="0"/>
              </a:rPr>
              <a:t>Claudie W. Seide</a:t>
            </a:r>
          </a:p>
          <a:p>
            <a:pPr marL="342900" lvl="1" indent="-342900" algn="ctr" eaLnBrk="1" hangingPunct="1">
              <a:spcBef>
                <a:spcPct val="20000"/>
              </a:spcBef>
              <a:defRPr/>
            </a:pPr>
            <a:r>
              <a:rPr lang="en-US" sz="3200" b="1" dirty="0">
                <a:latin typeface="Trajan Pro" panose="02020502050506020301" pitchFamily="18" charset="0"/>
              </a:rPr>
              <a:t>claudie.wendy@gmail.com</a:t>
            </a:r>
          </a:p>
          <a:p>
            <a:pPr marL="342900" lvl="1" indent="-342900" algn="ctr" eaLnBrk="1" hangingPunct="1">
              <a:spcBef>
                <a:spcPct val="20000"/>
              </a:spcBef>
              <a:defRPr/>
            </a:pPr>
            <a:endParaRPr lang="en-US" sz="2800" b="1" dirty="0">
              <a:latin typeface="Trajan Pro" panose="02020502050506020301" pitchFamily="18" charset="0"/>
            </a:endParaRPr>
          </a:p>
          <a:p>
            <a:pPr marL="342900" lvl="1" indent="-342900" algn="ctr" eaLnBrk="1" hangingPunct="1">
              <a:spcBef>
                <a:spcPct val="20000"/>
              </a:spcBef>
              <a:defRPr/>
            </a:pPr>
            <a:r>
              <a:rPr lang="en-US" sz="3200" b="1" dirty="0">
                <a:latin typeface="Trajan Pro" panose="02020502050506020301" pitchFamily="18" charset="0"/>
              </a:rPr>
              <a:t>Mabel Alvarez</a:t>
            </a:r>
          </a:p>
          <a:p>
            <a:pPr marL="342900" lvl="1" indent="-342900" algn="ctr" eaLnBrk="1" hangingPunct="1">
              <a:spcBef>
                <a:spcPct val="20000"/>
              </a:spcBef>
              <a:defRPr/>
            </a:pPr>
            <a:r>
              <a:rPr lang="en-US" sz="3200" b="1" dirty="0">
                <a:latin typeface="Trajan Pro" panose="02020502050506020301" pitchFamily="18" charset="0"/>
              </a:rPr>
              <a:t>mabelalvarez2820@gmail.com</a:t>
            </a:r>
          </a:p>
          <a:p>
            <a:pPr marL="342900" lvl="1" indent="-342900" algn="ctr" eaLnBrk="1" hangingPunct="1">
              <a:spcBef>
                <a:spcPct val="20000"/>
              </a:spcBef>
              <a:defRPr/>
            </a:pPr>
            <a:endParaRPr lang="en-US" sz="3200" b="1" u="sng"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algn="ctr" eaLnBrk="1" hangingPunct="1">
              <a:spcBef>
                <a:spcPct val="20000"/>
              </a:spcBef>
              <a:defRPr/>
            </a:pPr>
            <a:endParaRPr lang="en-US" sz="3200" b="1" dirty="0">
              <a:latin typeface="Trajan Pro" panose="02020502050506020301" pitchFamily="18" charset="0"/>
            </a:endParaRPr>
          </a:p>
          <a:p>
            <a:pPr marL="342900" lvl="1" indent="-342900" eaLnBrk="1" hangingPunct="1">
              <a:spcBef>
                <a:spcPct val="20000"/>
              </a:spcBef>
              <a:buFont typeface="Arial" charset="0"/>
              <a:buChar char="•"/>
              <a:defRPr/>
            </a:pPr>
            <a:endParaRPr lang="en-US" sz="3200" b="1" dirty="0">
              <a:latin typeface="Trajan Pro" panose="02020502050506020301" pitchFamily="18" charset="0"/>
            </a:endParaRPr>
          </a:p>
          <a:p>
            <a:pPr marL="342900" lvl="1" indent="-342900" eaLnBrk="1" hangingPunct="1">
              <a:spcBef>
                <a:spcPct val="20000"/>
              </a:spcBef>
              <a:buFont typeface="Arial" charset="0"/>
              <a:buChar char="•"/>
              <a:defRPr/>
            </a:pPr>
            <a:endParaRPr lang="en-US" sz="2200" b="1" dirty="0">
              <a:latin typeface="Trajan Pro" panose="02020502050506020301" pitchFamily="18" charset="0"/>
            </a:endParaRPr>
          </a:p>
          <a:p>
            <a:pPr marL="342900" indent="-342900" eaLnBrk="1" hangingPunct="1">
              <a:spcBef>
                <a:spcPct val="20000"/>
              </a:spcBef>
              <a:buFont typeface="Arial" charset="0"/>
              <a:buChar char="•"/>
              <a:defRPr/>
            </a:pPr>
            <a:endParaRPr lang="en-US" sz="2200" b="1" dirty="0">
              <a:latin typeface="Trajan Pro" panose="02020502050506020301" pitchFamily="18" charset="0"/>
            </a:endParaRPr>
          </a:p>
          <a:p>
            <a:pPr marL="742950" lvl="1" indent="-285750" eaLnBrk="1" hangingPunct="1">
              <a:spcBef>
                <a:spcPct val="20000"/>
              </a:spcBef>
              <a:defRPr/>
            </a:pPr>
            <a:endParaRPr lang="en-US" sz="2200" b="1" dirty="0">
              <a:latin typeface="Trajan Pro" panose="02020502050506020301" pitchFamily="18" charset="0"/>
            </a:endParaRPr>
          </a:p>
          <a:p>
            <a:pPr marL="742950" lvl="1" indent="-285750" eaLnBrk="1" hangingPunct="1">
              <a:spcBef>
                <a:spcPct val="20000"/>
              </a:spcBef>
              <a:defRPr/>
            </a:pPr>
            <a:endParaRPr lang="en-US" sz="2800" dirty="0">
              <a:latin typeface="Trajan Pro" panose="02020502050506020301" pitchFamily="18" charset="0"/>
            </a:endParaRPr>
          </a:p>
          <a:p>
            <a:pPr marL="342900" indent="-342900" eaLnBrk="1" hangingPunct="1">
              <a:spcBef>
                <a:spcPct val="20000"/>
              </a:spcBef>
              <a:buFont typeface="Arial" charset="0"/>
              <a:buChar char="•"/>
              <a:defRPr/>
            </a:pPr>
            <a:endParaRPr lang="en-US" sz="3200" dirty="0">
              <a:latin typeface="Trajan Pro" panose="02020502050506020301" pitchFamily="18" charset="0"/>
            </a:endParaRPr>
          </a:p>
        </p:txBody>
      </p:sp>
    </p:spTree>
    <p:extLst>
      <p:ext uri="{BB962C8B-B14F-4D97-AF65-F5344CB8AC3E}">
        <p14:creationId xmlns:p14="http://schemas.microsoft.com/office/powerpoint/2010/main" val="201551455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A038BC-42E1-792B-E964-42F1C049BCE4}"/>
              </a:ext>
            </a:extLst>
          </p:cNvPr>
          <p:cNvSpPr>
            <a:spLocks noGrp="1"/>
          </p:cNvSpPr>
          <p:nvPr>
            <p:ph type="title"/>
          </p:nvPr>
        </p:nvSpPr>
        <p:spPr>
          <a:xfrm>
            <a:off x="1251678" y="382385"/>
            <a:ext cx="10178322" cy="1492132"/>
          </a:xfrm>
        </p:spPr>
        <p:txBody>
          <a:bodyPr>
            <a:normAutofit/>
          </a:bodyPr>
          <a:lstStyle/>
          <a:p>
            <a:r>
              <a:rPr lang="en-US"/>
              <a:t>Bible Alphabet Rules</a:t>
            </a:r>
          </a:p>
        </p:txBody>
      </p:sp>
      <p:pic>
        <p:nvPicPr>
          <p:cNvPr id="6" name="Picture 5">
            <a:extLst>
              <a:ext uri="{FF2B5EF4-FFF2-40B4-BE49-F238E27FC236}">
                <a16:creationId xmlns:a16="http://schemas.microsoft.com/office/drawing/2014/main" id="{70DEB519-5A73-D68C-FEAC-DCC4F3ECED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1678" y="2034101"/>
            <a:ext cx="2960017" cy="29600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31EB178-B3B7-1C87-B164-1CD97342F1A1}"/>
              </a:ext>
            </a:extLst>
          </p:cNvPr>
          <p:cNvSpPr>
            <a:spLocks noGrp="1"/>
          </p:cNvSpPr>
          <p:nvPr>
            <p:ph idx="1"/>
          </p:nvPr>
        </p:nvSpPr>
        <p:spPr>
          <a:xfrm>
            <a:off x="4783016" y="2286001"/>
            <a:ext cx="6646984" cy="3593591"/>
          </a:xfrm>
        </p:spPr>
        <p:txBody>
          <a:bodyPr>
            <a:normAutofit/>
          </a:bodyPr>
          <a:lstStyle/>
          <a:p>
            <a:r>
              <a:rPr lang="en-US" sz="3200" b="1" dirty="0"/>
              <a:t>Not allowed to use your Bible (electronic or paper)</a:t>
            </a:r>
          </a:p>
          <a:p>
            <a:r>
              <a:rPr lang="en-US" sz="3200" b="1" dirty="0"/>
              <a:t>Five minutes </a:t>
            </a:r>
          </a:p>
          <a:p>
            <a:r>
              <a:rPr lang="en-US" sz="3200" b="1" dirty="0"/>
              <a:t>List </a:t>
            </a:r>
            <a:r>
              <a:rPr lang="en-US" sz="3200" b="1" i="1" dirty="0"/>
              <a:t>names</a:t>
            </a:r>
            <a:r>
              <a:rPr lang="en-US" sz="3200" b="1" dirty="0"/>
              <a:t> from the Bible that start with the letter…</a:t>
            </a:r>
          </a:p>
          <a:p>
            <a:pPr marL="0" indent="0">
              <a:buFont typeface="Arial" panose="020B0604020202020204" pitchFamily="34" charset="0"/>
              <a:buNone/>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52813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E624BD9-62FB-467A-ACDC-4836ADC5F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Freeform 13">
            <a:extLst>
              <a:ext uri="{FF2B5EF4-FFF2-40B4-BE49-F238E27FC236}">
                <a16:creationId xmlns:a16="http://schemas.microsoft.com/office/drawing/2014/main" id="{4C973920-672E-443D-8D2E-2D1E3853A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a:xfrm>
            <a:off x="926927" y="1231894"/>
            <a:ext cx="5490143" cy="4339177"/>
          </a:xfrm>
        </p:spPr>
        <p:txBody>
          <a:bodyPr vert="horz" lIns="91440" tIns="45720" rIns="91440" bIns="45720" rtlCol="0" anchor="ctr">
            <a:normAutofit/>
          </a:bodyPr>
          <a:lstStyle/>
          <a:p>
            <a:r>
              <a:rPr lang="en-US" sz="8800" spc="800">
                <a:solidFill>
                  <a:srgbClr val="2A1A00"/>
                </a:solidFill>
              </a:rPr>
              <a:t>THE END</a:t>
            </a:r>
          </a:p>
        </p:txBody>
      </p:sp>
      <p:sp>
        <p:nvSpPr>
          <p:cNvPr id="22" name="Rectangle 16">
            <a:extLst>
              <a:ext uri="{FF2B5EF4-FFF2-40B4-BE49-F238E27FC236}">
                <a16:creationId xmlns:a16="http://schemas.microsoft.com/office/drawing/2014/main" id="{4363DD75-42D3-453C-A84D-D18B4215C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picture containing text, clipart&#10;&#10;Description automatically generated">
            <a:extLst>
              <a:ext uri="{FF2B5EF4-FFF2-40B4-BE49-F238E27FC236}">
                <a16:creationId xmlns:a16="http://schemas.microsoft.com/office/drawing/2014/main" id="{C7A1BB96-D7CD-1CBE-3CC9-B7B21AD60A56}"/>
              </a:ext>
            </a:extLst>
          </p:cNvPr>
          <p:cNvPicPr>
            <a:picLocks noChangeAspect="1"/>
          </p:cNvPicPr>
          <p:nvPr/>
        </p:nvPicPr>
        <p:blipFill>
          <a:blip r:embed="rId2"/>
          <a:stretch>
            <a:fillRect/>
          </a:stretch>
        </p:blipFill>
        <p:spPr>
          <a:xfrm>
            <a:off x="7552944" y="2931823"/>
            <a:ext cx="3995592" cy="998898"/>
          </a:xfrm>
          <a:prstGeom prst="rect">
            <a:avLst/>
          </a:prstGeom>
        </p:spPr>
      </p:pic>
    </p:spTree>
    <p:extLst>
      <p:ext uri="{BB962C8B-B14F-4D97-AF65-F5344CB8AC3E}">
        <p14:creationId xmlns:p14="http://schemas.microsoft.com/office/powerpoint/2010/main" val="227826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32B4F-683D-C659-C94C-C199C1C2C10D}"/>
              </a:ext>
            </a:extLst>
          </p:cNvPr>
          <p:cNvSpPr>
            <a:spLocks noGrp="1"/>
          </p:cNvSpPr>
          <p:nvPr>
            <p:ph type="title"/>
          </p:nvPr>
        </p:nvSpPr>
        <p:spPr/>
        <p:txBody>
          <a:bodyPr/>
          <a:lstStyle/>
          <a:p>
            <a:r>
              <a:rPr lang="en-US" dirty="0"/>
              <a:t>DISCUSSION</a:t>
            </a:r>
          </a:p>
        </p:txBody>
      </p:sp>
      <p:sp>
        <p:nvSpPr>
          <p:cNvPr id="4" name="Content Placeholder 3">
            <a:extLst>
              <a:ext uri="{FF2B5EF4-FFF2-40B4-BE49-F238E27FC236}">
                <a16:creationId xmlns:a16="http://schemas.microsoft.com/office/drawing/2014/main" id="{0B51BB6B-7FE1-725F-62EF-32E3D0D9A070}"/>
              </a:ext>
            </a:extLst>
          </p:cNvPr>
          <p:cNvSpPr>
            <a:spLocks noGrp="1"/>
          </p:cNvSpPr>
          <p:nvPr>
            <p:ph idx="1"/>
          </p:nvPr>
        </p:nvSpPr>
        <p:spPr>
          <a:xfrm>
            <a:off x="1428360" y="2094923"/>
            <a:ext cx="9849240" cy="4380691"/>
          </a:xfrm>
        </p:spPr>
        <p:txBody>
          <a:bodyPr>
            <a:normAutofit lnSpcReduction="10000"/>
          </a:bodyPr>
          <a:lstStyle/>
          <a:p>
            <a:pPr marL="0" indent="0">
              <a:buNone/>
            </a:pPr>
            <a:r>
              <a:rPr lang="en-US" sz="3600" b="1" dirty="0"/>
              <a:t>Is their a “fun” limit on Sabbath? Explain</a:t>
            </a:r>
          </a:p>
          <a:p>
            <a:pPr marL="0" indent="0">
              <a:buNone/>
            </a:pPr>
            <a:endParaRPr lang="en-US" sz="3600" b="1" dirty="0"/>
          </a:p>
          <a:p>
            <a:pPr marL="0" indent="0">
              <a:buNone/>
            </a:pPr>
            <a:r>
              <a:rPr lang="en-US" sz="3600" b="1" dirty="0"/>
              <a:t>What activities did you do as a child on the Sabbath? </a:t>
            </a:r>
          </a:p>
          <a:p>
            <a:pPr marL="0" indent="0">
              <a:buNone/>
            </a:pPr>
            <a:endParaRPr lang="en-US" sz="3600" b="1" dirty="0"/>
          </a:p>
          <a:p>
            <a:pPr marL="0" indent="0">
              <a:buNone/>
            </a:pPr>
            <a:r>
              <a:rPr lang="en-US" sz="3600" b="1" dirty="0"/>
              <a:t>Sabbath, restriction or renewal? Does one focus cause more harm? Explain </a:t>
            </a:r>
          </a:p>
        </p:txBody>
      </p:sp>
      <p:pic>
        <p:nvPicPr>
          <p:cNvPr id="5" name="Picture 4">
            <a:extLst>
              <a:ext uri="{FF2B5EF4-FFF2-40B4-BE49-F238E27FC236}">
                <a16:creationId xmlns:a16="http://schemas.microsoft.com/office/drawing/2014/main" id="{CD92A339-24FA-FEDF-8F04-BC403AD4A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552" y="161978"/>
            <a:ext cx="2081048" cy="185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8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6CE9D5-28BB-4329-B5E2-B06131F27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8D9F7D40-5D59-4F59-A331-D8F7710A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11">
            <a:extLst>
              <a:ext uri="{FF2B5EF4-FFF2-40B4-BE49-F238E27FC236}">
                <a16:creationId xmlns:a16="http://schemas.microsoft.com/office/drawing/2014/main" id="{E2B1BC2F-AEBF-4990-A7F9-197AAF28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pic>
        <p:nvPicPr>
          <p:cNvPr id="6" name="Picture 4">
            <a:extLst>
              <a:ext uri="{FF2B5EF4-FFF2-40B4-BE49-F238E27FC236}">
                <a16:creationId xmlns:a16="http://schemas.microsoft.com/office/drawing/2014/main" id="{2554CA67-4CB8-C214-5A48-E1642BE79B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3163" y="1271953"/>
            <a:ext cx="4468837" cy="43140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E5E2020-24D1-8674-C7C2-B0BB652859F7}"/>
              </a:ext>
            </a:extLst>
          </p:cNvPr>
          <p:cNvSpPr>
            <a:spLocks noChangeArrowheads="1"/>
          </p:cNvSpPr>
          <p:nvPr/>
        </p:nvSpPr>
        <p:spPr bwMode="auto">
          <a:xfrm>
            <a:off x="618978" y="211015"/>
            <a:ext cx="6654019" cy="66469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a:spcBef>
                <a:spcPts val="700"/>
              </a:spcBef>
              <a:spcAft>
                <a:spcPts val="600"/>
              </a:spcAft>
              <a:buClr>
                <a:schemeClr val="tx2"/>
              </a:buClr>
              <a:buSzPct val="100000"/>
              <a:defRPr/>
            </a:pPr>
            <a:r>
              <a:rPr lang="en-US" altLang="en-US" sz="3000" dirty="0">
                <a:latin typeface="+mn-lt"/>
                <a:cs typeface="+mn-cs"/>
              </a:rPr>
              <a:t>If you keep your feet from breaking the Sabbath and from doing as you please on My Holy day. If you call the Sabbath a delight and the Lord’s holy day honorable, and if you honor it by not going your own way and not doing as you please or speaking idle words, then you will find your joy in the Lord, and I will cause you to ride in triumph on the heights of the land and to feast on the inheritance  of your father Jacob “For the mouth of the Lord has spoken</a:t>
            </a:r>
          </a:p>
          <a:p>
            <a:pPr indent="-228600" defTabSz="914400">
              <a:spcBef>
                <a:spcPts val="700"/>
              </a:spcBef>
              <a:spcAft>
                <a:spcPts val="600"/>
              </a:spcAft>
              <a:buClr>
                <a:schemeClr val="tx2"/>
              </a:buClr>
              <a:buSzPct val="100000"/>
              <a:defRPr/>
            </a:pPr>
            <a:endParaRPr lang="en-US" altLang="en-US" sz="1050" dirty="0">
              <a:latin typeface="+mn-lt"/>
              <a:cs typeface="+mn-cs"/>
            </a:endParaRPr>
          </a:p>
          <a:p>
            <a:pPr indent="-228600" defTabSz="914400">
              <a:spcBef>
                <a:spcPts val="700"/>
              </a:spcBef>
              <a:spcAft>
                <a:spcPts val="600"/>
              </a:spcAft>
              <a:buClr>
                <a:schemeClr val="tx2"/>
              </a:buClr>
              <a:buSzPct val="100000"/>
              <a:defRPr/>
            </a:pPr>
            <a:r>
              <a:rPr lang="en-US" altLang="en-US" sz="3000" b="1" dirty="0">
                <a:latin typeface="+mn-lt"/>
                <a:cs typeface="+mn-cs"/>
              </a:rPr>
              <a:t>Isaiah 58:13-14</a:t>
            </a:r>
          </a:p>
          <a:p>
            <a:pPr indent="-228600" defTabSz="914400">
              <a:spcBef>
                <a:spcPts val="700"/>
              </a:spcBef>
              <a:spcAft>
                <a:spcPts val="600"/>
              </a:spcAft>
              <a:buClr>
                <a:schemeClr val="tx2"/>
              </a:buClr>
              <a:buSzPct val="100000"/>
              <a:buFont typeface="Arial" panose="020B0604020202020204" pitchFamily="34" charset="0"/>
              <a:buChar char="•"/>
              <a:defRPr/>
            </a:pPr>
            <a:endParaRPr lang="en-US" altLang="en-US" sz="3000" dirty="0">
              <a:latin typeface="+mn-lt"/>
              <a:cs typeface="+mn-cs"/>
            </a:endParaRPr>
          </a:p>
        </p:txBody>
      </p:sp>
    </p:spTree>
    <p:extLst>
      <p:ext uri="{BB962C8B-B14F-4D97-AF65-F5344CB8AC3E}">
        <p14:creationId xmlns:p14="http://schemas.microsoft.com/office/powerpoint/2010/main" val="17203324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628E2EC-FB72-14D2-0B9B-3BE1B2490350}"/>
              </a:ext>
            </a:extLst>
          </p:cNvPr>
          <p:cNvSpPr>
            <a:spLocks noGrp="1"/>
          </p:cNvSpPr>
          <p:nvPr>
            <p:ph type="title"/>
          </p:nvPr>
        </p:nvSpPr>
        <p:spPr>
          <a:xfrm>
            <a:off x="1734264" y="248258"/>
            <a:ext cx="6340851" cy="1681709"/>
          </a:xfrm>
        </p:spPr>
        <p:txBody>
          <a:bodyPr vert="horz" lIns="91440" tIns="45720" rIns="91440" bIns="45720" rtlCol="0" anchor="t">
            <a:normAutofit/>
          </a:bodyPr>
          <a:lstStyle/>
          <a:p>
            <a:r>
              <a:rPr lang="en-US" altLang="en-US" b="0" dirty="0">
                <a:effectLst/>
              </a:rPr>
              <a:t>COMMON BELIEFS</a:t>
            </a:r>
          </a:p>
        </p:txBody>
      </p:sp>
      <p:sp>
        <p:nvSpPr>
          <p:cNvPr id="49" name="Freeform: Shape 48">
            <a:extLst>
              <a:ext uri="{FF2B5EF4-FFF2-40B4-BE49-F238E27FC236}">
                <a16:creationId xmlns:a16="http://schemas.microsoft.com/office/drawing/2014/main" id="{41FDC264-1201-436C-919B-101837D60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72465" cy="6858000"/>
          </a:xfrm>
          <a:custGeom>
            <a:avLst/>
            <a:gdLst>
              <a:gd name="connsiteX0" fmla="*/ 0 w 672465"/>
              <a:gd name="connsiteY0" fmla="*/ 0 h 6858000"/>
              <a:gd name="connsiteX1" fmla="*/ 496253 w 672465"/>
              <a:gd name="connsiteY1" fmla="*/ 0 h 6858000"/>
              <a:gd name="connsiteX2" fmla="*/ 497840 w 672465"/>
              <a:gd name="connsiteY2" fmla="*/ 68263 h 6858000"/>
              <a:gd name="connsiteX3" fmla="*/ 505778 w 672465"/>
              <a:gd name="connsiteY3" fmla="*/ 128588 h 6858000"/>
              <a:gd name="connsiteX4" fmla="*/ 516890 w 672465"/>
              <a:gd name="connsiteY4" fmla="*/ 180975 h 6858000"/>
              <a:gd name="connsiteX5" fmla="*/ 531178 w 672465"/>
              <a:gd name="connsiteY5" fmla="*/ 227013 h 6858000"/>
              <a:gd name="connsiteX6" fmla="*/ 547053 w 672465"/>
              <a:gd name="connsiteY6" fmla="*/ 268288 h 6858000"/>
              <a:gd name="connsiteX7" fmla="*/ 566103 w 672465"/>
              <a:gd name="connsiteY7" fmla="*/ 304800 h 6858000"/>
              <a:gd name="connsiteX8" fmla="*/ 585153 w 672465"/>
              <a:gd name="connsiteY8" fmla="*/ 342900 h 6858000"/>
              <a:gd name="connsiteX9" fmla="*/ 604203 w 672465"/>
              <a:gd name="connsiteY9" fmla="*/ 381000 h 6858000"/>
              <a:gd name="connsiteX10" fmla="*/ 620078 w 672465"/>
              <a:gd name="connsiteY10" fmla="*/ 417513 h 6858000"/>
              <a:gd name="connsiteX11" fmla="*/ 635953 w 672465"/>
              <a:gd name="connsiteY11" fmla="*/ 458788 h 6858000"/>
              <a:gd name="connsiteX12" fmla="*/ 651828 w 672465"/>
              <a:gd name="connsiteY12" fmla="*/ 504825 h 6858000"/>
              <a:gd name="connsiteX13" fmla="*/ 662940 w 672465"/>
              <a:gd name="connsiteY13" fmla="*/ 557213 h 6858000"/>
              <a:gd name="connsiteX14" fmla="*/ 669290 w 672465"/>
              <a:gd name="connsiteY14" fmla="*/ 617538 h 6858000"/>
              <a:gd name="connsiteX15" fmla="*/ 672465 w 672465"/>
              <a:gd name="connsiteY15" fmla="*/ 685800 h 6858000"/>
              <a:gd name="connsiteX16" fmla="*/ 669290 w 672465"/>
              <a:gd name="connsiteY16" fmla="*/ 754063 h 6858000"/>
              <a:gd name="connsiteX17" fmla="*/ 662940 w 672465"/>
              <a:gd name="connsiteY17" fmla="*/ 814388 h 6858000"/>
              <a:gd name="connsiteX18" fmla="*/ 651828 w 672465"/>
              <a:gd name="connsiteY18" fmla="*/ 866775 h 6858000"/>
              <a:gd name="connsiteX19" fmla="*/ 635953 w 672465"/>
              <a:gd name="connsiteY19" fmla="*/ 912813 h 6858000"/>
              <a:gd name="connsiteX20" fmla="*/ 620078 w 672465"/>
              <a:gd name="connsiteY20" fmla="*/ 954088 h 6858000"/>
              <a:gd name="connsiteX21" fmla="*/ 604203 w 672465"/>
              <a:gd name="connsiteY21" fmla="*/ 990600 h 6858000"/>
              <a:gd name="connsiteX22" fmla="*/ 585153 w 672465"/>
              <a:gd name="connsiteY22" fmla="*/ 1028700 h 6858000"/>
              <a:gd name="connsiteX23" fmla="*/ 566103 w 672465"/>
              <a:gd name="connsiteY23" fmla="*/ 1066800 h 6858000"/>
              <a:gd name="connsiteX24" fmla="*/ 547053 w 672465"/>
              <a:gd name="connsiteY24" fmla="*/ 1103313 h 6858000"/>
              <a:gd name="connsiteX25" fmla="*/ 531178 w 672465"/>
              <a:gd name="connsiteY25" fmla="*/ 1144588 h 6858000"/>
              <a:gd name="connsiteX26" fmla="*/ 516890 w 672465"/>
              <a:gd name="connsiteY26" fmla="*/ 1190625 h 6858000"/>
              <a:gd name="connsiteX27" fmla="*/ 505778 w 672465"/>
              <a:gd name="connsiteY27" fmla="*/ 1243013 h 6858000"/>
              <a:gd name="connsiteX28" fmla="*/ 497840 w 672465"/>
              <a:gd name="connsiteY28" fmla="*/ 1303338 h 6858000"/>
              <a:gd name="connsiteX29" fmla="*/ 496253 w 672465"/>
              <a:gd name="connsiteY29" fmla="*/ 1371600 h 6858000"/>
              <a:gd name="connsiteX30" fmla="*/ 497840 w 672465"/>
              <a:gd name="connsiteY30" fmla="*/ 1439863 h 6858000"/>
              <a:gd name="connsiteX31" fmla="*/ 505778 w 672465"/>
              <a:gd name="connsiteY31" fmla="*/ 1500188 h 6858000"/>
              <a:gd name="connsiteX32" fmla="*/ 516890 w 672465"/>
              <a:gd name="connsiteY32" fmla="*/ 1552575 h 6858000"/>
              <a:gd name="connsiteX33" fmla="*/ 531178 w 672465"/>
              <a:gd name="connsiteY33" fmla="*/ 1598613 h 6858000"/>
              <a:gd name="connsiteX34" fmla="*/ 547053 w 672465"/>
              <a:gd name="connsiteY34" fmla="*/ 1639888 h 6858000"/>
              <a:gd name="connsiteX35" fmla="*/ 566103 w 672465"/>
              <a:gd name="connsiteY35" fmla="*/ 1676400 h 6858000"/>
              <a:gd name="connsiteX36" fmla="*/ 585153 w 672465"/>
              <a:gd name="connsiteY36" fmla="*/ 1714500 h 6858000"/>
              <a:gd name="connsiteX37" fmla="*/ 604203 w 672465"/>
              <a:gd name="connsiteY37" fmla="*/ 1752600 h 6858000"/>
              <a:gd name="connsiteX38" fmla="*/ 620078 w 672465"/>
              <a:gd name="connsiteY38" fmla="*/ 1789113 h 6858000"/>
              <a:gd name="connsiteX39" fmla="*/ 635953 w 672465"/>
              <a:gd name="connsiteY39" fmla="*/ 1830388 h 6858000"/>
              <a:gd name="connsiteX40" fmla="*/ 651828 w 672465"/>
              <a:gd name="connsiteY40" fmla="*/ 1876425 h 6858000"/>
              <a:gd name="connsiteX41" fmla="*/ 662940 w 672465"/>
              <a:gd name="connsiteY41" fmla="*/ 1928813 h 6858000"/>
              <a:gd name="connsiteX42" fmla="*/ 669290 w 672465"/>
              <a:gd name="connsiteY42" fmla="*/ 1989138 h 6858000"/>
              <a:gd name="connsiteX43" fmla="*/ 672465 w 672465"/>
              <a:gd name="connsiteY43" fmla="*/ 2057400 h 6858000"/>
              <a:gd name="connsiteX44" fmla="*/ 669290 w 672465"/>
              <a:gd name="connsiteY44" fmla="*/ 2125663 h 6858000"/>
              <a:gd name="connsiteX45" fmla="*/ 662940 w 672465"/>
              <a:gd name="connsiteY45" fmla="*/ 2185988 h 6858000"/>
              <a:gd name="connsiteX46" fmla="*/ 651828 w 672465"/>
              <a:gd name="connsiteY46" fmla="*/ 2238375 h 6858000"/>
              <a:gd name="connsiteX47" fmla="*/ 635953 w 672465"/>
              <a:gd name="connsiteY47" fmla="*/ 2284413 h 6858000"/>
              <a:gd name="connsiteX48" fmla="*/ 620078 w 672465"/>
              <a:gd name="connsiteY48" fmla="*/ 2325688 h 6858000"/>
              <a:gd name="connsiteX49" fmla="*/ 604203 w 672465"/>
              <a:gd name="connsiteY49" fmla="*/ 2362200 h 6858000"/>
              <a:gd name="connsiteX50" fmla="*/ 585153 w 672465"/>
              <a:gd name="connsiteY50" fmla="*/ 2400300 h 6858000"/>
              <a:gd name="connsiteX51" fmla="*/ 566103 w 672465"/>
              <a:gd name="connsiteY51" fmla="*/ 2438400 h 6858000"/>
              <a:gd name="connsiteX52" fmla="*/ 547053 w 672465"/>
              <a:gd name="connsiteY52" fmla="*/ 2474913 h 6858000"/>
              <a:gd name="connsiteX53" fmla="*/ 531178 w 672465"/>
              <a:gd name="connsiteY53" fmla="*/ 2516188 h 6858000"/>
              <a:gd name="connsiteX54" fmla="*/ 516890 w 672465"/>
              <a:gd name="connsiteY54" fmla="*/ 2562225 h 6858000"/>
              <a:gd name="connsiteX55" fmla="*/ 505778 w 672465"/>
              <a:gd name="connsiteY55" fmla="*/ 2614613 h 6858000"/>
              <a:gd name="connsiteX56" fmla="*/ 497840 w 672465"/>
              <a:gd name="connsiteY56" fmla="*/ 2674938 h 6858000"/>
              <a:gd name="connsiteX57" fmla="*/ 496253 w 672465"/>
              <a:gd name="connsiteY57" fmla="*/ 2743200 h 6858000"/>
              <a:gd name="connsiteX58" fmla="*/ 497840 w 672465"/>
              <a:gd name="connsiteY58" fmla="*/ 2811463 h 6858000"/>
              <a:gd name="connsiteX59" fmla="*/ 505778 w 672465"/>
              <a:gd name="connsiteY59" fmla="*/ 2871788 h 6858000"/>
              <a:gd name="connsiteX60" fmla="*/ 516890 w 672465"/>
              <a:gd name="connsiteY60" fmla="*/ 2924175 h 6858000"/>
              <a:gd name="connsiteX61" fmla="*/ 531178 w 672465"/>
              <a:gd name="connsiteY61" fmla="*/ 2970213 h 6858000"/>
              <a:gd name="connsiteX62" fmla="*/ 547053 w 672465"/>
              <a:gd name="connsiteY62" fmla="*/ 3011488 h 6858000"/>
              <a:gd name="connsiteX63" fmla="*/ 566103 w 672465"/>
              <a:gd name="connsiteY63" fmla="*/ 3048000 h 6858000"/>
              <a:gd name="connsiteX64" fmla="*/ 585153 w 672465"/>
              <a:gd name="connsiteY64" fmla="*/ 3086100 h 6858000"/>
              <a:gd name="connsiteX65" fmla="*/ 604203 w 672465"/>
              <a:gd name="connsiteY65" fmla="*/ 3124200 h 6858000"/>
              <a:gd name="connsiteX66" fmla="*/ 620078 w 672465"/>
              <a:gd name="connsiteY66" fmla="*/ 3160713 h 6858000"/>
              <a:gd name="connsiteX67" fmla="*/ 635953 w 672465"/>
              <a:gd name="connsiteY67" fmla="*/ 3201988 h 6858000"/>
              <a:gd name="connsiteX68" fmla="*/ 651828 w 672465"/>
              <a:gd name="connsiteY68" fmla="*/ 3248025 h 6858000"/>
              <a:gd name="connsiteX69" fmla="*/ 662940 w 672465"/>
              <a:gd name="connsiteY69" fmla="*/ 3300413 h 6858000"/>
              <a:gd name="connsiteX70" fmla="*/ 669290 w 672465"/>
              <a:gd name="connsiteY70" fmla="*/ 3360738 h 6858000"/>
              <a:gd name="connsiteX71" fmla="*/ 672465 w 672465"/>
              <a:gd name="connsiteY71" fmla="*/ 3427413 h 6858000"/>
              <a:gd name="connsiteX72" fmla="*/ 669290 w 672465"/>
              <a:gd name="connsiteY72" fmla="*/ 3497263 h 6858000"/>
              <a:gd name="connsiteX73" fmla="*/ 662940 w 672465"/>
              <a:gd name="connsiteY73" fmla="*/ 3557588 h 6858000"/>
              <a:gd name="connsiteX74" fmla="*/ 651828 w 672465"/>
              <a:gd name="connsiteY74" fmla="*/ 3609975 h 6858000"/>
              <a:gd name="connsiteX75" fmla="*/ 635953 w 672465"/>
              <a:gd name="connsiteY75" fmla="*/ 3656013 h 6858000"/>
              <a:gd name="connsiteX76" fmla="*/ 620078 w 672465"/>
              <a:gd name="connsiteY76" fmla="*/ 3697288 h 6858000"/>
              <a:gd name="connsiteX77" fmla="*/ 604203 w 672465"/>
              <a:gd name="connsiteY77" fmla="*/ 3733800 h 6858000"/>
              <a:gd name="connsiteX78" fmla="*/ 585153 w 672465"/>
              <a:gd name="connsiteY78" fmla="*/ 3771900 h 6858000"/>
              <a:gd name="connsiteX79" fmla="*/ 566103 w 672465"/>
              <a:gd name="connsiteY79" fmla="*/ 3810000 h 6858000"/>
              <a:gd name="connsiteX80" fmla="*/ 547053 w 672465"/>
              <a:gd name="connsiteY80" fmla="*/ 3846513 h 6858000"/>
              <a:gd name="connsiteX81" fmla="*/ 531178 w 672465"/>
              <a:gd name="connsiteY81" fmla="*/ 3887788 h 6858000"/>
              <a:gd name="connsiteX82" fmla="*/ 516890 w 672465"/>
              <a:gd name="connsiteY82" fmla="*/ 3933825 h 6858000"/>
              <a:gd name="connsiteX83" fmla="*/ 505778 w 672465"/>
              <a:gd name="connsiteY83" fmla="*/ 3986213 h 6858000"/>
              <a:gd name="connsiteX84" fmla="*/ 497840 w 672465"/>
              <a:gd name="connsiteY84" fmla="*/ 4046538 h 6858000"/>
              <a:gd name="connsiteX85" fmla="*/ 496253 w 672465"/>
              <a:gd name="connsiteY85" fmla="*/ 4114800 h 6858000"/>
              <a:gd name="connsiteX86" fmla="*/ 497840 w 672465"/>
              <a:gd name="connsiteY86" fmla="*/ 4183063 h 6858000"/>
              <a:gd name="connsiteX87" fmla="*/ 505778 w 672465"/>
              <a:gd name="connsiteY87" fmla="*/ 4243388 h 6858000"/>
              <a:gd name="connsiteX88" fmla="*/ 516890 w 672465"/>
              <a:gd name="connsiteY88" fmla="*/ 4295775 h 6858000"/>
              <a:gd name="connsiteX89" fmla="*/ 531178 w 672465"/>
              <a:gd name="connsiteY89" fmla="*/ 4341813 h 6858000"/>
              <a:gd name="connsiteX90" fmla="*/ 547053 w 672465"/>
              <a:gd name="connsiteY90" fmla="*/ 4383088 h 6858000"/>
              <a:gd name="connsiteX91" fmla="*/ 566103 w 672465"/>
              <a:gd name="connsiteY91" fmla="*/ 4419600 h 6858000"/>
              <a:gd name="connsiteX92" fmla="*/ 604203 w 672465"/>
              <a:gd name="connsiteY92" fmla="*/ 4495800 h 6858000"/>
              <a:gd name="connsiteX93" fmla="*/ 620078 w 672465"/>
              <a:gd name="connsiteY93" fmla="*/ 4532313 h 6858000"/>
              <a:gd name="connsiteX94" fmla="*/ 635953 w 672465"/>
              <a:gd name="connsiteY94" fmla="*/ 4573588 h 6858000"/>
              <a:gd name="connsiteX95" fmla="*/ 651828 w 672465"/>
              <a:gd name="connsiteY95" fmla="*/ 4619625 h 6858000"/>
              <a:gd name="connsiteX96" fmla="*/ 662940 w 672465"/>
              <a:gd name="connsiteY96" fmla="*/ 4672013 h 6858000"/>
              <a:gd name="connsiteX97" fmla="*/ 669290 w 672465"/>
              <a:gd name="connsiteY97" fmla="*/ 4732338 h 6858000"/>
              <a:gd name="connsiteX98" fmla="*/ 672465 w 672465"/>
              <a:gd name="connsiteY98" fmla="*/ 4800600 h 6858000"/>
              <a:gd name="connsiteX99" fmla="*/ 669290 w 672465"/>
              <a:gd name="connsiteY99" fmla="*/ 4868863 h 6858000"/>
              <a:gd name="connsiteX100" fmla="*/ 662940 w 672465"/>
              <a:gd name="connsiteY100" fmla="*/ 4929188 h 6858000"/>
              <a:gd name="connsiteX101" fmla="*/ 651828 w 672465"/>
              <a:gd name="connsiteY101" fmla="*/ 4981575 h 6858000"/>
              <a:gd name="connsiteX102" fmla="*/ 635953 w 672465"/>
              <a:gd name="connsiteY102" fmla="*/ 5027613 h 6858000"/>
              <a:gd name="connsiteX103" fmla="*/ 620078 w 672465"/>
              <a:gd name="connsiteY103" fmla="*/ 5068888 h 6858000"/>
              <a:gd name="connsiteX104" fmla="*/ 604203 w 672465"/>
              <a:gd name="connsiteY104" fmla="*/ 5105400 h 6858000"/>
              <a:gd name="connsiteX105" fmla="*/ 585153 w 672465"/>
              <a:gd name="connsiteY105" fmla="*/ 5143500 h 6858000"/>
              <a:gd name="connsiteX106" fmla="*/ 566103 w 672465"/>
              <a:gd name="connsiteY106" fmla="*/ 5181600 h 6858000"/>
              <a:gd name="connsiteX107" fmla="*/ 547053 w 672465"/>
              <a:gd name="connsiteY107" fmla="*/ 5218113 h 6858000"/>
              <a:gd name="connsiteX108" fmla="*/ 531178 w 672465"/>
              <a:gd name="connsiteY108" fmla="*/ 5259388 h 6858000"/>
              <a:gd name="connsiteX109" fmla="*/ 516890 w 672465"/>
              <a:gd name="connsiteY109" fmla="*/ 5305425 h 6858000"/>
              <a:gd name="connsiteX110" fmla="*/ 505778 w 672465"/>
              <a:gd name="connsiteY110" fmla="*/ 5357813 h 6858000"/>
              <a:gd name="connsiteX111" fmla="*/ 497840 w 672465"/>
              <a:gd name="connsiteY111" fmla="*/ 5418138 h 6858000"/>
              <a:gd name="connsiteX112" fmla="*/ 496253 w 672465"/>
              <a:gd name="connsiteY112" fmla="*/ 5486400 h 6858000"/>
              <a:gd name="connsiteX113" fmla="*/ 497840 w 672465"/>
              <a:gd name="connsiteY113" fmla="*/ 5554663 h 6858000"/>
              <a:gd name="connsiteX114" fmla="*/ 505778 w 672465"/>
              <a:gd name="connsiteY114" fmla="*/ 5614988 h 6858000"/>
              <a:gd name="connsiteX115" fmla="*/ 516890 w 672465"/>
              <a:gd name="connsiteY115" fmla="*/ 5667375 h 6858000"/>
              <a:gd name="connsiteX116" fmla="*/ 531178 w 672465"/>
              <a:gd name="connsiteY116" fmla="*/ 5713413 h 6858000"/>
              <a:gd name="connsiteX117" fmla="*/ 547053 w 672465"/>
              <a:gd name="connsiteY117" fmla="*/ 5754688 h 6858000"/>
              <a:gd name="connsiteX118" fmla="*/ 566103 w 672465"/>
              <a:gd name="connsiteY118" fmla="*/ 5791200 h 6858000"/>
              <a:gd name="connsiteX119" fmla="*/ 585153 w 672465"/>
              <a:gd name="connsiteY119" fmla="*/ 5829300 h 6858000"/>
              <a:gd name="connsiteX120" fmla="*/ 604203 w 672465"/>
              <a:gd name="connsiteY120" fmla="*/ 5867400 h 6858000"/>
              <a:gd name="connsiteX121" fmla="*/ 620078 w 672465"/>
              <a:gd name="connsiteY121" fmla="*/ 5903913 h 6858000"/>
              <a:gd name="connsiteX122" fmla="*/ 635953 w 672465"/>
              <a:gd name="connsiteY122" fmla="*/ 5945188 h 6858000"/>
              <a:gd name="connsiteX123" fmla="*/ 651828 w 672465"/>
              <a:gd name="connsiteY123" fmla="*/ 5991225 h 6858000"/>
              <a:gd name="connsiteX124" fmla="*/ 662940 w 672465"/>
              <a:gd name="connsiteY124" fmla="*/ 6043613 h 6858000"/>
              <a:gd name="connsiteX125" fmla="*/ 669290 w 672465"/>
              <a:gd name="connsiteY125" fmla="*/ 6103938 h 6858000"/>
              <a:gd name="connsiteX126" fmla="*/ 672465 w 672465"/>
              <a:gd name="connsiteY126" fmla="*/ 6172200 h 6858000"/>
              <a:gd name="connsiteX127" fmla="*/ 669290 w 672465"/>
              <a:gd name="connsiteY127" fmla="*/ 6240463 h 6858000"/>
              <a:gd name="connsiteX128" fmla="*/ 662940 w 672465"/>
              <a:gd name="connsiteY128" fmla="*/ 6300788 h 6858000"/>
              <a:gd name="connsiteX129" fmla="*/ 651828 w 672465"/>
              <a:gd name="connsiteY129" fmla="*/ 6353175 h 6858000"/>
              <a:gd name="connsiteX130" fmla="*/ 635953 w 672465"/>
              <a:gd name="connsiteY130" fmla="*/ 6399213 h 6858000"/>
              <a:gd name="connsiteX131" fmla="*/ 620078 w 672465"/>
              <a:gd name="connsiteY131" fmla="*/ 6440488 h 6858000"/>
              <a:gd name="connsiteX132" fmla="*/ 604203 w 672465"/>
              <a:gd name="connsiteY132" fmla="*/ 6477000 h 6858000"/>
              <a:gd name="connsiteX133" fmla="*/ 585153 w 672465"/>
              <a:gd name="connsiteY133" fmla="*/ 6515100 h 6858000"/>
              <a:gd name="connsiteX134" fmla="*/ 566103 w 672465"/>
              <a:gd name="connsiteY134" fmla="*/ 6553200 h 6858000"/>
              <a:gd name="connsiteX135" fmla="*/ 547053 w 672465"/>
              <a:gd name="connsiteY135" fmla="*/ 6589713 h 6858000"/>
              <a:gd name="connsiteX136" fmla="*/ 531178 w 672465"/>
              <a:gd name="connsiteY136" fmla="*/ 6630988 h 6858000"/>
              <a:gd name="connsiteX137" fmla="*/ 516890 w 672465"/>
              <a:gd name="connsiteY137" fmla="*/ 6677025 h 6858000"/>
              <a:gd name="connsiteX138" fmla="*/ 505778 w 672465"/>
              <a:gd name="connsiteY138" fmla="*/ 6729413 h 6858000"/>
              <a:gd name="connsiteX139" fmla="*/ 497840 w 672465"/>
              <a:gd name="connsiteY139" fmla="*/ 6789738 h 6858000"/>
              <a:gd name="connsiteX140" fmla="*/ 496253 w 672465"/>
              <a:gd name="connsiteY140" fmla="*/ 6858000 h 6858000"/>
              <a:gd name="connsiteX141" fmla="*/ 0 w 672465"/>
              <a:gd name="connsiteY1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w="0">
            <a:noFill/>
            <a:prstDash val="solid"/>
            <a:round/>
            <a:headEnd/>
            <a:tailEnd/>
          </a:ln>
        </p:spPr>
      </p:sp>
      <p:sp>
        <p:nvSpPr>
          <p:cNvPr id="5" name="Rectangle 2">
            <a:extLst>
              <a:ext uri="{FF2B5EF4-FFF2-40B4-BE49-F238E27FC236}">
                <a16:creationId xmlns:a16="http://schemas.microsoft.com/office/drawing/2014/main" id="{F5A2C6E0-8E1A-20A1-7BC3-FABBD162071C}"/>
              </a:ext>
            </a:extLst>
          </p:cNvPr>
          <p:cNvSpPr>
            <a:spLocks noChangeArrowheads="1"/>
          </p:cNvSpPr>
          <p:nvPr/>
        </p:nvSpPr>
        <p:spPr bwMode="auto">
          <a:xfrm>
            <a:off x="672465" y="611817"/>
            <a:ext cx="7287202" cy="619849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228600" defTabSz="914400">
              <a:spcBef>
                <a:spcPts val="700"/>
              </a:spcBef>
              <a:spcAft>
                <a:spcPts val="600"/>
              </a:spcAft>
              <a:buClr>
                <a:schemeClr val="tx2"/>
              </a:buClr>
              <a:buSzPct val="100000"/>
              <a:defRPr/>
            </a:pPr>
            <a:endParaRPr lang="en-US" altLang="en-US" sz="3200" dirty="0">
              <a:latin typeface="+mn-lt"/>
              <a:cs typeface="+mn-cs"/>
            </a:endParaRPr>
          </a:p>
          <a:p>
            <a:pPr marL="285750" indent="-228600" defTabSz="914400">
              <a:spcBef>
                <a:spcPts val="700"/>
              </a:spcBef>
              <a:spcAft>
                <a:spcPts val="600"/>
              </a:spcAft>
              <a:buClr>
                <a:schemeClr val="tx2"/>
              </a:buClr>
              <a:buSzPct val="100000"/>
              <a:buFont typeface="Arial" panose="020B0604020202020204" pitchFamily="34" charset="0"/>
              <a:buChar char="•"/>
              <a:defRPr/>
            </a:pPr>
            <a:r>
              <a:rPr lang="en-US" altLang="en-US" sz="3200" dirty="0">
                <a:latin typeface="+mn-lt"/>
                <a:cs typeface="+mn-cs"/>
              </a:rPr>
              <a:t>The Bible says that on the Sabbath day we are not to do as we please, therefore anything pleasurable should be avoided on the Sabbath</a:t>
            </a:r>
          </a:p>
          <a:p>
            <a:pPr marL="285750" indent="-228600" defTabSz="914400">
              <a:spcBef>
                <a:spcPts val="700"/>
              </a:spcBef>
              <a:spcAft>
                <a:spcPts val="600"/>
              </a:spcAft>
              <a:buClr>
                <a:schemeClr val="tx2"/>
              </a:buClr>
              <a:buSzPct val="100000"/>
              <a:buFont typeface="Arial" panose="020B0604020202020204" pitchFamily="34" charset="0"/>
              <a:buChar char="•"/>
              <a:defRPr/>
            </a:pPr>
            <a:endParaRPr lang="en-US" altLang="en-US" sz="700" dirty="0">
              <a:latin typeface="+mn-lt"/>
              <a:cs typeface="+mn-cs"/>
            </a:endParaRPr>
          </a:p>
          <a:p>
            <a:pPr marL="285750" indent="-228600" defTabSz="914400">
              <a:spcBef>
                <a:spcPts val="700"/>
              </a:spcBef>
              <a:spcAft>
                <a:spcPts val="600"/>
              </a:spcAft>
              <a:buClr>
                <a:schemeClr val="tx2"/>
              </a:buClr>
              <a:buSzPct val="100000"/>
              <a:buFont typeface="Arial" panose="020B0604020202020204" pitchFamily="34" charset="0"/>
              <a:buChar char="•"/>
              <a:defRPr/>
            </a:pPr>
            <a:r>
              <a:rPr lang="en-US" altLang="en-US" sz="3200" dirty="0">
                <a:latin typeface="+mn-lt"/>
                <a:cs typeface="+mn-cs"/>
              </a:rPr>
              <a:t>Forbids anything that would be considered “fun” </a:t>
            </a:r>
          </a:p>
          <a:p>
            <a:pPr marL="285750" indent="-228600" defTabSz="914400">
              <a:spcBef>
                <a:spcPts val="700"/>
              </a:spcBef>
              <a:spcAft>
                <a:spcPts val="600"/>
              </a:spcAft>
              <a:buClr>
                <a:schemeClr val="tx2"/>
              </a:buClr>
              <a:buSzPct val="100000"/>
              <a:buFont typeface="Arial" panose="020B0604020202020204" pitchFamily="34" charset="0"/>
              <a:buChar char="•"/>
              <a:defRPr/>
            </a:pPr>
            <a:endParaRPr lang="en-US" altLang="en-US" sz="500" dirty="0">
              <a:latin typeface="+mn-lt"/>
              <a:cs typeface="+mn-cs"/>
            </a:endParaRPr>
          </a:p>
          <a:p>
            <a:pPr marL="285750" indent="-228600" defTabSz="914400">
              <a:spcBef>
                <a:spcPts val="700"/>
              </a:spcBef>
              <a:spcAft>
                <a:spcPts val="600"/>
              </a:spcAft>
              <a:buClr>
                <a:schemeClr val="tx2"/>
              </a:buClr>
              <a:buSzPct val="100000"/>
              <a:buFont typeface="Arial" panose="020B0604020202020204" pitchFamily="34" charset="0"/>
              <a:buChar char="•"/>
              <a:defRPr/>
            </a:pPr>
            <a:r>
              <a:rPr lang="en-US" altLang="en-US" sz="3200" dirty="0">
                <a:latin typeface="+mn-lt"/>
                <a:cs typeface="+mn-cs"/>
              </a:rPr>
              <a:t>Visit “</a:t>
            </a:r>
            <a:r>
              <a:rPr lang="en-US" altLang="en-US" sz="3200" i="1" dirty="0">
                <a:latin typeface="+mn-lt"/>
                <a:cs typeface="+mn-cs"/>
              </a:rPr>
              <a:t>recreational</a:t>
            </a:r>
            <a:r>
              <a:rPr lang="en-US" altLang="en-US" sz="3200" dirty="0">
                <a:latin typeface="+mn-lt"/>
                <a:cs typeface="+mn-cs"/>
              </a:rPr>
              <a:t>” settings without fully participating (Ex: Beach – can’t go in water past knees)</a:t>
            </a:r>
          </a:p>
          <a:p>
            <a:pPr indent="-228600" defTabSz="914400">
              <a:spcBef>
                <a:spcPts val="700"/>
              </a:spcBef>
              <a:spcAft>
                <a:spcPts val="600"/>
              </a:spcAft>
              <a:buClr>
                <a:schemeClr val="tx2"/>
              </a:buClr>
              <a:buSzPct val="100000"/>
              <a:buFont typeface="Arial" panose="020B0604020202020204" pitchFamily="34" charset="0"/>
              <a:buChar char="•"/>
              <a:defRPr/>
            </a:pPr>
            <a:endParaRPr lang="en-US" altLang="en-US" sz="3200" dirty="0">
              <a:latin typeface="+mn-lt"/>
              <a:cs typeface="+mn-cs"/>
            </a:endParaRPr>
          </a:p>
        </p:txBody>
      </p:sp>
      <p:sp>
        <p:nvSpPr>
          <p:cNvPr id="51" name="Freeform: Shape 50">
            <a:extLst>
              <a:ext uri="{FF2B5EF4-FFF2-40B4-BE49-F238E27FC236}">
                <a16:creationId xmlns:a16="http://schemas.microsoft.com/office/drawing/2014/main" id="{D6B215F4-747D-4CC6-A400-179A94AB8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3" name="Freeform: Shape 52">
            <a:extLst>
              <a:ext uri="{FF2B5EF4-FFF2-40B4-BE49-F238E27FC236}">
                <a16:creationId xmlns:a16="http://schemas.microsoft.com/office/drawing/2014/main" id="{C336FE1A-0BAD-4B17-A0E2-47F328026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5116" y="0"/>
            <a:ext cx="4116885" cy="3585722"/>
          </a:xfrm>
          <a:custGeom>
            <a:avLst/>
            <a:gdLst>
              <a:gd name="connsiteX0" fmla="*/ 371204 w 4116885"/>
              <a:gd name="connsiteY0" fmla="*/ 0 h 3585722"/>
              <a:gd name="connsiteX1" fmla="*/ 4116885 w 4116885"/>
              <a:gd name="connsiteY1" fmla="*/ 0 h 3585722"/>
              <a:gd name="connsiteX2" fmla="*/ 4116885 w 4116885"/>
              <a:gd name="connsiteY2" fmla="*/ 2920084 h 3585722"/>
              <a:gd name="connsiteX3" fmla="*/ 4083518 w 4116885"/>
              <a:gd name="connsiteY3" fmla="*/ 2934914 h 3585722"/>
              <a:gd name="connsiteX4" fmla="*/ 4040331 w 4116885"/>
              <a:gd name="connsiteY4" fmla="*/ 2949806 h 3585722"/>
              <a:gd name="connsiteX5" fmla="*/ 3997143 w 4116885"/>
              <a:gd name="connsiteY5" fmla="*/ 2963209 h 3585722"/>
              <a:gd name="connsiteX6" fmla="*/ 3950976 w 4116885"/>
              <a:gd name="connsiteY6" fmla="*/ 2975125 h 3585722"/>
              <a:gd name="connsiteX7" fmla="*/ 3906298 w 4116885"/>
              <a:gd name="connsiteY7" fmla="*/ 2987039 h 3585722"/>
              <a:gd name="connsiteX8" fmla="*/ 3861622 w 4116885"/>
              <a:gd name="connsiteY8" fmla="*/ 3000442 h 3585722"/>
              <a:gd name="connsiteX9" fmla="*/ 3818433 w 4116885"/>
              <a:gd name="connsiteY9" fmla="*/ 3015336 h 3585722"/>
              <a:gd name="connsiteX10" fmla="*/ 3778225 w 4116885"/>
              <a:gd name="connsiteY10" fmla="*/ 3033207 h 3585722"/>
              <a:gd name="connsiteX11" fmla="*/ 3740994 w 4116885"/>
              <a:gd name="connsiteY11" fmla="*/ 3054056 h 3585722"/>
              <a:gd name="connsiteX12" fmla="*/ 3708230 w 4116885"/>
              <a:gd name="connsiteY12" fmla="*/ 3080861 h 3585722"/>
              <a:gd name="connsiteX13" fmla="*/ 3673977 w 4116885"/>
              <a:gd name="connsiteY13" fmla="*/ 3110649 h 3585722"/>
              <a:gd name="connsiteX14" fmla="*/ 3644190 w 4116885"/>
              <a:gd name="connsiteY14" fmla="*/ 3144902 h 3585722"/>
              <a:gd name="connsiteX15" fmla="*/ 3615895 w 4116885"/>
              <a:gd name="connsiteY15" fmla="*/ 3180643 h 3585722"/>
              <a:gd name="connsiteX16" fmla="*/ 3587600 w 4116885"/>
              <a:gd name="connsiteY16" fmla="*/ 3217874 h 3585722"/>
              <a:gd name="connsiteX17" fmla="*/ 3559305 w 4116885"/>
              <a:gd name="connsiteY17" fmla="*/ 3255107 h 3585722"/>
              <a:gd name="connsiteX18" fmla="*/ 3531009 w 4116885"/>
              <a:gd name="connsiteY18" fmla="*/ 3290849 h 3585722"/>
              <a:gd name="connsiteX19" fmla="*/ 3499734 w 4116885"/>
              <a:gd name="connsiteY19" fmla="*/ 3325101 h 3585722"/>
              <a:gd name="connsiteX20" fmla="*/ 3468459 w 4116885"/>
              <a:gd name="connsiteY20" fmla="*/ 3354887 h 3585722"/>
              <a:gd name="connsiteX21" fmla="*/ 3432719 w 4116885"/>
              <a:gd name="connsiteY21" fmla="*/ 3380204 h 3585722"/>
              <a:gd name="connsiteX22" fmla="*/ 3395487 w 4116885"/>
              <a:gd name="connsiteY22" fmla="*/ 3399565 h 3585722"/>
              <a:gd name="connsiteX23" fmla="*/ 3350809 w 4116885"/>
              <a:gd name="connsiteY23" fmla="*/ 3412968 h 3585722"/>
              <a:gd name="connsiteX24" fmla="*/ 3304642 w 4116885"/>
              <a:gd name="connsiteY24" fmla="*/ 3418925 h 3585722"/>
              <a:gd name="connsiteX25" fmla="*/ 3256988 w 4116885"/>
              <a:gd name="connsiteY25" fmla="*/ 3420415 h 3585722"/>
              <a:gd name="connsiteX26" fmla="*/ 3206353 w 4116885"/>
              <a:gd name="connsiteY26" fmla="*/ 3415946 h 3585722"/>
              <a:gd name="connsiteX27" fmla="*/ 3155719 w 4116885"/>
              <a:gd name="connsiteY27" fmla="*/ 3409991 h 3585722"/>
              <a:gd name="connsiteX28" fmla="*/ 3105083 w 4116885"/>
              <a:gd name="connsiteY28" fmla="*/ 3402543 h 3585722"/>
              <a:gd name="connsiteX29" fmla="*/ 3054450 w 4116885"/>
              <a:gd name="connsiteY29" fmla="*/ 3396587 h 3585722"/>
              <a:gd name="connsiteX30" fmla="*/ 3003814 w 4116885"/>
              <a:gd name="connsiteY30" fmla="*/ 3393607 h 3585722"/>
              <a:gd name="connsiteX31" fmla="*/ 2954669 w 4116885"/>
              <a:gd name="connsiteY31" fmla="*/ 3393607 h 3585722"/>
              <a:gd name="connsiteX32" fmla="*/ 2908503 w 4116885"/>
              <a:gd name="connsiteY32" fmla="*/ 3399565 h 3585722"/>
              <a:gd name="connsiteX33" fmla="*/ 2860847 w 4116885"/>
              <a:gd name="connsiteY33" fmla="*/ 3411479 h 3585722"/>
              <a:gd name="connsiteX34" fmla="*/ 2817659 w 4116885"/>
              <a:gd name="connsiteY34" fmla="*/ 3429350 h 3585722"/>
              <a:gd name="connsiteX35" fmla="*/ 2772981 w 4116885"/>
              <a:gd name="connsiteY35" fmla="*/ 3453178 h 3585722"/>
              <a:gd name="connsiteX36" fmla="*/ 2728305 w 4116885"/>
              <a:gd name="connsiteY36" fmla="*/ 3477008 h 3585722"/>
              <a:gd name="connsiteX37" fmla="*/ 2683627 w 4116885"/>
              <a:gd name="connsiteY37" fmla="*/ 3503814 h 3585722"/>
              <a:gd name="connsiteX38" fmla="*/ 2640437 w 4116885"/>
              <a:gd name="connsiteY38" fmla="*/ 3529131 h 3585722"/>
              <a:gd name="connsiteX39" fmla="*/ 2594272 w 4116885"/>
              <a:gd name="connsiteY39" fmla="*/ 3551469 h 3585722"/>
              <a:gd name="connsiteX40" fmla="*/ 2549594 w 4116885"/>
              <a:gd name="connsiteY40" fmla="*/ 3569341 h 3585722"/>
              <a:gd name="connsiteX41" fmla="*/ 2503426 w 4116885"/>
              <a:gd name="connsiteY41" fmla="*/ 3581255 h 3585722"/>
              <a:gd name="connsiteX42" fmla="*/ 2455772 w 4116885"/>
              <a:gd name="connsiteY42" fmla="*/ 3585722 h 3585722"/>
              <a:gd name="connsiteX43" fmla="*/ 2408116 w 4116885"/>
              <a:gd name="connsiteY43" fmla="*/ 3581255 h 3585722"/>
              <a:gd name="connsiteX44" fmla="*/ 2361949 w 4116885"/>
              <a:gd name="connsiteY44" fmla="*/ 3569341 h 3585722"/>
              <a:gd name="connsiteX45" fmla="*/ 2317272 w 4116885"/>
              <a:gd name="connsiteY45" fmla="*/ 3551469 h 3585722"/>
              <a:gd name="connsiteX46" fmla="*/ 2271105 w 4116885"/>
              <a:gd name="connsiteY46" fmla="*/ 3529131 h 3585722"/>
              <a:gd name="connsiteX47" fmla="*/ 2227917 w 4116885"/>
              <a:gd name="connsiteY47" fmla="*/ 3503814 h 3585722"/>
              <a:gd name="connsiteX48" fmla="*/ 2183239 w 4116885"/>
              <a:gd name="connsiteY48" fmla="*/ 3477008 h 3585722"/>
              <a:gd name="connsiteX49" fmla="*/ 2138561 w 4116885"/>
              <a:gd name="connsiteY49" fmla="*/ 3453178 h 3585722"/>
              <a:gd name="connsiteX50" fmla="*/ 2093885 w 4116885"/>
              <a:gd name="connsiteY50" fmla="*/ 3429350 h 3585722"/>
              <a:gd name="connsiteX51" fmla="*/ 2049208 w 4116885"/>
              <a:gd name="connsiteY51" fmla="*/ 3411479 h 3585722"/>
              <a:gd name="connsiteX52" fmla="*/ 2003041 w 4116885"/>
              <a:gd name="connsiteY52" fmla="*/ 3399565 h 3585722"/>
              <a:gd name="connsiteX53" fmla="*/ 1956874 w 4116885"/>
              <a:gd name="connsiteY53" fmla="*/ 3393607 h 3585722"/>
              <a:gd name="connsiteX54" fmla="*/ 1907728 w 4116885"/>
              <a:gd name="connsiteY54" fmla="*/ 3393607 h 3585722"/>
              <a:gd name="connsiteX55" fmla="*/ 1857094 w 4116885"/>
              <a:gd name="connsiteY55" fmla="*/ 3396587 h 3585722"/>
              <a:gd name="connsiteX56" fmla="*/ 1806460 w 4116885"/>
              <a:gd name="connsiteY56" fmla="*/ 3402543 h 3585722"/>
              <a:gd name="connsiteX57" fmla="*/ 1755825 w 4116885"/>
              <a:gd name="connsiteY57" fmla="*/ 3409991 h 3585722"/>
              <a:gd name="connsiteX58" fmla="*/ 1705189 w 4116885"/>
              <a:gd name="connsiteY58" fmla="*/ 3415946 h 3585722"/>
              <a:gd name="connsiteX59" fmla="*/ 1654555 w 4116885"/>
              <a:gd name="connsiteY59" fmla="*/ 3420415 h 3585722"/>
              <a:gd name="connsiteX60" fmla="*/ 1606901 w 4116885"/>
              <a:gd name="connsiteY60" fmla="*/ 3418925 h 3585722"/>
              <a:gd name="connsiteX61" fmla="*/ 1560733 w 4116885"/>
              <a:gd name="connsiteY61" fmla="*/ 3412968 h 3585722"/>
              <a:gd name="connsiteX62" fmla="*/ 1516055 w 4116885"/>
              <a:gd name="connsiteY62" fmla="*/ 3399565 h 3585722"/>
              <a:gd name="connsiteX63" fmla="*/ 1478825 w 4116885"/>
              <a:gd name="connsiteY63" fmla="*/ 3380204 h 3585722"/>
              <a:gd name="connsiteX64" fmla="*/ 1443081 w 4116885"/>
              <a:gd name="connsiteY64" fmla="*/ 3354887 h 3585722"/>
              <a:gd name="connsiteX65" fmla="*/ 1411808 w 4116885"/>
              <a:gd name="connsiteY65" fmla="*/ 3325101 h 3585722"/>
              <a:gd name="connsiteX66" fmla="*/ 1380533 w 4116885"/>
              <a:gd name="connsiteY66" fmla="*/ 3290849 h 3585722"/>
              <a:gd name="connsiteX67" fmla="*/ 1352239 w 4116885"/>
              <a:gd name="connsiteY67" fmla="*/ 3255107 h 3585722"/>
              <a:gd name="connsiteX68" fmla="*/ 1323942 w 4116885"/>
              <a:gd name="connsiteY68" fmla="*/ 3217874 h 3585722"/>
              <a:gd name="connsiteX69" fmla="*/ 1295647 w 4116885"/>
              <a:gd name="connsiteY69" fmla="*/ 3180643 h 3585722"/>
              <a:gd name="connsiteX70" fmla="*/ 1267352 w 4116885"/>
              <a:gd name="connsiteY70" fmla="*/ 3144902 h 3585722"/>
              <a:gd name="connsiteX71" fmla="*/ 1237566 w 4116885"/>
              <a:gd name="connsiteY71" fmla="*/ 3110649 h 3585722"/>
              <a:gd name="connsiteX72" fmla="*/ 1203314 w 4116885"/>
              <a:gd name="connsiteY72" fmla="*/ 3080861 h 3585722"/>
              <a:gd name="connsiteX73" fmla="*/ 1170550 w 4116885"/>
              <a:gd name="connsiteY73" fmla="*/ 3054056 h 3585722"/>
              <a:gd name="connsiteX74" fmla="*/ 1133319 w 4116885"/>
              <a:gd name="connsiteY74" fmla="*/ 3033207 h 3585722"/>
              <a:gd name="connsiteX75" fmla="*/ 1093109 w 4116885"/>
              <a:gd name="connsiteY75" fmla="*/ 3015336 h 3585722"/>
              <a:gd name="connsiteX76" fmla="*/ 1049921 w 4116885"/>
              <a:gd name="connsiteY76" fmla="*/ 3000442 h 3585722"/>
              <a:gd name="connsiteX77" fmla="*/ 1005242 w 4116885"/>
              <a:gd name="connsiteY77" fmla="*/ 2987039 h 3585722"/>
              <a:gd name="connsiteX78" fmla="*/ 960566 w 4116885"/>
              <a:gd name="connsiteY78" fmla="*/ 2975125 h 3585722"/>
              <a:gd name="connsiteX79" fmla="*/ 914400 w 4116885"/>
              <a:gd name="connsiteY79" fmla="*/ 2963209 h 3585722"/>
              <a:gd name="connsiteX80" fmla="*/ 871211 w 4116885"/>
              <a:gd name="connsiteY80" fmla="*/ 2949806 h 3585722"/>
              <a:gd name="connsiteX81" fmla="*/ 828022 w 4116885"/>
              <a:gd name="connsiteY81" fmla="*/ 2934914 h 3585722"/>
              <a:gd name="connsiteX82" fmla="*/ 787813 w 4116885"/>
              <a:gd name="connsiteY82" fmla="*/ 2917043 h 3585722"/>
              <a:gd name="connsiteX83" fmla="*/ 752072 w 4116885"/>
              <a:gd name="connsiteY83" fmla="*/ 2894704 h 3585722"/>
              <a:gd name="connsiteX84" fmla="*/ 719306 w 4116885"/>
              <a:gd name="connsiteY84" fmla="*/ 2867898 h 3585722"/>
              <a:gd name="connsiteX85" fmla="*/ 692502 w 4116885"/>
              <a:gd name="connsiteY85" fmla="*/ 2835134 h 3585722"/>
              <a:gd name="connsiteX86" fmla="*/ 670163 w 4116885"/>
              <a:gd name="connsiteY86" fmla="*/ 2799391 h 3585722"/>
              <a:gd name="connsiteX87" fmla="*/ 652291 w 4116885"/>
              <a:gd name="connsiteY87" fmla="*/ 2759180 h 3585722"/>
              <a:gd name="connsiteX88" fmla="*/ 637399 w 4116885"/>
              <a:gd name="connsiteY88" fmla="*/ 2715993 h 3585722"/>
              <a:gd name="connsiteX89" fmla="*/ 623997 w 4116885"/>
              <a:gd name="connsiteY89" fmla="*/ 2672804 h 3585722"/>
              <a:gd name="connsiteX90" fmla="*/ 612083 w 4116885"/>
              <a:gd name="connsiteY90" fmla="*/ 2626638 h 3585722"/>
              <a:gd name="connsiteX91" fmla="*/ 600169 w 4116885"/>
              <a:gd name="connsiteY91" fmla="*/ 2581960 h 3585722"/>
              <a:gd name="connsiteX92" fmla="*/ 586764 w 4116885"/>
              <a:gd name="connsiteY92" fmla="*/ 2537281 h 3585722"/>
              <a:gd name="connsiteX93" fmla="*/ 571872 w 4116885"/>
              <a:gd name="connsiteY93" fmla="*/ 2494092 h 3585722"/>
              <a:gd name="connsiteX94" fmla="*/ 554000 w 4116885"/>
              <a:gd name="connsiteY94" fmla="*/ 2453882 h 3585722"/>
              <a:gd name="connsiteX95" fmla="*/ 533152 w 4116885"/>
              <a:gd name="connsiteY95" fmla="*/ 2416651 h 3585722"/>
              <a:gd name="connsiteX96" fmla="*/ 506346 w 4116885"/>
              <a:gd name="connsiteY96" fmla="*/ 2383887 h 3585722"/>
              <a:gd name="connsiteX97" fmla="*/ 476561 w 4116885"/>
              <a:gd name="connsiteY97" fmla="*/ 2349633 h 3585722"/>
              <a:gd name="connsiteX98" fmla="*/ 442308 w 4116885"/>
              <a:gd name="connsiteY98" fmla="*/ 2319849 h 3585722"/>
              <a:gd name="connsiteX99" fmla="*/ 405075 w 4116885"/>
              <a:gd name="connsiteY99" fmla="*/ 2291554 h 3585722"/>
              <a:gd name="connsiteX100" fmla="*/ 367844 w 4116885"/>
              <a:gd name="connsiteY100" fmla="*/ 2263257 h 3585722"/>
              <a:gd name="connsiteX101" fmla="*/ 330615 w 4116885"/>
              <a:gd name="connsiteY101" fmla="*/ 2234962 h 3585722"/>
              <a:gd name="connsiteX102" fmla="*/ 294872 w 4116885"/>
              <a:gd name="connsiteY102" fmla="*/ 2206664 h 3585722"/>
              <a:gd name="connsiteX103" fmla="*/ 260619 w 4116885"/>
              <a:gd name="connsiteY103" fmla="*/ 2175390 h 3585722"/>
              <a:gd name="connsiteX104" fmla="*/ 230835 w 4116885"/>
              <a:gd name="connsiteY104" fmla="*/ 2144116 h 3585722"/>
              <a:gd name="connsiteX105" fmla="*/ 205519 w 4116885"/>
              <a:gd name="connsiteY105" fmla="*/ 2108372 h 3585722"/>
              <a:gd name="connsiteX106" fmla="*/ 186158 w 4116885"/>
              <a:gd name="connsiteY106" fmla="*/ 2071141 h 3585722"/>
              <a:gd name="connsiteX107" fmla="*/ 172755 w 4116885"/>
              <a:gd name="connsiteY107" fmla="*/ 2026465 h 3585722"/>
              <a:gd name="connsiteX108" fmla="*/ 166797 w 4116885"/>
              <a:gd name="connsiteY108" fmla="*/ 1980297 h 3585722"/>
              <a:gd name="connsiteX109" fmla="*/ 165306 w 4116885"/>
              <a:gd name="connsiteY109" fmla="*/ 1932640 h 3585722"/>
              <a:gd name="connsiteX110" fmla="*/ 169775 w 4116885"/>
              <a:gd name="connsiteY110" fmla="*/ 1882006 h 3585722"/>
              <a:gd name="connsiteX111" fmla="*/ 175733 w 4116885"/>
              <a:gd name="connsiteY111" fmla="*/ 1831370 h 3585722"/>
              <a:gd name="connsiteX112" fmla="*/ 183178 w 4116885"/>
              <a:gd name="connsiteY112" fmla="*/ 1780735 h 3585722"/>
              <a:gd name="connsiteX113" fmla="*/ 189136 w 4116885"/>
              <a:gd name="connsiteY113" fmla="*/ 1730101 h 3585722"/>
              <a:gd name="connsiteX114" fmla="*/ 192116 w 4116885"/>
              <a:gd name="connsiteY114" fmla="*/ 1679466 h 3585722"/>
              <a:gd name="connsiteX115" fmla="*/ 192116 w 4116885"/>
              <a:gd name="connsiteY115" fmla="*/ 1630319 h 3585722"/>
              <a:gd name="connsiteX116" fmla="*/ 186158 w 4116885"/>
              <a:gd name="connsiteY116" fmla="*/ 1584152 h 3585722"/>
              <a:gd name="connsiteX117" fmla="*/ 174244 w 4116885"/>
              <a:gd name="connsiteY117" fmla="*/ 1537986 h 3585722"/>
              <a:gd name="connsiteX118" fmla="*/ 156372 w 4116885"/>
              <a:gd name="connsiteY118" fmla="*/ 1494795 h 3585722"/>
              <a:gd name="connsiteX119" fmla="*/ 134033 w 4116885"/>
              <a:gd name="connsiteY119" fmla="*/ 1450119 h 3585722"/>
              <a:gd name="connsiteX120" fmla="*/ 108716 w 4116885"/>
              <a:gd name="connsiteY120" fmla="*/ 1405442 h 3585722"/>
              <a:gd name="connsiteX121" fmla="*/ 81910 w 4116885"/>
              <a:gd name="connsiteY121" fmla="*/ 1360762 h 3585722"/>
              <a:gd name="connsiteX122" fmla="*/ 56594 w 4116885"/>
              <a:gd name="connsiteY122" fmla="*/ 1317574 h 3585722"/>
              <a:gd name="connsiteX123" fmla="*/ 34253 w 4116885"/>
              <a:gd name="connsiteY123" fmla="*/ 1271407 h 3585722"/>
              <a:gd name="connsiteX124" fmla="*/ 16383 w 4116885"/>
              <a:gd name="connsiteY124" fmla="*/ 1226729 h 3585722"/>
              <a:gd name="connsiteX125" fmla="*/ 4469 w 4116885"/>
              <a:gd name="connsiteY125" fmla="*/ 1180561 h 3585722"/>
              <a:gd name="connsiteX126" fmla="*/ 0 w 4116885"/>
              <a:gd name="connsiteY126" fmla="*/ 1132905 h 3585722"/>
              <a:gd name="connsiteX127" fmla="*/ 4469 w 4116885"/>
              <a:gd name="connsiteY127" fmla="*/ 1085249 h 3585722"/>
              <a:gd name="connsiteX128" fmla="*/ 16383 w 4116885"/>
              <a:gd name="connsiteY128" fmla="*/ 1039083 h 3585722"/>
              <a:gd name="connsiteX129" fmla="*/ 34253 w 4116885"/>
              <a:gd name="connsiteY129" fmla="*/ 994403 h 3585722"/>
              <a:gd name="connsiteX130" fmla="*/ 56594 w 4116885"/>
              <a:gd name="connsiteY130" fmla="*/ 948238 h 3585722"/>
              <a:gd name="connsiteX131" fmla="*/ 81910 w 4116885"/>
              <a:gd name="connsiteY131" fmla="*/ 905048 h 3585722"/>
              <a:gd name="connsiteX132" fmla="*/ 108716 w 4116885"/>
              <a:gd name="connsiteY132" fmla="*/ 860370 h 3585722"/>
              <a:gd name="connsiteX133" fmla="*/ 134033 w 4116885"/>
              <a:gd name="connsiteY133" fmla="*/ 815693 h 3585722"/>
              <a:gd name="connsiteX134" fmla="*/ 156372 w 4116885"/>
              <a:gd name="connsiteY134" fmla="*/ 771015 h 3585722"/>
              <a:gd name="connsiteX135" fmla="*/ 174244 w 4116885"/>
              <a:gd name="connsiteY135" fmla="*/ 727825 h 3585722"/>
              <a:gd name="connsiteX136" fmla="*/ 186158 w 4116885"/>
              <a:gd name="connsiteY136" fmla="*/ 681658 h 3585722"/>
              <a:gd name="connsiteX137" fmla="*/ 192116 w 4116885"/>
              <a:gd name="connsiteY137" fmla="*/ 635491 h 3585722"/>
              <a:gd name="connsiteX138" fmla="*/ 192116 w 4116885"/>
              <a:gd name="connsiteY138" fmla="*/ 586346 h 3585722"/>
              <a:gd name="connsiteX139" fmla="*/ 189136 w 4116885"/>
              <a:gd name="connsiteY139" fmla="*/ 535711 h 3585722"/>
              <a:gd name="connsiteX140" fmla="*/ 183178 w 4116885"/>
              <a:gd name="connsiteY140" fmla="*/ 485075 h 3585722"/>
              <a:gd name="connsiteX141" fmla="*/ 175733 w 4116885"/>
              <a:gd name="connsiteY141" fmla="*/ 434440 h 3585722"/>
              <a:gd name="connsiteX142" fmla="*/ 169775 w 4116885"/>
              <a:gd name="connsiteY142" fmla="*/ 383806 h 3585722"/>
              <a:gd name="connsiteX143" fmla="*/ 165306 w 4116885"/>
              <a:gd name="connsiteY143" fmla="*/ 333172 h 3585722"/>
              <a:gd name="connsiteX144" fmla="*/ 166797 w 4116885"/>
              <a:gd name="connsiteY144" fmla="*/ 285515 h 3585722"/>
              <a:gd name="connsiteX145" fmla="*/ 172755 w 4116885"/>
              <a:gd name="connsiteY145" fmla="*/ 239348 h 3585722"/>
              <a:gd name="connsiteX146" fmla="*/ 186158 w 4116885"/>
              <a:gd name="connsiteY146" fmla="*/ 194669 h 3585722"/>
              <a:gd name="connsiteX147" fmla="*/ 205519 w 4116885"/>
              <a:gd name="connsiteY147" fmla="*/ 157438 h 3585722"/>
              <a:gd name="connsiteX148" fmla="*/ 230835 w 4116885"/>
              <a:gd name="connsiteY148" fmla="*/ 121696 h 3585722"/>
              <a:gd name="connsiteX149" fmla="*/ 260619 w 4116885"/>
              <a:gd name="connsiteY149" fmla="*/ 90421 h 3585722"/>
              <a:gd name="connsiteX150" fmla="*/ 294872 w 4116885"/>
              <a:gd name="connsiteY150" fmla="*/ 59147 h 3585722"/>
              <a:gd name="connsiteX151" fmla="*/ 330615 w 4116885"/>
              <a:gd name="connsiteY151" fmla="*/ 30850 h 3585722"/>
              <a:gd name="connsiteX152" fmla="*/ 367844 w 4116885"/>
              <a:gd name="connsiteY152" fmla="*/ 2553 h 358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descr="Logo, icon&#10;&#10;Description automatically generated">
            <a:extLst>
              <a:ext uri="{FF2B5EF4-FFF2-40B4-BE49-F238E27FC236}">
                <a16:creationId xmlns:a16="http://schemas.microsoft.com/office/drawing/2014/main" id="{56973F1F-B068-D710-5F22-FCD4EE64A6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78598" y="248258"/>
            <a:ext cx="3051132" cy="2877713"/>
          </a:xfrm>
          <a:prstGeom prst="rect">
            <a:avLst/>
          </a:prstGeom>
          <a:noFill/>
          <a:extLst>
            <a:ext uri="{909E8E84-426E-40DD-AFC4-6F175D3DCCD1}">
              <a14:hiddenFill xmlns:a14="http://schemas.microsoft.com/office/drawing/2010/main">
                <a:solidFill>
                  <a:srgbClr val="FFFFFF"/>
                </a:solidFill>
              </a14:hiddenFill>
            </a:ext>
          </a:extLst>
        </p:spPr>
      </p:pic>
      <p:sp>
        <p:nvSpPr>
          <p:cNvPr id="55" name="Freeform: Shape 54">
            <a:extLst>
              <a:ext uri="{FF2B5EF4-FFF2-40B4-BE49-F238E27FC236}">
                <a16:creationId xmlns:a16="http://schemas.microsoft.com/office/drawing/2014/main" id="{5D3DD866-9865-42E4-989A-17A2755F2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57" name="Freeform: Shape 56">
            <a:extLst>
              <a:ext uri="{FF2B5EF4-FFF2-40B4-BE49-F238E27FC236}">
                <a16:creationId xmlns:a16="http://schemas.microsoft.com/office/drawing/2014/main" id="{9E2E6A6E-803E-4838-AD5C-113793CC2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7890" y="4009102"/>
            <a:ext cx="3214111" cy="2848897"/>
          </a:xfrm>
          <a:custGeom>
            <a:avLst/>
            <a:gdLst>
              <a:gd name="connsiteX0" fmla="*/ 1835656 w 3214111"/>
              <a:gd name="connsiteY0" fmla="*/ 0 h 2848897"/>
              <a:gd name="connsiteX1" fmla="*/ 1871276 w 3214111"/>
              <a:gd name="connsiteY1" fmla="*/ 3339 h 2848897"/>
              <a:gd name="connsiteX2" fmla="*/ 1905787 w 3214111"/>
              <a:gd name="connsiteY2" fmla="*/ 12245 h 2848897"/>
              <a:gd name="connsiteX3" fmla="*/ 1939183 w 3214111"/>
              <a:gd name="connsiteY3" fmla="*/ 25604 h 2848897"/>
              <a:gd name="connsiteX4" fmla="*/ 1973690 w 3214111"/>
              <a:gd name="connsiteY4" fmla="*/ 42302 h 2848897"/>
              <a:gd name="connsiteX5" fmla="*/ 2005974 w 3214111"/>
              <a:gd name="connsiteY5" fmla="*/ 61227 h 2848897"/>
              <a:gd name="connsiteX6" fmla="*/ 2039370 w 3214111"/>
              <a:gd name="connsiteY6" fmla="*/ 81264 h 2848897"/>
              <a:gd name="connsiteX7" fmla="*/ 2072765 w 3214111"/>
              <a:gd name="connsiteY7" fmla="*/ 99075 h 2848897"/>
              <a:gd name="connsiteX8" fmla="*/ 2106161 w 3214111"/>
              <a:gd name="connsiteY8" fmla="*/ 116887 h 2848897"/>
              <a:gd name="connsiteX9" fmla="*/ 2138444 w 3214111"/>
              <a:gd name="connsiteY9" fmla="*/ 130245 h 2848897"/>
              <a:gd name="connsiteX10" fmla="*/ 2174066 w 3214111"/>
              <a:gd name="connsiteY10" fmla="*/ 139150 h 2848897"/>
              <a:gd name="connsiteX11" fmla="*/ 2208575 w 3214111"/>
              <a:gd name="connsiteY11" fmla="*/ 143604 h 2848897"/>
              <a:gd name="connsiteX12" fmla="*/ 2245310 w 3214111"/>
              <a:gd name="connsiteY12" fmla="*/ 143604 h 2848897"/>
              <a:gd name="connsiteX13" fmla="*/ 2283159 w 3214111"/>
              <a:gd name="connsiteY13" fmla="*/ 141378 h 2848897"/>
              <a:gd name="connsiteX14" fmla="*/ 2321007 w 3214111"/>
              <a:gd name="connsiteY14" fmla="*/ 136924 h 2848897"/>
              <a:gd name="connsiteX15" fmla="*/ 2358857 w 3214111"/>
              <a:gd name="connsiteY15" fmla="*/ 131359 h 2848897"/>
              <a:gd name="connsiteX16" fmla="*/ 2396705 w 3214111"/>
              <a:gd name="connsiteY16" fmla="*/ 126906 h 2848897"/>
              <a:gd name="connsiteX17" fmla="*/ 2434554 w 3214111"/>
              <a:gd name="connsiteY17" fmla="*/ 123565 h 2848897"/>
              <a:gd name="connsiteX18" fmla="*/ 2470175 w 3214111"/>
              <a:gd name="connsiteY18" fmla="*/ 124678 h 2848897"/>
              <a:gd name="connsiteX19" fmla="*/ 2504683 w 3214111"/>
              <a:gd name="connsiteY19" fmla="*/ 129132 h 2848897"/>
              <a:gd name="connsiteX20" fmla="*/ 2538079 w 3214111"/>
              <a:gd name="connsiteY20" fmla="*/ 139150 h 2848897"/>
              <a:gd name="connsiteX21" fmla="*/ 2565910 w 3214111"/>
              <a:gd name="connsiteY21" fmla="*/ 153622 h 2848897"/>
              <a:gd name="connsiteX22" fmla="*/ 2592625 w 3214111"/>
              <a:gd name="connsiteY22" fmla="*/ 172547 h 2848897"/>
              <a:gd name="connsiteX23" fmla="*/ 2616003 w 3214111"/>
              <a:gd name="connsiteY23" fmla="*/ 194811 h 2848897"/>
              <a:gd name="connsiteX24" fmla="*/ 2639380 w 3214111"/>
              <a:gd name="connsiteY24" fmla="*/ 220414 h 2848897"/>
              <a:gd name="connsiteX25" fmla="*/ 2660531 w 3214111"/>
              <a:gd name="connsiteY25" fmla="*/ 247131 h 2848897"/>
              <a:gd name="connsiteX26" fmla="*/ 2681682 w 3214111"/>
              <a:gd name="connsiteY26" fmla="*/ 274961 h 2848897"/>
              <a:gd name="connsiteX27" fmla="*/ 2702832 w 3214111"/>
              <a:gd name="connsiteY27" fmla="*/ 302791 h 2848897"/>
              <a:gd name="connsiteX28" fmla="*/ 2723982 w 3214111"/>
              <a:gd name="connsiteY28" fmla="*/ 329509 h 2848897"/>
              <a:gd name="connsiteX29" fmla="*/ 2746247 w 3214111"/>
              <a:gd name="connsiteY29" fmla="*/ 355112 h 2848897"/>
              <a:gd name="connsiteX30" fmla="*/ 2771851 w 3214111"/>
              <a:gd name="connsiteY30" fmla="*/ 377377 h 2848897"/>
              <a:gd name="connsiteX31" fmla="*/ 2796341 w 3214111"/>
              <a:gd name="connsiteY31" fmla="*/ 397415 h 2848897"/>
              <a:gd name="connsiteX32" fmla="*/ 2824171 w 3214111"/>
              <a:gd name="connsiteY32" fmla="*/ 412999 h 2848897"/>
              <a:gd name="connsiteX33" fmla="*/ 2854227 w 3214111"/>
              <a:gd name="connsiteY33" fmla="*/ 426357 h 2848897"/>
              <a:gd name="connsiteX34" fmla="*/ 2886509 w 3214111"/>
              <a:gd name="connsiteY34" fmla="*/ 437489 h 2848897"/>
              <a:gd name="connsiteX35" fmla="*/ 2919904 w 3214111"/>
              <a:gd name="connsiteY35" fmla="*/ 447507 h 2848897"/>
              <a:gd name="connsiteX36" fmla="*/ 2953300 w 3214111"/>
              <a:gd name="connsiteY36" fmla="*/ 456413 h 2848897"/>
              <a:gd name="connsiteX37" fmla="*/ 2987809 w 3214111"/>
              <a:gd name="connsiteY37" fmla="*/ 465320 h 2848897"/>
              <a:gd name="connsiteX38" fmla="*/ 3020092 w 3214111"/>
              <a:gd name="connsiteY38" fmla="*/ 475338 h 2848897"/>
              <a:gd name="connsiteX39" fmla="*/ 3052373 w 3214111"/>
              <a:gd name="connsiteY39" fmla="*/ 486470 h 2848897"/>
              <a:gd name="connsiteX40" fmla="*/ 3082430 w 3214111"/>
              <a:gd name="connsiteY40" fmla="*/ 499829 h 2848897"/>
              <a:gd name="connsiteX41" fmla="*/ 3109148 w 3214111"/>
              <a:gd name="connsiteY41" fmla="*/ 516527 h 2848897"/>
              <a:gd name="connsiteX42" fmla="*/ 3133639 w 3214111"/>
              <a:gd name="connsiteY42" fmla="*/ 536565 h 2848897"/>
              <a:gd name="connsiteX43" fmla="*/ 3153674 w 3214111"/>
              <a:gd name="connsiteY43" fmla="*/ 561055 h 2848897"/>
              <a:gd name="connsiteX44" fmla="*/ 3170373 w 3214111"/>
              <a:gd name="connsiteY44" fmla="*/ 587772 h 2848897"/>
              <a:gd name="connsiteX45" fmla="*/ 3183731 w 3214111"/>
              <a:gd name="connsiteY45" fmla="*/ 617827 h 2848897"/>
              <a:gd name="connsiteX46" fmla="*/ 3194863 w 3214111"/>
              <a:gd name="connsiteY46" fmla="*/ 650112 h 2848897"/>
              <a:gd name="connsiteX47" fmla="*/ 3204881 w 3214111"/>
              <a:gd name="connsiteY47" fmla="*/ 682393 h 2848897"/>
              <a:gd name="connsiteX48" fmla="*/ 3213788 w 3214111"/>
              <a:gd name="connsiteY48" fmla="*/ 716904 h 2848897"/>
              <a:gd name="connsiteX49" fmla="*/ 3214111 w 3214111"/>
              <a:gd name="connsiteY49" fmla="*/ 718115 h 2848897"/>
              <a:gd name="connsiteX50" fmla="*/ 3214111 w 3214111"/>
              <a:gd name="connsiteY50" fmla="*/ 2848897 h 2848897"/>
              <a:gd name="connsiteX51" fmla="*/ 426570 w 3214111"/>
              <a:gd name="connsiteY51" fmla="*/ 2848897 h 2848897"/>
              <a:gd name="connsiteX52" fmla="*/ 414108 w 3214111"/>
              <a:gd name="connsiteY52" fmla="*/ 2820857 h 2848897"/>
              <a:gd name="connsiteX53" fmla="*/ 398524 w 3214111"/>
              <a:gd name="connsiteY53" fmla="*/ 2793028 h 2848897"/>
              <a:gd name="connsiteX54" fmla="*/ 378487 w 3214111"/>
              <a:gd name="connsiteY54" fmla="*/ 2768537 h 2848897"/>
              <a:gd name="connsiteX55" fmla="*/ 356222 w 3214111"/>
              <a:gd name="connsiteY55" fmla="*/ 2742933 h 2848897"/>
              <a:gd name="connsiteX56" fmla="*/ 330619 w 3214111"/>
              <a:gd name="connsiteY56" fmla="*/ 2720669 h 2848897"/>
              <a:gd name="connsiteX57" fmla="*/ 302788 w 3214111"/>
              <a:gd name="connsiteY57" fmla="*/ 2699519 h 2848897"/>
              <a:gd name="connsiteX58" fmla="*/ 274959 w 3214111"/>
              <a:gd name="connsiteY58" fmla="*/ 2678368 h 2848897"/>
              <a:gd name="connsiteX59" fmla="*/ 247130 w 3214111"/>
              <a:gd name="connsiteY59" fmla="*/ 2657218 h 2848897"/>
              <a:gd name="connsiteX60" fmla="*/ 220413 w 3214111"/>
              <a:gd name="connsiteY60" fmla="*/ 2636065 h 2848897"/>
              <a:gd name="connsiteX61" fmla="*/ 194809 w 3214111"/>
              <a:gd name="connsiteY61" fmla="*/ 2612689 h 2848897"/>
              <a:gd name="connsiteX62" fmla="*/ 172546 w 3214111"/>
              <a:gd name="connsiteY62" fmla="*/ 2589312 h 2848897"/>
              <a:gd name="connsiteX63" fmla="*/ 153622 w 3214111"/>
              <a:gd name="connsiteY63" fmla="*/ 2562594 h 2848897"/>
              <a:gd name="connsiteX64" fmla="*/ 139150 w 3214111"/>
              <a:gd name="connsiteY64" fmla="*/ 2534764 h 2848897"/>
              <a:gd name="connsiteX65" fmla="*/ 129132 w 3214111"/>
              <a:gd name="connsiteY65" fmla="*/ 2501370 h 2848897"/>
              <a:gd name="connsiteX66" fmla="*/ 124678 w 3214111"/>
              <a:gd name="connsiteY66" fmla="*/ 2466860 h 2848897"/>
              <a:gd name="connsiteX67" fmla="*/ 123564 w 3214111"/>
              <a:gd name="connsiteY67" fmla="*/ 2431236 h 2848897"/>
              <a:gd name="connsiteX68" fmla="*/ 126904 w 3214111"/>
              <a:gd name="connsiteY68" fmla="*/ 2393388 h 2848897"/>
              <a:gd name="connsiteX69" fmla="*/ 131358 w 3214111"/>
              <a:gd name="connsiteY69" fmla="*/ 2355539 h 2848897"/>
              <a:gd name="connsiteX70" fmla="*/ 136923 w 3214111"/>
              <a:gd name="connsiteY70" fmla="*/ 2317690 h 2848897"/>
              <a:gd name="connsiteX71" fmla="*/ 141376 w 3214111"/>
              <a:gd name="connsiteY71" fmla="*/ 2279842 h 2848897"/>
              <a:gd name="connsiteX72" fmla="*/ 143604 w 3214111"/>
              <a:gd name="connsiteY72" fmla="*/ 2241992 h 2848897"/>
              <a:gd name="connsiteX73" fmla="*/ 143604 w 3214111"/>
              <a:gd name="connsiteY73" fmla="*/ 2205256 h 2848897"/>
              <a:gd name="connsiteX74" fmla="*/ 139150 w 3214111"/>
              <a:gd name="connsiteY74" fmla="*/ 2170747 h 2848897"/>
              <a:gd name="connsiteX75" fmla="*/ 130245 w 3214111"/>
              <a:gd name="connsiteY75" fmla="*/ 2136238 h 2848897"/>
              <a:gd name="connsiteX76" fmla="*/ 116886 w 3214111"/>
              <a:gd name="connsiteY76" fmla="*/ 2103954 h 2848897"/>
              <a:gd name="connsiteX77" fmla="*/ 100188 w 3214111"/>
              <a:gd name="connsiteY77" fmla="*/ 2070559 h 2848897"/>
              <a:gd name="connsiteX78" fmla="*/ 81264 w 3214111"/>
              <a:gd name="connsiteY78" fmla="*/ 2037163 h 2848897"/>
              <a:gd name="connsiteX79" fmla="*/ 61227 w 3214111"/>
              <a:gd name="connsiteY79" fmla="*/ 2003766 h 2848897"/>
              <a:gd name="connsiteX80" fmla="*/ 42303 w 3214111"/>
              <a:gd name="connsiteY80" fmla="*/ 1971483 h 2848897"/>
              <a:gd name="connsiteX81" fmla="*/ 25603 w 3214111"/>
              <a:gd name="connsiteY81" fmla="*/ 1936974 h 2848897"/>
              <a:gd name="connsiteX82" fmla="*/ 12246 w 3214111"/>
              <a:gd name="connsiteY82" fmla="*/ 1903578 h 2848897"/>
              <a:gd name="connsiteX83" fmla="*/ 3340 w 3214111"/>
              <a:gd name="connsiteY83" fmla="*/ 1869068 h 2848897"/>
              <a:gd name="connsiteX84" fmla="*/ 0 w 3214111"/>
              <a:gd name="connsiteY84" fmla="*/ 1833446 h 2848897"/>
              <a:gd name="connsiteX85" fmla="*/ 3340 w 3214111"/>
              <a:gd name="connsiteY85" fmla="*/ 1797824 h 2848897"/>
              <a:gd name="connsiteX86" fmla="*/ 12246 w 3214111"/>
              <a:gd name="connsiteY86" fmla="*/ 1763315 h 2848897"/>
              <a:gd name="connsiteX87" fmla="*/ 25603 w 3214111"/>
              <a:gd name="connsiteY87" fmla="*/ 1729918 h 2848897"/>
              <a:gd name="connsiteX88" fmla="*/ 42303 w 3214111"/>
              <a:gd name="connsiteY88" fmla="*/ 1695410 h 2848897"/>
              <a:gd name="connsiteX89" fmla="*/ 61227 w 3214111"/>
              <a:gd name="connsiteY89" fmla="*/ 1663126 h 2848897"/>
              <a:gd name="connsiteX90" fmla="*/ 81264 w 3214111"/>
              <a:gd name="connsiteY90" fmla="*/ 1629730 h 2848897"/>
              <a:gd name="connsiteX91" fmla="*/ 100188 w 3214111"/>
              <a:gd name="connsiteY91" fmla="*/ 1596334 h 2848897"/>
              <a:gd name="connsiteX92" fmla="*/ 116886 w 3214111"/>
              <a:gd name="connsiteY92" fmla="*/ 1562938 h 2848897"/>
              <a:gd name="connsiteX93" fmla="*/ 130245 w 3214111"/>
              <a:gd name="connsiteY93" fmla="*/ 1530654 h 2848897"/>
              <a:gd name="connsiteX94" fmla="*/ 139150 w 3214111"/>
              <a:gd name="connsiteY94" fmla="*/ 1496145 h 2848897"/>
              <a:gd name="connsiteX95" fmla="*/ 143604 w 3214111"/>
              <a:gd name="connsiteY95" fmla="*/ 1461636 h 2848897"/>
              <a:gd name="connsiteX96" fmla="*/ 143604 w 3214111"/>
              <a:gd name="connsiteY96" fmla="*/ 1424901 h 2848897"/>
              <a:gd name="connsiteX97" fmla="*/ 141376 w 3214111"/>
              <a:gd name="connsiteY97" fmla="*/ 1387052 h 2848897"/>
              <a:gd name="connsiteX98" fmla="*/ 136923 w 3214111"/>
              <a:gd name="connsiteY98" fmla="*/ 1349203 h 2848897"/>
              <a:gd name="connsiteX99" fmla="*/ 131358 w 3214111"/>
              <a:gd name="connsiteY99" fmla="*/ 1311353 h 2848897"/>
              <a:gd name="connsiteX100" fmla="*/ 126904 w 3214111"/>
              <a:gd name="connsiteY100" fmla="*/ 1273505 h 2848897"/>
              <a:gd name="connsiteX101" fmla="*/ 123564 w 3214111"/>
              <a:gd name="connsiteY101" fmla="*/ 1235657 h 2848897"/>
              <a:gd name="connsiteX102" fmla="*/ 124678 w 3214111"/>
              <a:gd name="connsiteY102" fmla="*/ 1200034 h 2848897"/>
              <a:gd name="connsiteX103" fmla="*/ 129132 w 3214111"/>
              <a:gd name="connsiteY103" fmla="*/ 1165525 h 2848897"/>
              <a:gd name="connsiteX104" fmla="*/ 139150 w 3214111"/>
              <a:gd name="connsiteY104" fmla="*/ 1132128 h 2848897"/>
              <a:gd name="connsiteX105" fmla="*/ 153622 w 3214111"/>
              <a:gd name="connsiteY105" fmla="*/ 1104298 h 2848897"/>
              <a:gd name="connsiteX106" fmla="*/ 172546 w 3214111"/>
              <a:gd name="connsiteY106" fmla="*/ 1077582 h 2848897"/>
              <a:gd name="connsiteX107" fmla="*/ 194809 w 3214111"/>
              <a:gd name="connsiteY107" fmla="*/ 1054204 h 2848897"/>
              <a:gd name="connsiteX108" fmla="*/ 220413 w 3214111"/>
              <a:gd name="connsiteY108" fmla="*/ 1030827 h 2848897"/>
              <a:gd name="connsiteX109" fmla="*/ 247130 w 3214111"/>
              <a:gd name="connsiteY109" fmla="*/ 1009676 h 2848897"/>
              <a:gd name="connsiteX110" fmla="*/ 274959 w 3214111"/>
              <a:gd name="connsiteY110" fmla="*/ 988524 h 2848897"/>
              <a:gd name="connsiteX111" fmla="*/ 302788 w 3214111"/>
              <a:gd name="connsiteY111" fmla="*/ 967374 h 2848897"/>
              <a:gd name="connsiteX112" fmla="*/ 330619 w 3214111"/>
              <a:gd name="connsiteY112" fmla="*/ 946223 h 2848897"/>
              <a:gd name="connsiteX113" fmla="*/ 356222 w 3214111"/>
              <a:gd name="connsiteY113" fmla="*/ 923960 h 2848897"/>
              <a:gd name="connsiteX114" fmla="*/ 378487 w 3214111"/>
              <a:gd name="connsiteY114" fmla="*/ 898356 h 2848897"/>
              <a:gd name="connsiteX115" fmla="*/ 398524 w 3214111"/>
              <a:gd name="connsiteY115" fmla="*/ 873865 h 2848897"/>
              <a:gd name="connsiteX116" fmla="*/ 414108 w 3214111"/>
              <a:gd name="connsiteY116" fmla="*/ 846035 h 2848897"/>
              <a:gd name="connsiteX117" fmla="*/ 427466 w 3214111"/>
              <a:gd name="connsiteY117" fmla="*/ 815980 h 2848897"/>
              <a:gd name="connsiteX118" fmla="*/ 438598 w 3214111"/>
              <a:gd name="connsiteY118" fmla="*/ 783695 h 2848897"/>
              <a:gd name="connsiteX119" fmla="*/ 448618 w 3214111"/>
              <a:gd name="connsiteY119" fmla="*/ 750298 h 2848897"/>
              <a:gd name="connsiteX120" fmla="*/ 457523 w 3214111"/>
              <a:gd name="connsiteY120" fmla="*/ 716904 h 2848897"/>
              <a:gd name="connsiteX121" fmla="*/ 466429 w 3214111"/>
              <a:gd name="connsiteY121" fmla="*/ 682393 h 2848897"/>
              <a:gd name="connsiteX122" fmla="*/ 476447 w 3214111"/>
              <a:gd name="connsiteY122" fmla="*/ 650112 h 2848897"/>
              <a:gd name="connsiteX123" fmla="*/ 487579 w 3214111"/>
              <a:gd name="connsiteY123" fmla="*/ 617827 h 2848897"/>
              <a:gd name="connsiteX124" fmla="*/ 500938 w 3214111"/>
              <a:gd name="connsiteY124" fmla="*/ 587772 h 2848897"/>
              <a:gd name="connsiteX125" fmla="*/ 517636 w 3214111"/>
              <a:gd name="connsiteY125" fmla="*/ 561055 h 2848897"/>
              <a:gd name="connsiteX126" fmla="*/ 537671 w 3214111"/>
              <a:gd name="connsiteY126" fmla="*/ 536565 h 2848897"/>
              <a:gd name="connsiteX127" fmla="*/ 562163 w 3214111"/>
              <a:gd name="connsiteY127" fmla="*/ 516527 h 2848897"/>
              <a:gd name="connsiteX128" fmla="*/ 588880 w 3214111"/>
              <a:gd name="connsiteY128" fmla="*/ 499829 h 2848897"/>
              <a:gd name="connsiteX129" fmla="*/ 618935 w 3214111"/>
              <a:gd name="connsiteY129" fmla="*/ 486470 h 2848897"/>
              <a:gd name="connsiteX130" fmla="*/ 651218 w 3214111"/>
              <a:gd name="connsiteY130" fmla="*/ 475338 h 2848897"/>
              <a:gd name="connsiteX131" fmla="*/ 683501 w 3214111"/>
              <a:gd name="connsiteY131" fmla="*/ 465320 h 2848897"/>
              <a:gd name="connsiteX132" fmla="*/ 718010 w 3214111"/>
              <a:gd name="connsiteY132" fmla="*/ 456413 h 2848897"/>
              <a:gd name="connsiteX133" fmla="*/ 751405 w 3214111"/>
              <a:gd name="connsiteY133" fmla="*/ 447507 h 2848897"/>
              <a:gd name="connsiteX134" fmla="*/ 784802 w 3214111"/>
              <a:gd name="connsiteY134" fmla="*/ 437489 h 2848897"/>
              <a:gd name="connsiteX135" fmla="*/ 817083 w 3214111"/>
              <a:gd name="connsiteY135" fmla="*/ 426357 h 2848897"/>
              <a:gd name="connsiteX136" fmla="*/ 847140 w 3214111"/>
              <a:gd name="connsiteY136" fmla="*/ 412999 h 2848897"/>
              <a:gd name="connsiteX137" fmla="*/ 874970 w 3214111"/>
              <a:gd name="connsiteY137" fmla="*/ 397415 h 2848897"/>
              <a:gd name="connsiteX138" fmla="*/ 899460 w 3214111"/>
              <a:gd name="connsiteY138" fmla="*/ 377377 h 2848897"/>
              <a:gd name="connsiteX139" fmla="*/ 925064 w 3214111"/>
              <a:gd name="connsiteY139" fmla="*/ 355112 h 2848897"/>
              <a:gd name="connsiteX140" fmla="*/ 947328 w 3214111"/>
              <a:gd name="connsiteY140" fmla="*/ 329509 h 2848897"/>
              <a:gd name="connsiteX141" fmla="*/ 968478 w 3214111"/>
              <a:gd name="connsiteY141" fmla="*/ 302791 h 2848897"/>
              <a:gd name="connsiteX142" fmla="*/ 989628 w 3214111"/>
              <a:gd name="connsiteY142" fmla="*/ 274961 h 2848897"/>
              <a:gd name="connsiteX143" fmla="*/ 1010780 w 3214111"/>
              <a:gd name="connsiteY143" fmla="*/ 247131 h 2848897"/>
              <a:gd name="connsiteX144" fmla="*/ 1031930 w 3214111"/>
              <a:gd name="connsiteY144" fmla="*/ 220414 h 2848897"/>
              <a:gd name="connsiteX145" fmla="*/ 1055307 w 3214111"/>
              <a:gd name="connsiteY145" fmla="*/ 194811 h 2848897"/>
              <a:gd name="connsiteX146" fmla="*/ 1078683 w 3214111"/>
              <a:gd name="connsiteY146" fmla="*/ 172547 h 2848897"/>
              <a:gd name="connsiteX147" fmla="*/ 1105401 w 3214111"/>
              <a:gd name="connsiteY147" fmla="*/ 153622 h 2848897"/>
              <a:gd name="connsiteX148" fmla="*/ 1133231 w 3214111"/>
              <a:gd name="connsiteY148" fmla="*/ 139150 h 2848897"/>
              <a:gd name="connsiteX149" fmla="*/ 1166627 w 3214111"/>
              <a:gd name="connsiteY149" fmla="*/ 129132 h 2848897"/>
              <a:gd name="connsiteX150" fmla="*/ 1201137 w 3214111"/>
              <a:gd name="connsiteY150" fmla="*/ 124678 h 2848897"/>
              <a:gd name="connsiteX151" fmla="*/ 1236757 w 3214111"/>
              <a:gd name="connsiteY151" fmla="*/ 123565 h 2848897"/>
              <a:gd name="connsiteX152" fmla="*/ 1274605 w 3214111"/>
              <a:gd name="connsiteY152" fmla="*/ 126906 h 2848897"/>
              <a:gd name="connsiteX153" fmla="*/ 1312455 w 3214111"/>
              <a:gd name="connsiteY153" fmla="*/ 131359 h 2848897"/>
              <a:gd name="connsiteX154" fmla="*/ 1350304 w 3214111"/>
              <a:gd name="connsiteY154" fmla="*/ 136924 h 2848897"/>
              <a:gd name="connsiteX155" fmla="*/ 1388152 w 3214111"/>
              <a:gd name="connsiteY155" fmla="*/ 141378 h 2848897"/>
              <a:gd name="connsiteX156" fmla="*/ 1426000 w 3214111"/>
              <a:gd name="connsiteY156" fmla="*/ 143604 h 2848897"/>
              <a:gd name="connsiteX157" fmla="*/ 1462737 w 3214111"/>
              <a:gd name="connsiteY157" fmla="*/ 143604 h 2848897"/>
              <a:gd name="connsiteX158" fmla="*/ 1497245 w 3214111"/>
              <a:gd name="connsiteY158" fmla="*/ 139150 h 2848897"/>
              <a:gd name="connsiteX159" fmla="*/ 1531755 w 3214111"/>
              <a:gd name="connsiteY159" fmla="*/ 130245 h 2848897"/>
              <a:gd name="connsiteX160" fmla="*/ 1565150 w 3214111"/>
              <a:gd name="connsiteY160" fmla="*/ 116887 h 2848897"/>
              <a:gd name="connsiteX161" fmla="*/ 1598545 w 3214111"/>
              <a:gd name="connsiteY161" fmla="*/ 99075 h 2848897"/>
              <a:gd name="connsiteX162" fmla="*/ 1631941 w 3214111"/>
              <a:gd name="connsiteY162" fmla="*/ 81264 h 2848897"/>
              <a:gd name="connsiteX163" fmla="*/ 1665337 w 3214111"/>
              <a:gd name="connsiteY163" fmla="*/ 61227 h 2848897"/>
              <a:gd name="connsiteX164" fmla="*/ 1697620 w 3214111"/>
              <a:gd name="connsiteY164" fmla="*/ 42302 h 2848897"/>
              <a:gd name="connsiteX165" fmla="*/ 1732129 w 3214111"/>
              <a:gd name="connsiteY165" fmla="*/ 25604 h 2848897"/>
              <a:gd name="connsiteX166" fmla="*/ 1765525 w 3214111"/>
              <a:gd name="connsiteY166" fmla="*/ 12245 h 2848897"/>
              <a:gd name="connsiteX167" fmla="*/ 1800034 w 3214111"/>
              <a:gd name="connsiteY167" fmla="*/ 3339 h 284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214111" h="2848897">
                <a:moveTo>
                  <a:pt x="1835656" y="0"/>
                </a:moveTo>
                <a:lnTo>
                  <a:pt x="1871276" y="3339"/>
                </a:lnTo>
                <a:lnTo>
                  <a:pt x="1905787" y="12245"/>
                </a:lnTo>
                <a:lnTo>
                  <a:pt x="1939183" y="25604"/>
                </a:lnTo>
                <a:lnTo>
                  <a:pt x="1973690" y="42302"/>
                </a:lnTo>
                <a:lnTo>
                  <a:pt x="2005974" y="61227"/>
                </a:lnTo>
                <a:lnTo>
                  <a:pt x="2039370" y="81264"/>
                </a:lnTo>
                <a:lnTo>
                  <a:pt x="2072765" y="99075"/>
                </a:lnTo>
                <a:lnTo>
                  <a:pt x="2106161" y="116887"/>
                </a:lnTo>
                <a:lnTo>
                  <a:pt x="2138444" y="130245"/>
                </a:lnTo>
                <a:lnTo>
                  <a:pt x="2174066" y="139150"/>
                </a:lnTo>
                <a:lnTo>
                  <a:pt x="2208575" y="143604"/>
                </a:lnTo>
                <a:lnTo>
                  <a:pt x="2245310" y="143604"/>
                </a:lnTo>
                <a:lnTo>
                  <a:pt x="2283159" y="141378"/>
                </a:lnTo>
                <a:lnTo>
                  <a:pt x="2321007" y="136924"/>
                </a:lnTo>
                <a:lnTo>
                  <a:pt x="2358857" y="131359"/>
                </a:lnTo>
                <a:lnTo>
                  <a:pt x="2396705" y="126906"/>
                </a:lnTo>
                <a:lnTo>
                  <a:pt x="2434554" y="123565"/>
                </a:lnTo>
                <a:lnTo>
                  <a:pt x="2470175" y="124678"/>
                </a:lnTo>
                <a:lnTo>
                  <a:pt x="2504683" y="129132"/>
                </a:lnTo>
                <a:lnTo>
                  <a:pt x="2538079" y="139150"/>
                </a:lnTo>
                <a:lnTo>
                  <a:pt x="2565910" y="153622"/>
                </a:lnTo>
                <a:lnTo>
                  <a:pt x="2592625" y="172547"/>
                </a:lnTo>
                <a:lnTo>
                  <a:pt x="2616003" y="194811"/>
                </a:lnTo>
                <a:lnTo>
                  <a:pt x="2639380" y="220414"/>
                </a:lnTo>
                <a:lnTo>
                  <a:pt x="2660531" y="247131"/>
                </a:lnTo>
                <a:lnTo>
                  <a:pt x="2681682" y="274961"/>
                </a:lnTo>
                <a:lnTo>
                  <a:pt x="2702832" y="302791"/>
                </a:lnTo>
                <a:lnTo>
                  <a:pt x="2723982" y="329509"/>
                </a:lnTo>
                <a:lnTo>
                  <a:pt x="2746247" y="355112"/>
                </a:lnTo>
                <a:lnTo>
                  <a:pt x="2771851" y="377377"/>
                </a:lnTo>
                <a:lnTo>
                  <a:pt x="2796341" y="397415"/>
                </a:lnTo>
                <a:lnTo>
                  <a:pt x="2824171" y="412999"/>
                </a:lnTo>
                <a:lnTo>
                  <a:pt x="2854227" y="426357"/>
                </a:lnTo>
                <a:lnTo>
                  <a:pt x="2886509" y="437489"/>
                </a:lnTo>
                <a:lnTo>
                  <a:pt x="2919904" y="447507"/>
                </a:lnTo>
                <a:lnTo>
                  <a:pt x="2953300" y="456413"/>
                </a:lnTo>
                <a:lnTo>
                  <a:pt x="2987809" y="465320"/>
                </a:lnTo>
                <a:lnTo>
                  <a:pt x="3020092" y="475338"/>
                </a:lnTo>
                <a:lnTo>
                  <a:pt x="3052373" y="486470"/>
                </a:lnTo>
                <a:lnTo>
                  <a:pt x="3082430" y="499829"/>
                </a:lnTo>
                <a:lnTo>
                  <a:pt x="3109148" y="516527"/>
                </a:lnTo>
                <a:lnTo>
                  <a:pt x="3133639" y="536565"/>
                </a:lnTo>
                <a:lnTo>
                  <a:pt x="3153674" y="561055"/>
                </a:lnTo>
                <a:lnTo>
                  <a:pt x="3170373" y="587772"/>
                </a:lnTo>
                <a:lnTo>
                  <a:pt x="3183731" y="617827"/>
                </a:lnTo>
                <a:lnTo>
                  <a:pt x="3194863" y="650112"/>
                </a:lnTo>
                <a:lnTo>
                  <a:pt x="3204881" y="682393"/>
                </a:lnTo>
                <a:lnTo>
                  <a:pt x="3213788" y="716904"/>
                </a:lnTo>
                <a:lnTo>
                  <a:pt x="3214111" y="718115"/>
                </a:lnTo>
                <a:lnTo>
                  <a:pt x="3214111" y="2848897"/>
                </a:lnTo>
                <a:lnTo>
                  <a:pt x="426570" y="2848897"/>
                </a:lnTo>
                <a:lnTo>
                  <a:pt x="414108" y="2820857"/>
                </a:lnTo>
                <a:lnTo>
                  <a:pt x="398524" y="2793028"/>
                </a:lnTo>
                <a:lnTo>
                  <a:pt x="378487" y="2768537"/>
                </a:lnTo>
                <a:lnTo>
                  <a:pt x="356222" y="2742933"/>
                </a:lnTo>
                <a:lnTo>
                  <a:pt x="330619" y="2720669"/>
                </a:lnTo>
                <a:lnTo>
                  <a:pt x="302788" y="2699519"/>
                </a:lnTo>
                <a:lnTo>
                  <a:pt x="274959" y="2678368"/>
                </a:lnTo>
                <a:lnTo>
                  <a:pt x="247130" y="2657218"/>
                </a:lnTo>
                <a:lnTo>
                  <a:pt x="220413" y="2636065"/>
                </a:lnTo>
                <a:lnTo>
                  <a:pt x="194809" y="2612689"/>
                </a:lnTo>
                <a:lnTo>
                  <a:pt x="172546" y="2589312"/>
                </a:lnTo>
                <a:lnTo>
                  <a:pt x="153622" y="2562594"/>
                </a:lnTo>
                <a:lnTo>
                  <a:pt x="139150" y="2534764"/>
                </a:lnTo>
                <a:lnTo>
                  <a:pt x="129132" y="2501370"/>
                </a:lnTo>
                <a:lnTo>
                  <a:pt x="124678" y="2466860"/>
                </a:lnTo>
                <a:lnTo>
                  <a:pt x="123564" y="2431236"/>
                </a:lnTo>
                <a:lnTo>
                  <a:pt x="126904" y="2393388"/>
                </a:lnTo>
                <a:lnTo>
                  <a:pt x="131358" y="2355539"/>
                </a:lnTo>
                <a:lnTo>
                  <a:pt x="136923" y="2317690"/>
                </a:lnTo>
                <a:lnTo>
                  <a:pt x="141376" y="2279842"/>
                </a:lnTo>
                <a:lnTo>
                  <a:pt x="143604" y="2241992"/>
                </a:lnTo>
                <a:lnTo>
                  <a:pt x="143604" y="2205256"/>
                </a:lnTo>
                <a:lnTo>
                  <a:pt x="139150" y="2170747"/>
                </a:lnTo>
                <a:lnTo>
                  <a:pt x="130245" y="2136238"/>
                </a:lnTo>
                <a:lnTo>
                  <a:pt x="116886" y="2103954"/>
                </a:lnTo>
                <a:lnTo>
                  <a:pt x="100188" y="2070559"/>
                </a:lnTo>
                <a:lnTo>
                  <a:pt x="81264" y="2037163"/>
                </a:lnTo>
                <a:lnTo>
                  <a:pt x="61227" y="2003766"/>
                </a:lnTo>
                <a:lnTo>
                  <a:pt x="42303" y="1971483"/>
                </a:lnTo>
                <a:lnTo>
                  <a:pt x="25603" y="1936974"/>
                </a:lnTo>
                <a:lnTo>
                  <a:pt x="12246" y="1903578"/>
                </a:lnTo>
                <a:lnTo>
                  <a:pt x="3340" y="1869068"/>
                </a:lnTo>
                <a:lnTo>
                  <a:pt x="0" y="1833446"/>
                </a:lnTo>
                <a:lnTo>
                  <a:pt x="3340" y="1797824"/>
                </a:lnTo>
                <a:lnTo>
                  <a:pt x="12246" y="1763315"/>
                </a:lnTo>
                <a:lnTo>
                  <a:pt x="25603" y="1729918"/>
                </a:lnTo>
                <a:lnTo>
                  <a:pt x="42303" y="1695410"/>
                </a:lnTo>
                <a:lnTo>
                  <a:pt x="61227" y="1663126"/>
                </a:lnTo>
                <a:lnTo>
                  <a:pt x="81264" y="1629730"/>
                </a:lnTo>
                <a:lnTo>
                  <a:pt x="100188" y="1596334"/>
                </a:lnTo>
                <a:lnTo>
                  <a:pt x="116886" y="1562938"/>
                </a:lnTo>
                <a:lnTo>
                  <a:pt x="130245" y="1530654"/>
                </a:lnTo>
                <a:lnTo>
                  <a:pt x="139150" y="1496145"/>
                </a:lnTo>
                <a:lnTo>
                  <a:pt x="143604" y="1461636"/>
                </a:lnTo>
                <a:lnTo>
                  <a:pt x="143604" y="1424901"/>
                </a:lnTo>
                <a:lnTo>
                  <a:pt x="141376" y="1387052"/>
                </a:lnTo>
                <a:lnTo>
                  <a:pt x="136923" y="1349203"/>
                </a:lnTo>
                <a:lnTo>
                  <a:pt x="131358" y="1311353"/>
                </a:lnTo>
                <a:lnTo>
                  <a:pt x="126904" y="1273505"/>
                </a:lnTo>
                <a:lnTo>
                  <a:pt x="123564" y="1235657"/>
                </a:lnTo>
                <a:lnTo>
                  <a:pt x="124678" y="1200034"/>
                </a:lnTo>
                <a:lnTo>
                  <a:pt x="129132" y="1165525"/>
                </a:lnTo>
                <a:lnTo>
                  <a:pt x="139150" y="1132128"/>
                </a:lnTo>
                <a:lnTo>
                  <a:pt x="153622" y="1104298"/>
                </a:lnTo>
                <a:lnTo>
                  <a:pt x="172546" y="1077582"/>
                </a:lnTo>
                <a:lnTo>
                  <a:pt x="194809" y="1054204"/>
                </a:lnTo>
                <a:lnTo>
                  <a:pt x="220413" y="1030827"/>
                </a:lnTo>
                <a:lnTo>
                  <a:pt x="247130" y="1009676"/>
                </a:lnTo>
                <a:lnTo>
                  <a:pt x="274959" y="988524"/>
                </a:lnTo>
                <a:lnTo>
                  <a:pt x="302788" y="967374"/>
                </a:lnTo>
                <a:lnTo>
                  <a:pt x="330619" y="946223"/>
                </a:lnTo>
                <a:lnTo>
                  <a:pt x="356222" y="923960"/>
                </a:lnTo>
                <a:lnTo>
                  <a:pt x="378487" y="898356"/>
                </a:lnTo>
                <a:lnTo>
                  <a:pt x="398524" y="873865"/>
                </a:lnTo>
                <a:lnTo>
                  <a:pt x="414108" y="846035"/>
                </a:lnTo>
                <a:lnTo>
                  <a:pt x="427466" y="815980"/>
                </a:lnTo>
                <a:lnTo>
                  <a:pt x="438598" y="783695"/>
                </a:lnTo>
                <a:lnTo>
                  <a:pt x="448618" y="750298"/>
                </a:lnTo>
                <a:lnTo>
                  <a:pt x="457523" y="716904"/>
                </a:lnTo>
                <a:lnTo>
                  <a:pt x="466429" y="682393"/>
                </a:lnTo>
                <a:lnTo>
                  <a:pt x="476447" y="650112"/>
                </a:lnTo>
                <a:lnTo>
                  <a:pt x="487579" y="617827"/>
                </a:lnTo>
                <a:lnTo>
                  <a:pt x="500938" y="587772"/>
                </a:lnTo>
                <a:lnTo>
                  <a:pt x="517636" y="561055"/>
                </a:lnTo>
                <a:lnTo>
                  <a:pt x="537671" y="536565"/>
                </a:lnTo>
                <a:lnTo>
                  <a:pt x="562163" y="516527"/>
                </a:lnTo>
                <a:lnTo>
                  <a:pt x="588880" y="499829"/>
                </a:lnTo>
                <a:lnTo>
                  <a:pt x="618935" y="486470"/>
                </a:lnTo>
                <a:lnTo>
                  <a:pt x="651218" y="475338"/>
                </a:lnTo>
                <a:lnTo>
                  <a:pt x="683501" y="465320"/>
                </a:lnTo>
                <a:lnTo>
                  <a:pt x="718010" y="456413"/>
                </a:lnTo>
                <a:lnTo>
                  <a:pt x="751405" y="447507"/>
                </a:lnTo>
                <a:lnTo>
                  <a:pt x="784802" y="437489"/>
                </a:lnTo>
                <a:lnTo>
                  <a:pt x="817083" y="426357"/>
                </a:lnTo>
                <a:lnTo>
                  <a:pt x="847140" y="412999"/>
                </a:lnTo>
                <a:lnTo>
                  <a:pt x="874970" y="397415"/>
                </a:lnTo>
                <a:lnTo>
                  <a:pt x="899460" y="377377"/>
                </a:lnTo>
                <a:lnTo>
                  <a:pt x="925064" y="355112"/>
                </a:lnTo>
                <a:lnTo>
                  <a:pt x="947328" y="329509"/>
                </a:lnTo>
                <a:lnTo>
                  <a:pt x="968478" y="302791"/>
                </a:lnTo>
                <a:lnTo>
                  <a:pt x="989628" y="274961"/>
                </a:lnTo>
                <a:lnTo>
                  <a:pt x="1010780" y="247131"/>
                </a:lnTo>
                <a:lnTo>
                  <a:pt x="1031930" y="220414"/>
                </a:lnTo>
                <a:lnTo>
                  <a:pt x="1055307" y="194811"/>
                </a:lnTo>
                <a:lnTo>
                  <a:pt x="1078683" y="172547"/>
                </a:lnTo>
                <a:lnTo>
                  <a:pt x="1105401" y="153622"/>
                </a:lnTo>
                <a:lnTo>
                  <a:pt x="1133231" y="139150"/>
                </a:lnTo>
                <a:lnTo>
                  <a:pt x="1166627" y="129132"/>
                </a:lnTo>
                <a:lnTo>
                  <a:pt x="1201137" y="124678"/>
                </a:lnTo>
                <a:lnTo>
                  <a:pt x="1236757" y="123565"/>
                </a:lnTo>
                <a:lnTo>
                  <a:pt x="1274605" y="126906"/>
                </a:lnTo>
                <a:lnTo>
                  <a:pt x="1312455" y="131359"/>
                </a:lnTo>
                <a:lnTo>
                  <a:pt x="1350304" y="136924"/>
                </a:lnTo>
                <a:lnTo>
                  <a:pt x="1388152" y="141378"/>
                </a:lnTo>
                <a:lnTo>
                  <a:pt x="1426000" y="143604"/>
                </a:lnTo>
                <a:lnTo>
                  <a:pt x="1462737" y="143604"/>
                </a:lnTo>
                <a:lnTo>
                  <a:pt x="1497245" y="139150"/>
                </a:lnTo>
                <a:lnTo>
                  <a:pt x="1531755" y="130245"/>
                </a:lnTo>
                <a:lnTo>
                  <a:pt x="1565150" y="116887"/>
                </a:lnTo>
                <a:lnTo>
                  <a:pt x="1598545" y="99075"/>
                </a:lnTo>
                <a:lnTo>
                  <a:pt x="1631941" y="81264"/>
                </a:lnTo>
                <a:lnTo>
                  <a:pt x="1665337" y="61227"/>
                </a:lnTo>
                <a:lnTo>
                  <a:pt x="1697620" y="42302"/>
                </a:lnTo>
                <a:lnTo>
                  <a:pt x="1732129" y="25604"/>
                </a:lnTo>
                <a:lnTo>
                  <a:pt x="1765525" y="12245"/>
                </a:lnTo>
                <a:lnTo>
                  <a:pt x="1800034" y="33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descr="Head with Gears">
            <a:extLst>
              <a:ext uri="{FF2B5EF4-FFF2-40B4-BE49-F238E27FC236}">
                <a16:creationId xmlns:a16="http://schemas.microsoft.com/office/drawing/2014/main" id="{058664D8-60EC-375E-83B0-E11A480FBB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7793" y="4462824"/>
            <a:ext cx="2774207" cy="2364444"/>
          </a:xfrm>
          <a:prstGeom prst="rect">
            <a:avLst/>
          </a:prstGeom>
        </p:spPr>
      </p:pic>
    </p:spTree>
    <p:extLst>
      <p:ext uri="{BB962C8B-B14F-4D97-AF65-F5344CB8AC3E}">
        <p14:creationId xmlns:p14="http://schemas.microsoft.com/office/powerpoint/2010/main" val="4151182365"/>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itle 1">
            <a:extLst>
              <a:ext uri="{FF2B5EF4-FFF2-40B4-BE49-F238E27FC236}">
                <a16:creationId xmlns:a16="http://schemas.microsoft.com/office/drawing/2014/main" id="{F4B42CBF-8CF5-6DB8-2D30-F31DC4DD8A9A}"/>
              </a:ext>
            </a:extLst>
          </p:cNvPr>
          <p:cNvSpPr>
            <a:spLocks noGrp="1"/>
          </p:cNvSpPr>
          <p:nvPr>
            <p:ph type="title"/>
          </p:nvPr>
        </p:nvSpPr>
        <p:spPr>
          <a:xfrm>
            <a:off x="968214" y="231834"/>
            <a:ext cx="10940322" cy="1492132"/>
          </a:xfrm>
        </p:spPr>
        <p:txBody>
          <a:bodyPr anchor="ctr">
            <a:normAutofit/>
          </a:bodyPr>
          <a:lstStyle/>
          <a:p>
            <a:pPr eaLnBrk="1" hangingPunct="1"/>
            <a:r>
              <a:rPr lang="en-US" altLang="en-US" b="1" dirty="0">
                <a:latin typeface="Palatino Linotype" panose="02040502050505030304" pitchFamily="18" charset="0"/>
              </a:rPr>
              <a:t>UNDERSTANDING THE TEXT</a:t>
            </a:r>
          </a:p>
        </p:txBody>
      </p:sp>
      <p:sp>
        <p:nvSpPr>
          <p:cNvPr id="23"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25" name="Rectangle 24">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0A6CBAC4-D9A5-E994-0A4F-D6FE18E35663}"/>
              </a:ext>
            </a:extLst>
          </p:cNvPr>
          <p:cNvGraphicFramePr>
            <a:graphicFrameLocks noGrp="1"/>
          </p:cNvGraphicFramePr>
          <p:nvPr>
            <p:ph idx="1"/>
            <p:extLst>
              <p:ext uri="{D42A27DB-BD31-4B8C-83A1-F6EECF244321}">
                <p14:modId xmlns:p14="http://schemas.microsoft.com/office/powerpoint/2010/main" val="1905137350"/>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58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FC6BB07-EAB8-0433-7F2D-6FAC9F1C35AF}"/>
              </a:ext>
            </a:extLst>
          </p:cNvPr>
          <p:cNvSpPr>
            <a:spLocks noGrp="1"/>
          </p:cNvSpPr>
          <p:nvPr>
            <p:ph type="title"/>
          </p:nvPr>
        </p:nvSpPr>
        <p:spPr>
          <a:xfrm>
            <a:off x="761996" y="382385"/>
            <a:ext cx="10668004" cy="1113295"/>
          </a:xfrm>
        </p:spPr>
        <p:txBody>
          <a:bodyPr anchor="b">
            <a:normAutofit/>
          </a:bodyPr>
          <a:lstStyle/>
          <a:p>
            <a:pPr algn="ctr" eaLnBrk="1" hangingPunct="1"/>
            <a:r>
              <a:rPr lang="en-US" altLang="en-US" b="1" dirty="0">
                <a:latin typeface="Palatino Linotype" panose="02040502050505030304" pitchFamily="18" charset="0"/>
              </a:rPr>
              <a:t>UNDERSTANDING THE TEXT</a:t>
            </a:r>
          </a:p>
        </p:txBody>
      </p:sp>
      <p:sp>
        <p:nvSpPr>
          <p:cNvPr id="11"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2">
            <a:extLst>
              <a:ext uri="{FF2B5EF4-FFF2-40B4-BE49-F238E27FC236}">
                <a16:creationId xmlns:a16="http://schemas.microsoft.com/office/drawing/2014/main" id="{AE1AFC2A-B13E-F01B-0026-944C23A77383}"/>
              </a:ext>
            </a:extLst>
          </p:cNvPr>
          <p:cNvSpPr txBox="1">
            <a:spLocks/>
          </p:cNvSpPr>
          <p:nvPr/>
        </p:nvSpPr>
        <p:spPr>
          <a:xfrm>
            <a:off x="355348" y="2187182"/>
            <a:ext cx="11481300" cy="34506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sz="2800" dirty="0"/>
              <a:t>Text key elements:</a:t>
            </a:r>
          </a:p>
          <a:p>
            <a:r>
              <a:rPr lang="en-US" sz="2800" dirty="0"/>
              <a:t>Religious Activity - Israelites were fasting (religious activity)</a:t>
            </a:r>
          </a:p>
          <a:p>
            <a:r>
              <a:rPr lang="en-US" sz="2800" dirty="0"/>
              <a:t>Business Activity - Engaged in business with their workers</a:t>
            </a:r>
          </a:p>
          <a:p>
            <a:r>
              <a:rPr lang="en-US" sz="2800" dirty="0"/>
              <a:t>Criminal Activity - Exploiting their workers </a:t>
            </a:r>
          </a:p>
          <a:p>
            <a:endParaRPr lang="en-US" dirty="0"/>
          </a:p>
          <a:p>
            <a:pPr marL="0" indent="0" algn="ctr">
              <a:buFont typeface="Arial" panose="020B0604020202020204" pitchFamily="34" charset="0"/>
              <a:buNone/>
            </a:pPr>
            <a:r>
              <a:rPr lang="en-US" sz="4500" dirty="0"/>
              <a:t>God is telling the Israelites… You do religious things because you think it gives you a license to do sinful things</a:t>
            </a:r>
          </a:p>
          <a:p>
            <a:endParaRPr lang="en-US" dirty="0"/>
          </a:p>
        </p:txBody>
      </p:sp>
      <p:pic>
        <p:nvPicPr>
          <p:cNvPr id="6" name="Picture 4">
            <a:extLst>
              <a:ext uri="{FF2B5EF4-FFF2-40B4-BE49-F238E27FC236}">
                <a16:creationId xmlns:a16="http://schemas.microsoft.com/office/drawing/2014/main" id="{874A2B39-A970-FB70-9EEA-A7AC6A39E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6229" y="1716036"/>
            <a:ext cx="2170419" cy="218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7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3F18883-7EA3-CB8F-C8E9-9925AD047AC1}"/>
              </a:ext>
            </a:extLst>
          </p:cNvPr>
          <p:cNvSpPr>
            <a:spLocks noGrp="1"/>
          </p:cNvSpPr>
          <p:nvPr>
            <p:ph type="title"/>
          </p:nvPr>
        </p:nvSpPr>
        <p:spPr>
          <a:xfrm>
            <a:off x="1251678" y="382385"/>
            <a:ext cx="10425972" cy="1492132"/>
          </a:xfrm>
        </p:spPr>
        <p:txBody>
          <a:bodyPr>
            <a:normAutofit/>
          </a:bodyPr>
          <a:lstStyle/>
          <a:p>
            <a:pPr eaLnBrk="1" hangingPunct="1"/>
            <a:r>
              <a:rPr lang="en-US" altLang="en-US" b="1" dirty="0">
                <a:latin typeface="Palatino Linotype" panose="02040502050505030304" pitchFamily="18" charset="0"/>
              </a:rPr>
              <a:t>UNDERSTANDING THE TEXT</a:t>
            </a:r>
          </a:p>
        </p:txBody>
      </p:sp>
      <p:sp>
        <p:nvSpPr>
          <p:cNvPr id="5" name="Content Placeholder 1">
            <a:extLst>
              <a:ext uri="{FF2B5EF4-FFF2-40B4-BE49-F238E27FC236}">
                <a16:creationId xmlns:a16="http://schemas.microsoft.com/office/drawing/2014/main" id="{CF25442D-9134-6325-C428-BDCD3B9B068F}"/>
              </a:ext>
            </a:extLst>
          </p:cNvPr>
          <p:cNvSpPr>
            <a:spLocks noGrp="1"/>
          </p:cNvSpPr>
          <p:nvPr>
            <p:ph idx="1"/>
          </p:nvPr>
        </p:nvSpPr>
        <p:spPr>
          <a:xfrm>
            <a:off x="1251678" y="2417966"/>
            <a:ext cx="10178322" cy="4057649"/>
          </a:xfrm>
        </p:spPr>
        <p:txBody>
          <a:bodyPr>
            <a:normAutofit/>
          </a:bodyPr>
          <a:lstStyle/>
          <a:p>
            <a:r>
              <a:rPr lang="en-US" sz="3200" dirty="0"/>
              <a:t>What does PLEASURE mean?</a:t>
            </a:r>
          </a:p>
          <a:p>
            <a:pPr lvl="1"/>
            <a:r>
              <a:rPr lang="en-US" sz="2800" dirty="0"/>
              <a:t>They found pleasure in their religious activities because they thought all of their pious activity gave them license to mistreat others (which they found pleasure in). </a:t>
            </a:r>
          </a:p>
          <a:p>
            <a:r>
              <a:rPr lang="en-US" sz="3200" dirty="0"/>
              <a:t>The “Pleasure” God is referring to in Isaiah 58 is…</a:t>
            </a:r>
          </a:p>
          <a:p>
            <a:pPr lvl="1"/>
            <a:r>
              <a:rPr lang="en-US" sz="2800" dirty="0"/>
              <a:t>Religious Activity, business activity, and criminal activity  - all of which were intricately related to one another in Israel </a:t>
            </a:r>
          </a:p>
          <a:p>
            <a:endParaRPr lang="en-US" dirty="0"/>
          </a:p>
        </p:txBody>
      </p:sp>
      <p:pic>
        <p:nvPicPr>
          <p:cNvPr id="6" name="Picture 4">
            <a:extLst>
              <a:ext uri="{FF2B5EF4-FFF2-40B4-BE49-F238E27FC236}">
                <a16:creationId xmlns:a16="http://schemas.microsoft.com/office/drawing/2014/main" id="{D85C7AC9-D288-6495-08C9-85D67C12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1150" y="1123950"/>
            <a:ext cx="22288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097530"/>
      </p:ext>
    </p:extLst>
  </p:cSld>
  <p:clrMapOvr>
    <a:masterClrMapping/>
  </p:clrMapOvr>
  <p:transition spd="slow">
    <p:wipe/>
  </p:transition>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161</TotalTime>
  <Words>2285</Words>
  <Application>Microsoft Macintosh PowerPoint</Application>
  <PresentationFormat>Widescreen</PresentationFormat>
  <Paragraphs>288</Paragraphs>
  <Slides>30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 MT</vt:lpstr>
      <vt:lpstr>Impact</vt:lpstr>
      <vt:lpstr>Palatino Linotype</vt:lpstr>
      <vt:lpstr>Trajan Pro</vt:lpstr>
      <vt:lpstr>Badge</vt:lpstr>
      <vt:lpstr>Planning Sabbath Fun and Social Activities</vt:lpstr>
      <vt:lpstr>Group Activity </vt:lpstr>
      <vt:lpstr>Bible Alphabet Rules</vt:lpstr>
      <vt:lpstr>DISCUSSION</vt:lpstr>
      <vt:lpstr>PowerPoint Presentation</vt:lpstr>
      <vt:lpstr>COMMON BELIEFS</vt:lpstr>
      <vt:lpstr>UNDERSTANDING THE TEXT</vt:lpstr>
      <vt:lpstr>UNDERSTANDING THE TEXT</vt:lpstr>
      <vt:lpstr>UNDERSTANDING THE TEXT</vt:lpstr>
      <vt:lpstr>UNDERSTANDING THE TEXT</vt:lpstr>
      <vt:lpstr>The ASK</vt:lpstr>
      <vt:lpstr>PowerPoint Presentation</vt:lpstr>
      <vt:lpstr>The gift of sabbath rest</vt:lpstr>
      <vt:lpstr>SABBATH FUN</vt:lpstr>
      <vt:lpstr>Planning</vt:lpstr>
      <vt:lpstr>DISCUSSION</vt:lpstr>
      <vt:lpstr>ACTIVITIES - 1</vt:lpstr>
      <vt:lpstr>ACTIVITIES - 2</vt:lpstr>
      <vt:lpstr>ACTIVITIES - 3</vt:lpstr>
      <vt:lpstr>ACTIVITIES - 4</vt:lpstr>
      <vt:lpstr>KAHOOT</vt:lpstr>
      <vt:lpstr>SOCIAL Planning</vt:lpstr>
      <vt:lpstr>SOCIALS: LOCATIONS</vt:lpstr>
      <vt:lpstr>SOCIALS: DO’s &amp; DON’TS</vt:lpstr>
      <vt:lpstr>RESOURCES</vt:lpstr>
      <vt:lpstr>PowerPoint Presentation</vt:lpstr>
      <vt:lpstr>PowerPoint Presentation</vt:lpstr>
      <vt:lpstr>DISCUSSION</vt:lpstr>
      <vt:lpstr>Thank you!</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Sabbath Fun and Social Activities</dc:title>
  <dc:creator>Sherrie Clarke</dc:creator>
  <cp:lastModifiedBy>Cinthia Portanova</cp:lastModifiedBy>
  <cp:revision>5</cp:revision>
  <dcterms:created xsi:type="dcterms:W3CDTF">2023-01-09T23:37:07Z</dcterms:created>
  <dcterms:modified xsi:type="dcterms:W3CDTF">2023-02-07T22:15:43Z</dcterms:modified>
</cp:coreProperties>
</file>