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7" r:id="rId2"/>
    <p:sldId id="313" r:id="rId3"/>
    <p:sldId id="339" r:id="rId4"/>
    <p:sldId id="258" r:id="rId5"/>
    <p:sldId id="369" r:id="rId6"/>
    <p:sldId id="338" r:id="rId7"/>
    <p:sldId id="348" r:id="rId8"/>
    <p:sldId id="315" r:id="rId9"/>
    <p:sldId id="314" r:id="rId10"/>
    <p:sldId id="284" r:id="rId11"/>
    <p:sldId id="390" r:id="rId12"/>
    <p:sldId id="346" r:id="rId13"/>
    <p:sldId id="347" r:id="rId14"/>
    <p:sldId id="352" r:id="rId15"/>
    <p:sldId id="351" r:id="rId16"/>
    <p:sldId id="393" r:id="rId17"/>
    <p:sldId id="382" r:id="rId18"/>
    <p:sldId id="340" r:id="rId19"/>
    <p:sldId id="379" r:id="rId20"/>
    <p:sldId id="337" r:id="rId21"/>
    <p:sldId id="350" r:id="rId22"/>
    <p:sldId id="342" r:id="rId23"/>
    <p:sldId id="272" r:id="rId24"/>
    <p:sldId id="344" r:id="rId25"/>
    <p:sldId id="389" r:id="rId26"/>
    <p:sldId id="355" r:id="rId27"/>
    <p:sldId id="354" r:id="rId28"/>
    <p:sldId id="394" r:id="rId29"/>
    <p:sldId id="383" r:id="rId30"/>
    <p:sldId id="358" r:id="rId31"/>
    <p:sldId id="374" r:id="rId32"/>
    <p:sldId id="261" r:id="rId33"/>
    <p:sldId id="371" r:id="rId34"/>
    <p:sldId id="360" r:id="rId35"/>
    <p:sldId id="368" r:id="rId36"/>
    <p:sldId id="367" r:id="rId37"/>
    <p:sldId id="372" r:id="rId38"/>
    <p:sldId id="378" r:id="rId39"/>
    <p:sldId id="377" r:id="rId40"/>
    <p:sldId id="376" r:id="rId41"/>
    <p:sldId id="375" r:id="rId42"/>
    <p:sldId id="380" r:id="rId43"/>
    <p:sldId id="397" r:id="rId44"/>
    <p:sldId id="381" r:id="rId45"/>
    <p:sldId id="392" r:id="rId46"/>
    <p:sldId id="388" r:id="rId47"/>
    <p:sldId id="396" r:id="rId48"/>
    <p:sldId id="28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anna harrison" initials="ah" lastIdx="1" clrIdx="0">
    <p:extLst>
      <p:ext uri="{19B8F6BF-5375-455C-9EA6-DF929625EA0E}">
        <p15:presenceInfo xmlns:p15="http://schemas.microsoft.com/office/powerpoint/2012/main" userId="68539d62867da9c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393C"/>
    <a:srgbClr val="E9EBEA"/>
    <a:srgbClr val="F8FF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610E9A-07A2-4644-A8FF-640FF1320C29}" v="52" dt="2023-01-20T15:05:15.690"/>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75562" autoAdjust="0"/>
  </p:normalViewPr>
  <p:slideViewPr>
    <p:cSldViewPr snapToGrid="0">
      <p:cViewPr varScale="1">
        <p:scale>
          <a:sx n="85" d="100"/>
          <a:sy n="85" d="100"/>
        </p:scale>
        <p:origin x="488" y="184"/>
      </p:cViewPr>
      <p:guideLst/>
    </p:cSldViewPr>
  </p:slideViewPr>
  <p:notesTextViewPr>
    <p:cViewPr>
      <p:scale>
        <a:sx n="1" d="1"/>
        <a:sy n="1" d="1"/>
      </p:scale>
      <p:origin x="0" y="0"/>
    </p:cViewPr>
  </p:notesTextViewPr>
  <p:sorterViewPr>
    <p:cViewPr>
      <p:scale>
        <a:sx n="100" d="100"/>
        <a:sy n="100" d="100"/>
      </p:scale>
      <p:origin x="0" y="-13632"/>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C9DC85-E6A6-4B85-B2B2-076F00E4B16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36FB471-940A-4F65-A110-B0F480044902}">
      <dgm:prSet phldrT="[Text]"/>
      <dgm:spPr>
        <a:solidFill>
          <a:schemeClr val="bg2">
            <a:lumMod val="90000"/>
          </a:schemeClr>
        </a:solidFill>
      </dgm:spPr>
      <dgm:t>
        <a:bodyPr/>
        <a:lstStyle/>
        <a:p>
          <a:r>
            <a:rPr lang="en-US" b="1" dirty="0">
              <a:latin typeface="Trajan Pro" panose="02020502050506020301" pitchFamily="18" charset="0"/>
            </a:rPr>
            <a:t>Use visual aids and items they can manipulate</a:t>
          </a:r>
        </a:p>
      </dgm:t>
    </dgm:pt>
    <dgm:pt modelId="{59428BE6-030D-4040-B1DE-0BEF5656D06A}" type="parTrans" cxnId="{8BF7924C-EB97-4DD5-9B91-E5F75EB6C222}">
      <dgm:prSet/>
      <dgm:spPr/>
      <dgm:t>
        <a:bodyPr/>
        <a:lstStyle/>
        <a:p>
          <a:endParaRPr lang="en-US" b="1"/>
        </a:p>
      </dgm:t>
    </dgm:pt>
    <dgm:pt modelId="{BC6CD8C5-C238-4A70-9DC1-810A197CCDA7}" type="sibTrans" cxnId="{8BF7924C-EB97-4DD5-9B91-E5F75EB6C222}">
      <dgm:prSet/>
      <dgm:spPr/>
      <dgm:t>
        <a:bodyPr/>
        <a:lstStyle/>
        <a:p>
          <a:endParaRPr lang="en-US" b="1"/>
        </a:p>
      </dgm:t>
    </dgm:pt>
    <dgm:pt modelId="{38C760B0-C658-4D67-BAB6-A3BC85DF4741}">
      <dgm:prSet phldrT="[Text]"/>
      <dgm:spPr>
        <a:solidFill>
          <a:srgbClr val="FF0000"/>
        </a:solidFill>
      </dgm:spPr>
      <dgm:t>
        <a:bodyPr/>
        <a:lstStyle/>
        <a:p>
          <a:r>
            <a:rPr lang="en-US" b="1" dirty="0">
              <a:latin typeface="Trajan Pro" panose="02020502050506020301" pitchFamily="18" charset="0"/>
            </a:rPr>
            <a:t>Keep the story moving!</a:t>
          </a:r>
        </a:p>
      </dgm:t>
    </dgm:pt>
    <dgm:pt modelId="{069EC7FC-DC9D-4FBD-83FE-74BBC98BEDBF}" type="parTrans" cxnId="{2742E5B2-EC5B-4DF1-8B81-07B8675A9E1C}">
      <dgm:prSet/>
      <dgm:spPr/>
      <dgm:t>
        <a:bodyPr/>
        <a:lstStyle/>
        <a:p>
          <a:endParaRPr lang="en-US" b="1"/>
        </a:p>
      </dgm:t>
    </dgm:pt>
    <dgm:pt modelId="{324DDB24-0341-4884-A726-946C779EF756}" type="sibTrans" cxnId="{2742E5B2-EC5B-4DF1-8B81-07B8675A9E1C}">
      <dgm:prSet/>
      <dgm:spPr/>
      <dgm:t>
        <a:bodyPr/>
        <a:lstStyle/>
        <a:p>
          <a:endParaRPr lang="en-US" b="1"/>
        </a:p>
      </dgm:t>
    </dgm:pt>
    <dgm:pt modelId="{6E042B5F-128D-437B-98F1-E5AC60996FA5}">
      <dgm:prSet phldrT="[Text]"/>
      <dgm:spPr>
        <a:solidFill>
          <a:srgbClr val="92D050"/>
        </a:solidFill>
      </dgm:spPr>
      <dgm:t>
        <a:bodyPr/>
        <a:lstStyle/>
        <a:p>
          <a:r>
            <a:rPr lang="en-US" b="1" dirty="0">
              <a:latin typeface="Trajan Pro" panose="02020502050506020301" pitchFamily="18" charset="0"/>
            </a:rPr>
            <a:t>Modify to include movement</a:t>
          </a:r>
        </a:p>
      </dgm:t>
    </dgm:pt>
    <dgm:pt modelId="{B5035DBA-A860-404A-B895-A50521646FF1}" type="parTrans" cxnId="{173DC05E-12CE-4DC9-90EF-A3377256561E}">
      <dgm:prSet/>
      <dgm:spPr/>
      <dgm:t>
        <a:bodyPr/>
        <a:lstStyle/>
        <a:p>
          <a:endParaRPr lang="en-US" b="1"/>
        </a:p>
      </dgm:t>
    </dgm:pt>
    <dgm:pt modelId="{FA10E1B4-1CF3-4D02-86D7-E87E0BA77C28}" type="sibTrans" cxnId="{173DC05E-12CE-4DC9-90EF-A3377256561E}">
      <dgm:prSet/>
      <dgm:spPr/>
      <dgm:t>
        <a:bodyPr/>
        <a:lstStyle/>
        <a:p>
          <a:endParaRPr lang="en-US" b="1"/>
        </a:p>
      </dgm:t>
    </dgm:pt>
    <dgm:pt modelId="{383F258F-21A6-4A0A-A0DF-E8494EE21A68}">
      <dgm:prSet phldrT="[Text]"/>
      <dgm:spPr>
        <a:solidFill>
          <a:srgbClr val="7030A0"/>
        </a:solidFill>
      </dgm:spPr>
      <dgm:t>
        <a:bodyPr/>
        <a:lstStyle/>
        <a:p>
          <a:r>
            <a:rPr lang="en-US" b="1" dirty="0">
              <a:latin typeface="Trajan Pro" panose="02020502050506020301" pitchFamily="18" charset="0"/>
            </a:rPr>
            <a:t>Let them choose an activity</a:t>
          </a:r>
        </a:p>
      </dgm:t>
    </dgm:pt>
    <dgm:pt modelId="{E0A38D03-3C56-4E80-B02A-3297AF092E14}" type="parTrans" cxnId="{2A824798-69BA-442C-8FD7-CC2AA777E037}">
      <dgm:prSet/>
      <dgm:spPr/>
      <dgm:t>
        <a:bodyPr/>
        <a:lstStyle/>
        <a:p>
          <a:endParaRPr lang="en-US" b="1"/>
        </a:p>
      </dgm:t>
    </dgm:pt>
    <dgm:pt modelId="{EDC6032D-1C8E-423F-BF1A-65F2F30801C8}" type="sibTrans" cxnId="{2A824798-69BA-442C-8FD7-CC2AA777E037}">
      <dgm:prSet/>
      <dgm:spPr/>
      <dgm:t>
        <a:bodyPr/>
        <a:lstStyle/>
        <a:p>
          <a:endParaRPr lang="en-US" b="1"/>
        </a:p>
      </dgm:t>
    </dgm:pt>
    <dgm:pt modelId="{07B7402D-8335-4FFD-BBC7-74B2A54E0C8F}">
      <dgm:prSet phldrT="[Text]"/>
      <dgm:spPr>
        <a:solidFill>
          <a:schemeClr val="accent6">
            <a:lumMod val="60000"/>
            <a:lumOff val="40000"/>
          </a:schemeClr>
        </a:solidFill>
      </dgm:spPr>
      <dgm:t>
        <a:bodyPr/>
        <a:lstStyle/>
        <a:p>
          <a:r>
            <a:rPr lang="en-US" b="1" dirty="0">
              <a:latin typeface="Trajan Pro" panose="02020502050506020301" pitchFamily="18" charset="0"/>
            </a:rPr>
            <a:t>Reward GOOD behavior</a:t>
          </a:r>
        </a:p>
      </dgm:t>
    </dgm:pt>
    <dgm:pt modelId="{BE0A0E4C-8530-4F39-AADB-E54C0E1F51B0}" type="parTrans" cxnId="{2EA864C9-726A-4592-9858-D3B8F00A9A85}">
      <dgm:prSet/>
      <dgm:spPr/>
      <dgm:t>
        <a:bodyPr/>
        <a:lstStyle/>
        <a:p>
          <a:endParaRPr lang="en-US" b="1"/>
        </a:p>
      </dgm:t>
    </dgm:pt>
    <dgm:pt modelId="{271D0039-8230-4DE1-83CD-0C6ED61850E8}" type="sibTrans" cxnId="{2EA864C9-726A-4592-9858-D3B8F00A9A85}">
      <dgm:prSet/>
      <dgm:spPr/>
      <dgm:t>
        <a:bodyPr/>
        <a:lstStyle/>
        <a:p>
          <a:endParaRPr lang="en-US" b="1"/>
        </a:p>
      </dgm:t>
    </dgm:pt>
    <dgm:pt modelId="{CDF398B5-7D6A-49E2-A767-A96327960574}">
      <dgm:prSet phldrT="[Text]"/>
      <dgm:spPr>
        <a:solidFill>
          <a:srgbClr val="C00000"/>
        </a:solidFill>
      </dgm:spPr>
      <dgm:t>
        <a:bodyPr/>
        <a:lstStyle/>
        <a:p>
          <a:r>
            <a:rPr lang="en-US" b="1" dirty="0">
              <a:latin typeface="Trajan Pro" panose="02020502050506020301" pitchFamily="18" charset="0"/>
            </a:rPr>
            <a:t>Discreetly implement behavior modification </a:t>
          </a:r>
        </a:p>
      </dgm:t>
    </dgm:pt>
    <dgm:pt modelId="{0E9E2F63-322E-495C-8525-B002FF371E5B}" type="parTrans" cxnId="{544FCE97-E8BB-4926-A1B1-BEB0C9851130}">
      <dgm:prSet/>
      <dgm:spPr/>
      <dgm:t>
        <a:bodyPr/>
        <a:lstStyle/>
        <a:p>
          <a:endParaRPr lang="en-US" b="1"/>
        </a:p>
      </dgm:t>
    </dgm:pt>
    <dgm:pt modelId="{47F0DA00-F5F2-4D1E-B68F-C1DBED29B177}" type="sibTrans" cxnId="{544FCE97-E8BB-4926-A1B1-BEB0C9851130}">
      <dgm:prSet/>
      <dgm:spPr/>
      <dgm:t>
        <a:bodyPr/>
        <a:lstStyle/>
        <a:p>
          <a:endParaRPr lang="en-US" b="1"/>
        </a:p>
      </dgm:t>
    </dgm:pt>
    <dgm:pt modelId="{0DC5607F-2122-40A2-B325-A83ABA694FB8}" type="pres">
      <dgm:prSet presAssocID="{17C9DC85-E6A6-4B85-B2B2-076F00E4B162}" presName="diagram" presStyleCnt="0">
        <dgm:presLayoutVars>
          <dgm:dir/>
          <dgm:resizeHandles val="exact"/>
        </dgm:presLayoutVars>
      </dgm:prSet>
      <dgm:spPr/>
    </dgm:pt>
    <dgm:pt modelId="{F840777A-E294-4A56-A77A-C740C097E0F2}" type="pres">
      <dgm:prSet presAssocID="{236FB471-940A-4F65-A110-B0F480044902}" presName="node" presStyleLbl="node1" presStyleIdx="0" presStyleCnt="6">
        <dgm:presLayoutVars>
          <dgm:bulletEnabled val="1"/>
        </dgm:presLayoutVars>
      </dgm:prSet>
      <dgm:spPr/>
    </dgm:pt>
    <dgm:pt modelId="{1C6DA4BC-8E5B-49B4-8C5A-6ACD5B3C4EA6}" type="pres">
      <dgm:prSet presAssocID="{BC6CD8C5-C238-4A70-9DC1-810A197CCDA7}" presName="sibTrans" presStyleCnt="0"/>
      <dgm:spPr/>
    </dgm:pt>
    <dgm:pt modelId="{4FA8F562-87C4-4F82-97CD-63E25FB81BF4}" type="pres">
      <dgm:prSet presAssocID="{38C760B0-C658-4D67-BAB6-A3BC85DF4741}" presName="node" presStyleLbl="node1" presStyleIdx="1" presStyleCnt="6">
        <dgm:presLayoutVars>
          <dgm:bulletEnabled val="1"/>
        </dgm:presLayoutVars>
      </dgm:prSet>
      <dgm:spPr/>
    </dgm:pt>
    <dgm:pt modelId="{DAA43CF5-576C-4872-BD38-C720B5B69861}" type="pres">
      <dgm:prSet presAssocID="{324DDB24-0341-4884-A726-946C779EF756}" presName="sibTrans" presStyleCnt="0"/>
      <dgm:spPr/>
    </dgm:pt>
    <dgm:pt modelId="{0C58CAF3-F696-484D-B1F1-46CA899FCB65}" type="pres">
      <dgm:prSet presAssocID="{6E042B5F-128D-437B-98F1-E5AC60996FA5}" presName="node" presStyleLbl="node1" presStyleIdx="2" presStyleCnt="6">
        <dgm:presLayoutVars>
          <dgm:bulletEnabled val="1"/>
        </dgm:presLayoutVars>
      </dgm:prSet>
      <dgm:spPr/>
    </dgm:pt>
    <dgm:pt modelId="{24810CE3-4352-495C-A16C-99E4BC053EE0}" type="pres">
      <dgm:prSet presAssocID="{FA10E1B4-1CF3-4D02-86D7-E87E0BA77C28}" presName="sibTrans" presStyleCnt="0"/>
      <dgm:spPr/>
    </dgm:pt>
    <dgm:pt modelId="{D90DFFE4-D940-4D3F-B6F4-3C1C19AB79B1}" type="pres">
      <dgm:prSet presAssocID="{383F258F-21A6-4A0A-A0DF-E8494EE21A68}" presName="node" presStyleLbl="node1" presStyleIdx="3" presStyleCnt="6">
        <dgm:presLayoutVars>
          <dgm:bulletEnabled val="1"/>
        </dgm:presLayoutVars>
      </dgm:prSet>
      <dgm:spPr/>
    </dgm:pt>
    <dgm:pt modelId="{DDAB0490-588F-4CBE-8E9A-18A216E23F00}" type="pres">
      <dgm:prSet presAssocID="{EDC6032D-1C8E-423F-BF1A-65F2F30801C8}" presName="sibTrans" presStyleCnt="0"/>
      <dgm:spPr/>
    </dgm:pt>
    <dgm:pt modelId="{6742979B-C803-4D8F-A1E4-CDC10DE0FA97}" type="pres">
      <dgm:prSet presAssocID="{07B7402D-8335-4FFD-BBC7-74B2A54E0C8F}" presName="node" presStyleLbl="node1" presStyleIdx="4" presStyleCnt="6" custLinFactNeighborX="-1979" custLinFactNeighborY="4855">
        <dgm:presLayoutVars>
          <dgm:bulletEnabled val="1"/>
        </dgm:presLayoutVars>
      </dgm:prSet>
      <dgm:spPr/>
    </dgm:pt>
    <dgm:pt modelId="{CA343D6B-865E-4FF0-9F37-E33A59376170}" type="pres">
      <dgm:prSet presAssocID="{271D0039-8230-4DE1-83CD-0C6ED61850E8}" presName="sibTrans" presStyleCnt="0"/>
      <dgm:spPr/>
    </dgm:pt>
    <dgm:pt modelId="{4EA79D9E-3D12-4804-963A-391261B7BC7E}" type="pres">
      <dgm:prSet presAssocID="{CDF398B5-7D6A-49E2-A767-A96327960574}" presName="node" presStyleLbl="node1" presStyleIdx="5" presStyleCnt="6" custLinFactNeighborX="773" custLinFactNeighborY="67">
        <dgm:presLayoutVars>
          <dgm:bulletEnabled val="1"/>
        </dgm:presLayoutVars>
      </dgm:prSet>
      <dgm:spPr/>
    </dgm:pt>
  </dgm:ptLst>
  <dgm:cxnLst>
    <dgm:cxn modelId="{9E8A3E04-9838-47FC-B592-9BF7CBB6F0B6}" type="presOf" srcId="{07B7402D-8335-4FFD-BBC7-74B2A54E0C8F}" destId="{6742979B-C803-4D8F-A1E4-CDC10DE0FA97}" srcOrd="0" destOrd="0" presId="urn:microsoft.com/office/officeart/2005/8/layout/default"/>
    <dgm:cxn modelId="{8BF7924C-EB97-4DD5-9B91-E5F75EB6C222}" srcId="{17C9DC85-E6A6-4B85-B2B2-076F00E4B162}" destId="{236FB471-940A-4F65-A110-B0F480044902}" srcOrd="0" destOrd="0" parTransId="{59428BE6-030D-4040-B1DE-0BEF5656D06A}" sibTransId="{BC6CD8C5-C238-4A70-9DC1-810A197CCDA7}"/>
    <dgm:cxn modelId="{173DC05E-12CE-4DC9-90EF-A3377256561E}" srcId="{17C9DC85-E6A6-4B85-B2B2-076F00E4B162}" destId="{6E042B5F-128D-437B-98F1-E5AC60996FA5}" srcOrd="2" destOrd="0" parTransId="{B5035DBA-A860-404A-B895-A50521646FF1}" sibTransId="{FA10E1B4-1CF3-4D02-86D7-E87E0BA77C28}"/>
    <dgm:cxn modelId="{ADB8C56C-C65D-4AE8-A8BA-531849508322}" type="presOf" srcId="{CDF398B5-7D6A-49E2-A767-A96327960574}" destId="{4EA79D9E-3D12-4804-963A-391261B7BC7E}" srcOrd="0" destOrd="0" presId="urn:microsoft.com/office/officeart/2005/8/layout/default"/>
    <dgm:cxn modelId="{544FCE97-E8BB-4926-A1B1-BEB0C9851130}" srcId="{17C9DC85-E6A6-4B85-B2B2-076F00E4B162}" destId="{CDF398B5-7D6A-49E2-A767-A96327960574}" srcOrd="5" destOrd="0" parTransId="{0E9E2F63-322E-495C-8525-B002FF371E5B}" sibTransId="{47F0DA00-F5F2-4D1E-B68F-C1DBED29B177}"/>
    <dgm:cxn modelId="{2A824798-69BA-442C-8FD7-CC2AA777E037}" srcId="{17C9DC85-E6A6-4B85-B2B2-076F00E4B162}" destId="{383F258F-21A6-4A0A-A0DF-E8494EE21A68}" srcOrd="3" destOrd="0" parTransId="{E0A38D03-3C56-4E80-B02A-3297AF092E14}" sibTransId="{EDC6032D-1C8E-423F-BF1A-65F2F30801C8}"/>
    <dgm:cxn modelId="{8DDADB9D-A0A5-4DC8-B181-16C9215218A8}" type="presOf" srcId="{383F258F-21A6-4A0A-A0DF-E8494EE21A68}" destId="{D90DFFE4-D940-4D3F-B6F4-3C1C19AB79B1}" srcOrd="0" destOrd="0" presId="urn:microsoft.com/office/officeart/2005/8/layout/default"/>
    <dgm:cxn modelId="{2742E5B2-EC5B-4DF1-8B81-07B8675A9E1C}" srcId="{17C9DC85-E6A6-4B85-B2B2-076F00E4B162}" destId="{38C760B0-C658-4D67-BAB6-A3BC85DF4741}" srcOrd="1" destOrd="0" parTransId="{069EC7FC-DC9D-4FBD-83FE-74BBC98BEDBF}" sibTransId="{324DDB24-0341-4884-A726-946C779EF756}"/>
    <dgm:cxn modelId="{CB5E5DB9-03A8-47D4-9A16-6BB969CC1B7B}" type="presOf" srcId="{17C9DC85-E6A6-4B85-B2B2-076F00E4B162}" destId="{0DC5607F-2122-40A2-B325-A83ABA694FB8}" srcOrd="0" destOrd="0" presId="urn:microsoft.com/office/officeart/2005/8/layout/default"/>
    <dgm:cxn modelId="{BBA3D0B9-7537-496B-BAF5-5FADC34FC141}" type="presOf" srcId="{6E042B5F-128D-437B-98F1-E5AC60996FA5}" destId="{0C58CAF3-F696-484D-B1F1-46CA899FCB65}" srcOrd="0" destOrd="0" presId="urn:microsoft.com/office/officeart/2005/8/layout/default"/>
    <dgm:cxn modelId="{2EA864C9-726A-4592-9858-D3B8F00A9A85}" srcId="{17C9DC85-E6A6-4B85-B2B2-076F00E4B162}" destId="{07B7402D-8335-4FFD-BBC7-74B2A54E0C8F}" srcOrd="4" destOrd="0" parTransId="{BE0A0E4C-8530-4F39-AADB-E54C0E1F51B0}" sibTransId="{271D0039-8230-4DE1-83CD-0C6ED61850E8}"/>
    <dgm:cxn modelId="{189AA2DE-3589-4B85-93FC-C8E770A16F0F}" type="presOf" srcId="{236FB471-940A-4F65-A110-B0F480044902}" destId="{F840777A-E294-4A56-A77A-C740C097E0F2}" srcOrd="0" destOrd="0" presId="urn:microsoft.com/office/officeart/2005/8/layout/default"/>
    <dgm:cxn modelId="{E2D544E1-55F7-4D96-B082-16F54A43F558}" type="presOf" srcId="{38C760B0-C658-4D67-BAB6-A3BC85DF4741}" destId="{4FA8F562-87C4-4F82-97CD-63E25FB81BF4}" srcOrd="0" destOrd="0" presId="urn:microsoft.com/office/officeart/2005/8/layout/default"/>
    <dgm:cxn modelId="{30A253B3-FFA8-4842-B773-6B855A82B76F}" type="presParOf" srcId="{0DC5607F-2122-40A2-B325-A83ABA694FB8}" destId="{F840777A-E294-4A56-A77A-C740C097E0F2}" srcOrd="0" destOrd="0" presId="urn:microsoft.com/office/officeart/2005/8/layout/default"/>
    <dgm:cxn modelId="{7138DDB4-439D-4555-B136-8C3139E3D71E}" type="presParOf" srcId="{0DC5607F-2122-40A2-B325-A83ABA694FB8}" destId="{1C6DA4BC-8E5B-49B4-8C5A-6ACD5B3C4EA6}" srcOrd="1" destOrd="0" presId="urn:microsoft.com/office/officeart/2005/8/layout/default"/>
    <dgm:cxn modelId="{32ECEEDA-8C66-4CB9-B610-B611E9F54094}" type="presParOf" srcId="{0DC5607F-2122-40A2-B325-A83ABA694FB8}" destId="{4FA8F562-87C4-4F82-97CD-63E25FB81BF4}" srcOrd="2" destOrd="0" presId="urn:microsoft.com/office/officeart/2005/8/layout/default"/>
    <dgm:cxn modelId="{3CB73433-E676-4CD3-A258-636E352829C3}" type="presParOf" srcId="{0DC5607F-2122-40A2-B325-A83ABA694FB8}" destId="{DAA43CF5-576C-4872-BD38-C720B5B69861}" srcOrd="3" destOrd="0" presId="urn:microsoft.com/office/officeart/2005/8/layout/default"/>
    <dgm:cxn modelId="{90F5D554-948B-47ED-8FB7-EF114FDC6497}" type="presParOf" srcId="{0DC5607F-2122-40A2-B325-A83ABA694FB8}" destId="{0C58CAF3-F696-484D-B1F1-46CA899FCB65}" srcOrd="4" destOrd="0" presId="urn:microsoft.com/office/officeart/2005/8/layout/default"/>
    <dgm:cxn modelId="{76AA407F-42FA-4358-B5B0-3908253266E8}" type="presParOf" srcId="{0DC5607F-2122-40A2-B325-A83ABA694FB8}" destId="{24810CE3-4352-495C-A16C-99E4BC053EE0}" srcOrd="5" destOrd="0" presId="urn:microsoft.com/office/officeart/2005/8/layout/default"/>
    <dgm:cxn modelId="{650B5E17-0F6B-41BF-A800-145CE69D7DC9}" type="presParOf" srcId="{0DC5607F-2122-40A2-B325-A83ABA694FB8}" destId="{D90DFFE4-D940-4D3F-B6F4-3C1C19AB79B1}" srcOrd="6" destOrd="0" presId="urn:microsoft.com/office/officeart/2005/8/layout/default"/>
    <dgm:cxn modelId="{A64A034F-4ED0-4DDD-BAF8-B17D4093F8BF}" type="presParOf" srcId="{0DC5607F-2122-40A2-B325-A83ABA694FB8}" destId="{DDAB0490-588F-4CBE-8E9A-18A216E23F00}" srcOrd="7" destOrd="0" presId="urn:microsoft.com/office/officeart/2005/8/layout/default"/>
    <dgm:cxn modelId="{4E5939B1-ED2F-4EFC-90C0-93823BB2CC94}" type="presParOf" srcId="{0DC5607F-2122-40A2-B325-A83ABA694FB8}" destId="{6742979B-C803-4D8F-A1E4-CDC10DE0FA97}" srcOrd="8" destOrd="0" presId="urn:microsoft.com/office/officeart/2005/8/layout/default"/>
    <dgm:cxn modelId="{7BE361F0-3D33-4C94-B58A-1B38647754C6}" type="presParOf" srcId="{0DC5607F-2122-40A2-B325-A83ABA694FB8}" destId="{CA343D6B-865E-4FF0-9F37-E33A59376170}" srcOrd="9" destOrd="0" presId="urn:microsoft.com/office/officeart/2005/8/layout/default"/>
    <dgm:cxn modelId="{AD25C073-F313-4217-9116-9A029427DE81}" type="presParOf" srcId="{0DC5607F-2122-40A2-B325-A83ABA694FB8}" destId="{4EA79D9E-3D12-4804-963A-391261B7BC7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0777A-E294-4A56-A77A-C740C097E0F2}">
      <dsp:nvSpPr>
        <dsp:cNvPr id="0" name=""/>
        <dsp:cNvSpPr/>
      </dsp:nvSpPr>
      <dsp:spPr>
        <a:xfrm>
          <a:off x="403714" y="920"/>
          <a:ext cx="2289313" cy="1373587"/>
        </a:xfrm>
        <a:prstGeom prst="rect">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Trajan Pro" panose="02020502050506020301" pitchFamily="18" charset="0"/>
            </a:rPr>
            <a:t>Use visual aids and items they can manipulate</a:t>
          </a:r>
        </a:p>
      </dsp:txBody>
      <dsp:txXfrm>
        <a:off x="403714" y="920"/>
        <a:ext cx="2289313" cy="1373587"/>
      </dsp:txXfrm>
    </dsp:sp>
    <dsp:sp modelId="{4FA8F562-87C4-4F82-97CD-63E25FB81BF4}">
      <dsp:nvSpPr>
        <dsp:cNvPr id="0" name=""/>
        <dsp:cNvSpPr/>
      </dsp:nvSpPr>
      <dsp:spPr>
        <a:xfrm>
          <a:off x="2921958" y="920"/>
          <a:ext cx="2289313" cy="1373587"/>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Trajan Pro" panose="02020502050506020301" pitchFamily="18" charset="0"/>
            </a:rPr>
            <a:t>Keep the story moving!</a:t>
          </a:r>
        </a:p>
      </dsp:txBody>
      <dsp:txXfrm>
        <a:off x="2921958" y="920"/>
        <a:ext cx="2289313" cy="1373587"/>
      </dsp:txXfrm>
    </dsp:sp>
    <dsp:sp modelId="{0C58CAF3-F696-484D-B1F1-46CA899FCB65}">
      <dsp:nvSpPr>
        <dsp:cNvPr id="0" name=""/>
        <dsp:cNvSpPr/>
      </dsp:nvSpPr>
      <dsp:spPr>
        <a:xfrm>
          <a:off x="403714" y="1603439"/>
          <a:ext cx="2289313" cy="1373587"/>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Trajan Pro" panose="02020502050506020301" pitchFamily="18" charset="0"/>
            </a:rPr>
            <a:t>Modify to include movement</a:t>
          </a:r>
        </a:p>
      </dsp:txBody>
      <dsp:txXfrm>
        <a:off x="403714" y="1603439"/>
        <a:ext cx="2289313" cy="1373587"/>
      </dsp:txXfrm>
    </dsp:sp>
    <dsp:sp modelId="{D90DFFE4-D940-4D3F-B6F4-3C1C19AB79B1}">
      <dsp:nvSpPr>
        <dsp:cNvPr id="0" name=""/>
        <dsp:cNvSpPr/>
      </dsp:nvSpPr>
      <dsp:spPr>
        <a:xfrm>
          <a:off x="2921958" y="1603439"/>
          <a:ext cx="2289313" cy="1373587"/>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Trajan Pro" panose="02020502050506020301" pitchFamily="18" charset="0"/>
            </a:rPr>
            <a:t>Let them choose an activity</a:t>
          </a:r>
        </a:p>
      </dsp:txBody>
      <dsp:txXfrm>
        <a:off x="2921958" y="1603439"/>
        <a:ext cx="2289313" cy="1373587"/>
      </dsp:txXfrm>
    </dsp:sp>
    <dsp:sp modelId="{6742979B-C803-4D8F-A1E4-CDC10DE0FA97}">
      <dsp:nvSpPr>
        <dsp:cNvPr id="0" name=""/>
        <dsp:cNvSpPr/>
      </dsp:nvSpPr>
      <dsp:spPr>
        <a:xfrm>
          <a:off x="358408" y="3206879"/>
          <a:ext cx="2289313" cy="1373587"/>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Trajan Pro" panose="02020502050506020301" pitchFamily="18" charset="0"/>
            </a:rPr>
            <a:t>Reward GOOD behavior</a:t>
          </a:r>
        </a:p>
      </dsp:txBody>
      <dsp:txXfrm>
        <a:off x="358408" y="3206879"/>
        <a:ext cx="2289313" cy="1373587"/>
      </dsp:txXfrm>
    </dsp:sp>
    <dsp:sp modelId="{4EA79D9E-3D12-4804-963A-391261B7BC7E}">
      <dsp:nvSpPr>
        <dsp:cNvPr id="0" name=""/>
        <dsp:cNvSpPr/>
      </dsp:nvSpPr>
      <dsp:spPr>
        <a:xfrm>
          <a:off x="2939655" y="3206879"/>
          <a:ext cx="2289313" cy="1373587"/>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Trajan Pro" panose="02020502050506020301" pitchFamily="18" charset="0"/>
            </a:rPr>
            <a:t>Discreetly implement behavior modification </a:t>
          </a:r>
        </a:p>
      </dsp:txBody>
      <dsp:txXfrm>
        <a:off x="2939655" y="3206879"/>
        <a:ext cx="2289313" cy="137358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2/6/23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2/6/23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verywellfamily.com/child-development-overview-4172261#school-age-kid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verywellfamily.com/sticker-charts-motivate-your-preschooler-1094891"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verywellfamily.com/create-a-token-economy-system-to-improve-child-behavior-1094888"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Prayer</a:t>
            </a:r>
          </a:p>
          <a:p>
            <a:r>
              <a:rPr lang="en-US" dirty="0"/>
              <a:t>Introductions (name, church, club name, position)</a:t>
            </a:r>
          </a:p>
        </p:txBody>
      </p:sp>
      <p:sp>
        <p:nvSpPr>
          <p:cNvPr id="4" name="Slide Number Placeholder 3"/>
          <p:cNvSpPr>
            <a:spLocks noGrp="1"/>
          </p:cNvSpPr>
          <p:nvPr>
            <p:ph type="sldNum" sz="quarter" idx="5"/>
          </p:nvPr>
        </p:nvSpPr>
        <p:spPr/>
        <p:txBody>
          <a:bodyPr/>
          <a:lstStyle/>
          <a:p>
            <a:fld id="{C8DC57A8-AE18-4654-B6AF-04B3577165BE}" type="slidenum">
              <a:rPr lang="en-US" smtClean="0"/>
              <a:t>1</a:t>
            </a:fld>
            <a:endParaRPr lang="en-US"/>
          </a:p>
        </p:txBody>
      </p:sp>
    </p:spTree>
    <p:extLst>
      <p:ext uri="{BB962C8B-B14F-4D97-AF65-F5344CB8AC3E}">
        <p14:creationId xmlns:p14="http://schemas.microsoft.com/office/powerpoint/2010/main" val="4060566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Created to assist parents</a:t>
            </a:r>
          </a:p>
          <a:p>
            <a:r>
              <a:rPr lang="en-US" dirty="0"/>
              <a:t>as a child’s PRIMARY teachers and evangelizers</a:t>
            </a:r>
          </a:p>
          <a:p>
            <a:r>
              <a:rPr lang="en-US" dirty="0"/>
              <a:t>To strengthen the parent/child relationship</a:t>
            </a:r>
          </a:p>
          <a:p>
            <a:r>
              <a:rPr lang="en-US" dirty="0"/>
              <a:t>Further the child’s…</a:t>
            </a:r>
          </a:p>
          <a:p>
            <a:r>
              <a:rPr lang="en-US" dirty="0"/>
              <a:t>Spiritual (develop a strong relationship with the Lord)</a:t>
            </a:r>
          </a:p>
          <a:p>
            <a:r>
              <a:rPr lang="en-US" dirty="0"/>
              <a:t>Physical (develop healthy habits)</a:t>
            </a:r>
          </a:p>
          <a:p>
            <a:r>
              <a:rPr lang="en-US" dirty="0"/>
              <a:t>Mental  (develop healthy thoughts and motives)</a:t>
            </a:r>
          </a:p>
          <a:p>
            <a:r>
              <a:rPr lang="en-US" dirty="0"/>
              <a:t>Social development (belong to positive peer group)</a:t>
            </a:r>
          </a:p>
          <a:p>
            <a:r>
              <a:rPr lang="en-US" dirty="0"/>
              <a:t>The church, home and school can work together with the parent</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12</a:t>
            </a:fld>
            <a:endParaRPr lang="en-US"/>
          </a:p>
        </p:txBody>
      </p:sp>
    </p:spTree>
    <p:extLst>
      <p:ext uri="{BB962C8B-B14F-4D97-AF65-F5344CB8AC3E}">
        <p14:creationId xmlns:p14="http://schemas.microsoft.com/office/powerpoint/2010/main" val="3200653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Adventurer curriculum is the foundation of the program, built on the belief that children will commit their hearts and lives to Jesus Christ and they will acquire habits, skill and knowledge to live for Jesus today. </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13</a:t>
            </a:fld>
            <a:endParaRPr lang="en-US"/>
          </a:p>
        </p:txBody>
      </p:sp>
    </p:spTree>
    <p:extLst>
      <p:ext uri="{BB962C8B-B14F-4D97-AF65-F5344CB8AC3E}">
        <p14:creationId xmlns:p14="http://schemas.microsoft.com/office/powerpoint/2010/main" val="3894404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There are four major tracks to every level (My God, My Self, My Family and My World).</a:t>
            </a:r>
          </a:p>
          <a:p>
            <a:pPr eaLnBrk="1" hangingPunct="1">
              <a:spcBef>
                <a:spcPct val="0"/>
              </a:spcBef>
            </a:pPr>
            <a:endParaRPr lang="en-US" altLang="en-US" dirty="0"/>
          </a:p>
          <a:p>
            <a:pPr eaLnBrk="1" hangingPunct="1">
              <a:spcBef>
                <a:spcPct val="0"/>
              </a:spcBef>
            </a:pPr>
            <a:r>
              <a:rPr lang="en-US" altLang="en-US" dirty="0"/>
              <a:t>These major tracks are focused around four basic relationships in a child’s life.  </a:t>
            </a:r>
            <a:endParaRPr lang="en-US" altLang="en-US" b="1" dirty="0"/>
          </a:p>
          <a:p>
            <a:pPr eaLnBrk="1" hangingPunct="1">
              <a:spcBef>
                <a:spcPct val="0"/>
              </a:spcBef>
            </a:pPr>
            <a:endParaRPr lang="en-US" altLang="en-US" b="1" dirty="0"/>
          </a:p>
          <a:p>
            <a:pPr eaLnBrk="1" hangingPunct="1">
              <a:spcBef>
                <a:spcPct val="0"/>
              </a:spcBef>
            </a:pPr>
            <a:r>
              <a:rPr lang="en-US" altLang="en-US" b="1" dirty="0"/>
              <a:t>Each of these six tracks is further divided into three separate components. </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14</a:t>
            </a:fld>
            <a:endParaRPr lang="en-US"/>
          </a:p>
        </p:txBody>
      </p:sp>
    </p:spTree>
    <p:extLst>
      <p:ext uri="{BB962C8B-B14F-4D97-AF65-F5344CB8AC3E}">
        <p14:creationId xmlns:p14="http://schemas.microsoft.com/office/powerpoint/2010/main" val="2320282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will, at their own level, commit their hearts and lives to Jesus Christ.</a:t>
            </a:r>
          </a:p>
          <a:p>
            <a:endParaRPr lang="en-US" dirty="0"/>
          </a:p>
          <a:p>
            <a:r>
              <a:rPr lang="en-US" dirty="0"/>
              <a:t>Children will gain a positive attitude toward the benefits, joys, and responsibilities of living a Christian life.</a:t>
            </a:r>
          </a:p>
          <a:p>
            <a:endParaRPr lang="en-US" dirty="0"/>
          </a:p>
          <a:p>
            <a:r>
              <a:rPr lang="en-US" dirty="0"/>
              <a:t>Children will acquire the habits, skills and knowledge needed to live for Jesus today.</a:t>
            </a:r>
          </a:p>
          <a:p>
            <a:endParaRPr lang="en-US" dirty="0"/>
          </a:p>
          <a:p>
            <a:r>
              <a:rPr lang="en-US" dirty="0"/>
              <a:t>Parents and other primary caregivers will become more confident and effective in their role as collaborators with Christ for their children.</a:t>
            </a:r>
          </a:p>
          <a:p>
            <a:endParaRPr lang="en-US" dirty="0"/>
          </a:p>
          <a:p>
            <a:r>
              <a:rPr lang="en-US" dirty="0"/>
              <a:t>Church will accept its responsibility in assisting to care for its youth by providing and implementing a planned curriculum of religious education for this age level</a:t>
            </a:r>
          </a:p>
        </p:txBody>
      </p:sp>
      <p:sp>
        <p:nvSpPr>
          <p:cNvPr id="4" name="Slide Number Placeholder 3"/>
          <p:cNvSpPr>
            <a:spLocks noGrp="1"/>
          </p:cNvSpPr>
          <p:nvPr>
            <p:ph type="sldNum" sz="quarter" idx="5"/>
          </p:nvPr>
        </p:nvSpPr>
        <p:spPr/>
        <p:txBody>
          <a:bodyPr/>
          <a:lstStyle/>
          <a:p>
            <a:fld id="{C8DC57A8-AE18-4654-B6AF-04B3577165BE}" type="slidenum">
              <a:rPr lang="en-US" smtClean="0"/>
              <a:t>15</a:t>
            </a:fld>
            <a:endParaRPr lang="en-US"/>
          </a:p>
        </p:txBody>
      </p:sp>
    </p:spTree>
    <p:extLst>
      <p:ext uri="{BB962C8B-B14F-4D97-AF65-F5344CB8AC3E}">
        <p14:creationId xmlns:p14="http://schemas.microsoft.com/office/powerpoint/2010/main" val="2616897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304C1-9971-48EA-BFB6-743FCBEB271C}" type="slidenum">
              <a:rPr lang="en-US" smtClean="0"/>
              <a:t>16</a:t>
            </a:fld>
            <a:endParaRPr lang="en-US"/>
          </a:p>
        </p:txBody>
      </p:sp>
    </p:spTree>
    <p:extLst>
      <p:ext uri="{BB962C8B-B14F-4D97-AF65-F5344CB8AC3E}">
        <p14:creationId xmlns:p14="http://schemas.microsoft.com/office/powerpoint/2010/main" val="2827617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6924F43-8883-4332-8933-53B405BF8303}"/>
              </a:ext>
            </a:extLst>
          </p:cNvPr>
          <p:cNvSpPr>
            <a:spLocks noGrp="1"/>
          </p:cNvSpPr>
          <p:nvPr>
            <p:ph type="body" idx="1"/>
          </p:nvPr>
        </p:nvSpPr>
        <p:spPr/>
        <p:txBody>
          <a:bodyPr/>
          <a:lstStyle/>
          <a:p>
            <a:r>
              <a:rPr lang="en-US" dirty="0"/>
              <a:t>2006 Word change </a:t>
            </a:r>
          </a:p>
          <a:p>
            <a:r>
              <a:rPr lang="en-US" dirty="0"/>
              <a:t>c</a:t>
            </a:r>
            <a:r>
              <a:rPr lang="en-US" b="0" i="0" dirty="0">
                <a:solidFill>
                  <a:srgbClr val="575757"/>
                </a:solidFill>
                <a:effectLst/>
                <a:latin typeface="Open Sans"/>
              </a:rPr>
              <a:t>reated by: Joann M. Herrington</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5027039-9441-4B2D-A7C4-B56A671A2204}"/>
              </a:ext>
            </a:extLst>
          </p:cNvPr>
          <p:cNvSpPr>
            <a:spLocks noGrp="1"/>
          </p:cNvSpPr>
          <p:nvPr>
            <p:ph type="body" idx="1"/>
          </p:nvPr>
        </p:nvSpPr>
        <p:spPr/>
        <p:txBody>
          <a:bodyPr/>
          <a:lstStyle/>
          <a:p>
            <a:pPr marL="347472" lvl="0" indent="-347472">
              <a:spcBef>
                <a:spcPts val="400"/>
              </a:spcBef>
              <a:buFont typeface="Arial" panose="020B0604020202020204" pitchFamily="34" charset="0"/>
              <a:buChar char="•"/>
            </a:pPr>
            <a:r>
              <a:rPr lang="en-US" sz="1400" b="1" dirty="0">
                <a:solidFill>
                  <a:srgbClr val="9A5315"/>
                </a:solidFill>
                <a:latin typeface="Trajan Pro" panose="02020502050506020301" pitchFamily="18" charset="0"/>
              </a:rPr>
              <a:t>1890’s</a:t>
            </a:r>
            <a:r>
              <a:rPr lang="en-US" sz="1400" dirty="0">
                <a:solidFill>
                  <a:srgbClr val="9A5315"/>
                </a:solidFill>
                <a:latin typeface="Trajan Pro" panose="02020502050506020301" pitchFamily="18" charset="0"/>
              </a:rPr>
              <a:t> 	</a:t>
            </a:r>
            <a:r>
              <a:rPr lang="en-US" sz="1200" dirty="0">
                <a:solidFill>
                  <a:srgbClr val="9A5315"/>
                </a:solidFill>
                <a:latin typeface="Trajan Pro" panose="02020502050506020301" pitchFamily="18" charset="0"/>
              </a:rPr>
              <a:t>Our Little Friend is published</a:t>
            </a:r>
          </a:p>
          <a:p>
            <a:pPr marL="347472" lvl="0" indent="-347472">
              <a:spcBef>
                <a:spcPts val="400"/>
              </a:spcBef>
              <a:buFont typeface="Arial" panose="020B0604020202020204" pitchFamily="34" charset="0"/>
              <a:buChar char="•"/>
            </a:pPr>
            <a:r>
              <a:rPr lang="en-US" sz="1400" b="1" dirty="0">
                <a:solidFill>
                  <a:srgbClr val="9A5315"/>
                </a:solidFill>
                <a:latin typeface="Trajan Pro" panose="02020502050506020301" pitchFamily="18" charset="0"/>
              </a:rPr>
              <a:t>1917	</a:t>
            </a:r>
            <a:r>
              <a:rPr lang="en-US" sz="1200" dirty="0">
                <a:solidFill>
                  <a:srgbClr val="9A5315"/>
                </a:solidFill>
                <a:latin typeface="Trajan Pro" panose="02020502050506020301" pitchFamily="18" charset="0"/>
              </a:rPr>
              <a:t>Primary Reading Course developed for young 				children</a:t>
            </a:r>
          </a:p>
          <a:p>
            <a:pPr marL="347472" lvl="0" indent="-347472">
              <a:spcBef>
                <a:spcPts val="400"/>
              </a:spcBef>
              <a:buFont typeface="Arial" panose="020B0604020202020204" pitchFamily="34" charset="0"/>
              <a:buChar char="•"/>
            </a:pPr>
            <a:r>
              <a:rPr lang="en-US" sz="1400" b="1" dirty="0">
                <a:solidFill>
                  <a:srgbClr val="9A5315"/>
                </a:solidFill>
                <a:latin typeface="Trajan Pro" panose="02020502050506020301" pitchFamily="18" charset="0"/>
              </a:rPr>
              <a:t>1930</a:t>
            </a:r>
            <a:r>
              <a:rPr lang="en-US" sz="1400" dirty="0">
                <a:solidFill>
                  <a:srgbClr val="9A5315"/>
                </a:solidFill>
                <a:latin typeface="Trajan Pro" panose="02020502050506020301" pitchFamily="18" charset="0"/>
              </a:rPr>
              <a:t> 	</a:t>
            </a:r>
            <a:r>
              <a:rPr lang="en-US" sz="1200" dirty="0">
                <a:solidFill>
                  <a:srgbClr val="9A5315"/>
                </a:solidFill>
                <a:latin typeface="Trajan Pro" panose="02020502050506020301" pitchFamily="18" charset="0"/>
              </a:rPr>
              <a:t>Introduction Pre-JMV classes  (Busy Bee, Sunbeam, Builder, 		and Helping Hand). Special pin, scarf and slide annual 			investitures held with JMV investitures. </a:t>
            </a:r>
          </a:p>
          <a:p>
            <a:pPr marL="347472" lvl="0" indent="-347472">
              <a:spcBef>
                <a:spcPts val="400"/>
              </a:spcBef>
              <a:buFont typeface="Arial" panose="020B0604020202020204" pitchFamily="34" charset="0"/>
              <a:buChar char="•"/>
            </a:pPr>
            <a:r>
              <a:rPr lang="en-US" sz="1400" b="1" dirty="0">
                <a:solidFill>
                  <a:srgbClr val="9A5315"/>
                </a:solidFill>
                <a:latin typeface="Trajan Pro" panose="02020502050506020301" pitchFamily="18" charset="0"/>
              </a:rPr>
              <a:t>1939</a:t>
            </a:r>
            <a:r>
              <a:rPr lang="en-US" sz="1400" dirty="0">
                <a:solidFill>
                  <a:srgbClr val="9A5315"/>
                </a:solidFill>
                <a:latin typeface="Trajan Pro" panose="02020502050506020301" pitchFamily="18" charset="0"/>
              </a:rPr>
              <a:t> 	</a:t>
            </a:r>
            <a:r>
              <a:rPr lang="en-US" sz="1200" dirty="0">
                <a:solidFill>
                  <a:srgbClr val="9A5315"/>
                </a:solidFill>
                <a:latin typeface="Trajan Pro" panose="02020502050506020301" pitchFamily="18" charset="0"/>
              </a:rPr>
              <a:t>The General Conference endorsed the four classes.</a:t>
            </a:r>
            <a:r>
              <a:rPr lang="en-US" sz="1400" dirty="0">
                <a:solidFill>
                  <a:srgbClr val="9A5315"/>
                </a:solidFill>
                <a:latin typeface="Trajan Pro" panose="02020502050506020301" pitchFamily="18" charset="0"/>
              </a:rPr>
              <a:t>  </a:t>
            </a:r>
          </a:p>
          <a:p>
            <a:pPr marL="347472" lvl="0" indent="-347472">
              <a:spcBef>
                <a:spcPts val="600"/>
              </a:spcBef>
              <a:buFont typeface="Arial" panose="020B0604020202020204" pitchFamily="34" charset="0"/>
              <a:buChar char="•"/>
            </a:pPr>
            <a:r>
              <a:rPr lang="en-US" sz="1400" b="1" dirty="0">
                <a:solidFill>
                  <a:srgbClr val="9A5315"/>
                </a:solidFill>
                <a:latin typeface="Trajan Pro" panose="02020502050506020301" pitchFamily="18" charset="0"/>
              </a:rPr>
              <a:t>1957</a:t>
            </a:r>
            <a:r>
              <a:rPr lang="en-US" sz="1400" dirty="0">
                <a:solidFill>
                  <a:srgbClr val="9A5315"/>
                </a:solidFill>
                <a:latin typeface="Trajan Pro" panose="02020502050506020301" pitchFamily="18" charset="0"/>
              </a:rPr>
              <a:t> 	</a:t>
            </a:r>
            <a:r>
              <a:rPr lang="en-US" sz="1200" dirty="0">
                <a:solidFill>
                  <a:srgbClr val="9A5315"/>
                </a:solidFill>
                <a:latin typeface="Trajan Pro" panose="02020502050506020301" pitchFamily="18" charset="0"/>
              </a:rPr>
              <a:t>Primary Treasure began to be published</a:t>
            </a:r>
          </a:p>
          <a:p>
            <a:endParaRPr lang="en-US" dirty="0"/>
          </a:p>
        </p:txBody>
      </p:sp>
    </p:spTree>
    <p:extLst>
      <p:ext uri="{BB962C8B-B14F-4D97-AF65-F5344CB8AC3E}">
        <p14:creationId xmlns:p14="http://schemas.microsoft.com/office/powerpoint/2010/main" val="3902796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600"/>
              </a:spcBef>
            </a:pPr>
            <a:r>
              <a:rPr lang="en-US" sz="1600" b="1" dirty="0">
                <a:solidFill>
                  <a:srgbClr val="9A5315"/>
                </a:solidFill>
              </a:rPr>
              <a:t>1972</a:t>
            </a:r>
            <a:r>
              <a:rPr lang="en-US" sz="1600" dirty="0">
                <a:solidFill>
                  <a:srgbClr val="9A5315"/>
                </a:solidFill>
              </a:rPr>
              <a:t>	</a:t>
            </a:r>
            <a:r>
              <a:rPr lang="en-US" sz="1200" dirty="0">
                <a:solidFill>
                  <a:srgbClr val="9A5315"/>
                </a:solidFill>
              </a:rPr>
              <a:t>WA Conf. “Beavers,” forerunner of Adventurers</a:t>
            </a:r>
          </a:p>
          <a:p>
            <a:pPr lvl="0">
              <a:spcBef>
                <a:spcPts val="600"/>
              </a:spcBef>
            </a:pPr>
            <a:r>
              <a:rPr lang="en-US" sz="1600" b="1" dirty="0">
                <a:solidFill>
                  <a:srgbClr val="9A5315"/>
                </a:solidFill>
              </a:rPr>
              <a:t>1975</a:t>
            </a:r>
            <a:r>
              <a:rPr lang="en-US" sz="1600" dirty="0">
                <a:solidFill>
                  <a:srgbClr val="9A5315"/>
                </a:solidFill>
              </a:rPr>
              <a:t> 	</a:t>
            </a:r>
            <a:r>
              <a:rPr lang="en-US" sz="1200" dirty="0">
                <a:solidFill>
                  <a:srgbClr val="9A5315"/>
                </a:solidFill>
              </a:rPr>
              <a:t>North-Eastern Conf.- children’s club concept program </a:t>
            </a:r>
            <a:endParaRPr lang="en-US" sz="1200" dirty="0"/>
          </a:p>
          <a:p>
            <a:pPr>
              <a:spcBef>
                <a:spcPts val="600"/>
              </a:spcBef>
            </a:pPr>
            <a:r>
              <a:rPr lang="en-US" sz="1600" b="1" dirty="0"/>
              <a:t>1980</a:t>
            </a:r>
            <a:r>
              <a:rPr lang="en-US" sz="1600" dirty="0"/>
              <a:t> 	</a:t>
            </a:r>
            <a:r>
              <a:rPr lang="en-US" sz="1200" dirty="0"/>
              <a:t>“Pre-Pathfinders," "Adventurers," or "Beavers“</a:t>
            </a:r>
          </a:p>
          <a:p>
            <a:pPr>
              <a:spcBef>
                <a:spcPts val="600"/>
              </a:spcBef>
            </a:pPr>
            <a:r>
              <a:rPr lang="en-US" sz="1600" b="1" dirty="0"/>
              <a:t>1988</a:t>
            </a:r>
            <a:r>
              <a:rPr lang="en-US" sz="1600" dirty="0"/>
              <a:t> 	</a:t>
            </a:r>
            <a:r>
              <a:rPr lang="en-US" sz="1200" dirty="0"/>
              <a:t>NAD formalize Adventurers Club. Curriculum written by Teresa Reeve</a:t>
            </a:r>
          </a:p>
          <a:p>
            <a:pPr>
              <a:spcBef>
                <a:spcPts val="600"/>
              </a:spcBef>
            </a:pPr>
            <a:r>
              <a:rPr lang="en-US" sz="1600" b="1" dirty="0"/>
              <a:t>1989</a:t>
            </a:r>
            <a:r>
              <a:rPr lang="en-US" sz="1600" dirty="0"/>
              <a:t> 	</a:t>
            </a:r>
            <a:r>
              <a:rPr lang="en-US" sz="1200" dirty="0"/>
              <a:t>Update curriculum, authorized four classes, aligned with school grades/age groups, 	developed awards, update guidelines &amp; curriculum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9A5315"/>
                </a:solidFill>
                <a:effectLst/>
                <a:uLnTx/>
                <a:uFillTx/>
                <a:latin typeface="Trajan Pro" panose="02020502050506020301" pitchFamily="18" charset="0"/>
                <a:ea typeface="+mn-ea"/>
                <a:cs typeface="+mn-cs"/>
              </a:rPr>
              <a:t>1990</a:t>
            </a:r>
            <a:r>
              <a:rPr kumimoji="0" lang="en-US" sz="1400" b="0" i="0" u="none" strike="noStrike" kern="1200" cap="none" spc="0" normalizeH="0" baseline="0" noProof="0" dirty="0">
                <a:ln>
                  <a:noFill/>
                </a:ln>
                <a:solidFill>
                  <a:srgbClr val="9A5315"/>
                </a:solidFill>
                <a:effectLst/>
                <a:uLnTx/>
                <a:uFillTx/>
                <a:latin typeface="Trajan Pro" panose="02020502050506020301" pitchFamily="18" charset="0"/>
                <a:ea typeface="+mn-ea"/>
                <a:cs typeface="+mn-cs"/>
              </a:rPr>
              <a:t>  	</a:t>
            </a:r>
            <a:r>
              <a:rPr kumimoji="0" lang="en-US" sz="1200" b="0" i="0" u="none" strike="noStrike" kern="1200" cap="none" spc="0" normalizeH="0" baseline="0" noProof="0" dirty="0">
                <a:ln>
                  <a:noFill/>
                </a:ln>
                <a:solidFill>
                  <a:srgbClr val="9A5315"/>
                </a:solidFill>
                <a:effectLst/>
                <a:uLnTx/>
                <a:uFillTx/>
                <a:latin typeface="Trajan Pro" panose="02020502050506020301" pitchFamily="18" charset="0"/>
                <a:ea typeface="+mn-ea"/>
                <a:cs typeface="+mn-cs"/>
              </a:rPr>
              <a:t>NAD began Pilot Adventurer program (North Eastern Conf. ‘75)</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22</a:t>
            </a:fld>
            <a:endParaRPr lang="en-US"/>
          </a:p>
        </p:txBody>
      </p:sp>
    </p:spTree>
    <p:extLst>
      <p:ext uri="{BB962C8B-B14F-4D97-AF65-F5344CB8AC3E}">
        <p14:creationId xmlns:p14="http://schemas.microsoft.com/office/powerpoint/2010/main" val="4079913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1990 - Master plan of the Adventurers Club was started in the North American Division. In 1975 the North-eastern.</a:t>
            </a:r>
          </a:p>
          <a:p>
            <a:r>
              <a:rPr lang="en-US" dirty="0"/>
              <a:t>1991 - the General Conference of Seventh-day Adventist Church  authorized a global program, setting goals, curriculum, flag, uniform and ideals.</a:t>
            </a:r>
          </a:p>
          <a:p>
            <a:r>
              <a:rPr lang="en-US" dirty="0"/>
              <a:t>Based on work by the Florida Conference the Adventurer Club program expanded to cover:</a:t>
            </a:r>
          </a:p>
          <a:p>
            <a:r>
              <a:rPr lang="en-US" dirty="0"/>
              <a:t>Little Lambs-Pre-K/Age 4</a:t>
            </a:r>
          </a:p>
          <a:p>
            <a:r>
              <a:rPr lang="en-US" dirty="0"/>
              <a:t>Eager Beaver-Kindergarten/Age 5</a:t>
            </a:r>
          </a:p>
          <a:p>
            <a:r>
              <a:rPr lang="en-US" dirty="0"/>
              <a:t>The names of the levels may vary in different languages and regions. For example in the South Pacific Division, where there are no native beavers, the Age 5 group is called Little Fish.</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23</a:t>
            </a:fld>
            <a:endParaRPr lang="en-US"/>
          </a:p>
        </p:txBody>
      </p:sp>
    </p:spTree>
    <p:extLst>
      <p:ext uri="{BB962C8B-B14F-4D97-AF65-F5344CB8AC3E}">
        <p14:creationId xmlns:p14="http://schemas.microsoft.com/office/powerpoint/2010/main" val="3890092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b="1" dirty="0"/>
              <a:t>2004 </a:t>
            </a:r>
            <a:r>
              <a:rPr lang="en-US" dirty="0"/>
              <a:t>	</a:t>
            </a:r>
            <a:r>
              <a:rPr lang="en-US" sz="1200" dirty="0"/>
              <a:t>Eager Beaver and Little Lamb programs are adopted by the NAD Adventurer Committee</a:t>
            </a:r>
          </a:p>
          <a:p>
            <a:pPr>
              <a:spcBef>
                <a:spcPts val="600"/>
              </a:spcBef>
            </a:pPr>
            <a:r>
              <a:rPr lang="en-US" b="1" dirty="0"/>
              <a:t>2006</a:t>
            </a:r>
            <a:r>
              <a:rPr lang="en-US" dirty="0"/>
              <a:t> 	</a:t>
            </a:r>
            <a:r>
              <a:rPr lang="en-US" sz="1200" dirty="0"/>
              <a:t>Eager Beaver manual is copyrighted; new Adventurer, Eager Beaver, and Little Lamb 	songs adopted and copyrighted by the General Conference </a:t>
            </a:r>
          </a:p>
          <a:p>
            <a:pPr>
              <a:spcBef>
                <a:spcPts val="600"/>
              </a:spcBef>
            </a:pPr>
            <a:r>
              <a:rPr lang="en-US" b="1" dirty="0"/>
              <a:t>2007</a:t>
            </a:r>
            <a:r>
              <a:rPr lang="en-US" dirty="0"/>
              <a:t>	</a:t>
            </a:r>
            <a:r>
              <a:rPr lang="en-US" sz="1200" dirty="0"/>
              <a:t>Little Lamb manual created and copyrighted </a:t>
            </a:r>
          </a:p>
          <a:p>
            <a:r>
              <a:rPr lang="en-US" b="1" dirty="0"/>
              <a:t>2016</a:t>
            </a:r>
            <a:r>
              <a:rPr lang="en-US" sz="1200" dirty="0"/>
              <a:t>	Little Lamb and Eager Beavers now available 			worldwide after a GC Youth Ministries Global Youth Directors vote. </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24</a:t>
            </a:fld>
            <a:endParaRPr lang="en-US"/>
          </a:p>
        </p:txBody>
      </p:sp>
    </p:spTree>
    <p:extLst>
      <p:ext uri="{BB962C8B-B14F-4D97-AF65-F5344CB8AC3E}">
        <p14:creationId xmlns:p14="http://schemas.microsoft.com/office/powerpoint/2010/main" val="1936033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recognize the developmental needs of Adventurers and learn how to deal with them effectively.</a:t>
            </a:r>
          </a:p>
          <a:p>
            <a:endParaRPr lang="en-US" dirty="0"/>
          </a:p>
          <a:p>
            <a:r>
              <a:rPr lang="en-US" dirty="0"/>
              <a:t>To develop an awareness of the mission and uniqueness of the Adventurer Ministry and its relevance to today’s families.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Recognize developmental milestones of Adventurer aged children and use knowledge to shape programing and behavior modification techniques </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2</a:t>
            </a:fld>
            <a:endParaRPr lang="en-US"/>
          </a:p>
        </p:txBody>
      </p:sp>
    </p:spTree>
    <p:extLst>
      <p:ext uri="{BB962C8B-B14F-4D97-AF65-F5344CB8AC3E}">
        <p14:creationId xmlns:p14="http://schemas.microsoft.com/office/powerpoint/2010/main" val="3775479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NEWS UPDATE!</a:t>
            </a:r>
          </a:p>
          <a:p>
            <a:r>
              <a:rPr lang="en-US" dirty="0"/>
              <a:t>Up until 2016, Little Lamb and Eager Beavers was only available in the North American Division.  However, based on  recent GC Youth Ministries Global Youth Directors vote, it is going global!  Pray for the leadership team as they work to make the requirements and information global in scope and sequence!  Yes, your hard work and ministry excellence has allowed this curricula to "go viral."  Thank you for your leadership!</a:t>
            </a:r>
          </a:p>
          <a:p>
            <a:r>
              <a:rPr lang="en-US" dirty="0"/>
              <a:t>Here is the news note from GC Youth Ministries (P1 - July 2016)</a:t>
            </a:r>
          </a:p>
          <a:p>
            <a:r>
              <a:rPr lang="en-US" dirty="0"/>
              <a:t>BIG NEWS ABOUT ADVENTURERS!</a:t>
            </a:r>
          </a:p>
          <a:p>
            <a:r>
              <a:rPr lang="en-US" dirty="0"/>
              <a:t>During our quinquennium advisory on global youth ministry, the advisory members carried a vote to officially add the Little Lamb and Eager Beaver levels to the Adventurers ministry, bringing the total number of levels to six. Streamlining the ministry in this way means the official ages for the Adventurer ministry are now 4-9 years old. Having six levels also required changing the previous Adventurer logo, since it incorporated within it the respective logos for four Adventurer classes. We will soon be pleased to release to the public the image files of the new logo, a more in-depth explanation as to the reasons behind the changes and what they mean for the local church. Please follow our social media accounts to receive notification when the new resources being created by our department are available to share worldwide. If you have any questions or comments, please don't hesitate to email our department at youth@gc.adventist.org.</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25</a:t>
            </a:fld>
            <a:endParaRPr lang="en-US"/>
          </a:p>
        </p:txBody>
      </p:sp>
    </p:spTree>
    <p:extLst>
      <p:ext uri="{BB962C8B-B14F-4D97-AF65-F5344CB8AC3E}">
        <p14:creationId xmlns:p14="http://schemas.microsoft.com/office/powerpoint/2010/main" val="3733993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Adventurer curriculum is divided into six/four levels.</a:t>
            </a:r>
          </a:p>
          <a:p>
            <a:endParaRPr lang="en-US" dirty="0"/>
          </a:p>
          <a:p>
            <a:r>
              <a:rPr lang="en-US" dirty="0"/>
              <a:t>Busy Bee level is designed for first-graders.</a:t>
            </a:r>
          </a:p>
          <a:p>
            <a:r>
              <a:rPr lang="en-US" dirty="0"/>
              <a:t>Sunbeam level for second-graders.</a:t>
            </a:r>
          </a:p>
          <a:p>
            <a:r>
              <a:rPr lang="en-US" dirty="0"/>
              <a:t>Builder for third-graders</a:t>
            </a:r>
          </a:p>
          <a:p>
            <a:r>
              <a:rPr lang="en-US" dirty="0"/>
              <a:t>Helping Hand level for fourth-graders.</a:t>
            </a:r>
          </a:p>
          <a:p>
            <a:endParaRPr lang="en-US" dirty="0"/>
          </a:p>
          <a:p>
            <a:r>
              <a:rPr lang="en-US" dirty="0"/>
              <a:t>Each level builds on the levels which came before it and is especially designed to interest, challenge, and provide successful experiences for children of that grade level.</a:t>
            </a:r>
          </a:p>
          <a:p>
            <a:endParaRPr lang="en-US" dirty="0"/>
          </a:p>
          <a:p>
            <a:r>
              <a:rPr lang="en-US" dirty="0"/>
              <a:t>To ensure that the children have the background necessary to receive maximum benefit from the Adventurer program.</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26</a:t>
            </a:fld>
            <a:endParaRPr lang="en-US"/>
          </a:p>
        </p:txBody>
      </p:sp>
    </p:spTree>
    <p:extLst>
      <p:ext uri="{BB962C8B-B14F-4D97-AF65-F5344CB8AC3E}">
        <p14:creationId xmlns:p14="http://schemas.microsoft.com/office/powerpoint/2010/main" val="240688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2015</a:t>
            </a:r>
          </a:p>
        </p:txBody>
      </p:sp>
      <p:sp>
        <p:nvSpPr>
          <p:cNvPr id="4" name="Slide Number Placeholder 3"/>
          <p:cNvSpPr>
            <a:spLocks noGrp="1"/>
          </p:cNvSpPr>
          <p:nvPr>
            <p:ph type="sldNum" sz="quarter" idx="5"/>
          </p:nvPr>
        </p:nvSpPr>
        <p:spPr/>
        <p:txBody>
          <a:bodyPr/>
          <a:lstStyle/>
          <a:p>
            <a:fld id="{C8DC57A8-AE18-4654-B6AF-04B3577165BE}" type="slidenum">
              <a:rPr lang="en-US" smtClean="0"/>
              <a:t>27</a:t>
            </a:fld>
            <a:endParaRPr lang="en-US"/>
          </a:p>
        </p:txBody>
      </p:sp>
    </p:spTree>
    <p:extLst>
      <p:ext uri="{BB962C8B-B14F-4D97-AF65-F5344CB8AC3E}">
        <p14:creationId xmlns:p14="http://schemas.microsoft.com/office/powerpoint/2010/main" val="2293436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304C1-9971-48EA-BFB6-743FCBEB271C}" type="slidenum">
              <a:rPr lang="en-US" smtClean="0"/>
              <a:t>28</a:t>
            </a:fld>
            <a:endParaRPr lang="en-US"/>
          </a:p>
        </p:txBody>
      </p:sp>
    </p:spTree>
    <p:extLst>
      <p:ext uri="{BB962C8B-B14F-4D97-AF65-F5344CB8AC3E}">
        <p14:creationId xmlns:p14="http://schemas.microsoft.com/office/powerpoint/2010/main" val="2827617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Spiritual Characteristics</a:t>
            </a:r>
          </a:p>
          <a:p>
            <a:r>
              <a:rPr lang="en-US" dirty="0"/>
              <a:t>concerned about learning right from wrong</a:t>
            </a:r>
          </a:p>
          <a:p>
            <a:r>
              <a:rPr lang="en-US" dirty="0"/>
              <a:t>still motivated more if it’s about me!</a:t>
            </a:r>
          </a:p>
          <a:p>
            <a:r>
              <a:rPr lang="en-US" dirty="0"/>
              <a:t>soak up Biblical knowledge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Social Characteristics</a:t>
            </a:r>
          </a:p>
          <a:p>
            <a:pPr>
              <a:spcBef>
                <a:spcPts val="600"/>
              </a:spcBef>
            </a:pPr>
            <a:r>
              <a:rPr lang="en-US" sz="1200" dirty="0"/>
              <a:t>learning social skills</a:t>
            </a:r>
          </a:p>
          <a:p>
            <a:pPr>
              <a:spcBef>
                <a:spcPts val="600"/>
              </a:spcBef>
            </a:pPr>
            <a:r>
              <a:rPr lang="en-US" sz="1200" dirty="0"/>
              <a:t>becoming more independent</a:t>
            </a:r>
          </a:p>
          <a:p>
            <a:pPr>
              <a:spcBef>
                <a:spcPts val="600"/>
              </a:spcBef>
            </a:pPr>
            <a:r>
              <a:rPr lang="en-US" sz="1200" dirty="0"/>
              <a:t>need approval from you</a:t>
            </a:r>
          </a:p>
          <a:p>
            <a:pPr>
              <a:spcBef>
                <a:spcPts val="600"/>
              </a:spcBef>
            </a:pPr>
            <a:r>
              <a:rPr lang="en-US" sz="1200" dirty="0"/>
              <a:t>need success</a:t>
            </a:r>
          </a:p>
          <a:p>
            <a:pPr>
              <a:spcBef>
                <a:spcPts val="600"/>
              </a:spcBef>
            </a:pPr>
            <a:r>
              <a:rPr lang="en-US" sz="1200" dirty="0"/>
              <a:t>can easily get  overexcited!</a:t>
            </a:r>
          </a:p>
          <a:p>
            <a:pPr>
              <a:spcBef>
                <a:spcPts val="600"/>
              </a:spcBef>
            </a:pPr>
            <a:r>
              <a:rPr lang="en-US" sz="1200" dirty="0"/>
              <a:t>VERY social</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32</a:t>
            </a:fld>
            <a:endParaRPr lang="en-US"/>
          </a:p>
        </p:txBody>
      </p:sp>
    </p:spTree>
    <p:extLst>
      <p:ext uri="{BB962C8B-B14F-4D97-AF65-F5344CB8AC3E}">
        <p14:creationId xmlns:p14="http://schemas.microsoft.com/office/powerpoint/2010/main" val="2133496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Milestones and Parenting Tips for Child Development (verywellfamily.com)</a:t>
            </a:r>
            <a:endParaRPr lang="en-US" dirty="0"/>
          </a:p>
          <a:p>
            <a:r>
              <a:rPr lang="en-US" dirty="0"/>
              <a:t>	https://www.verywellfamily.com/child-development-overview-4172261 </a:t>
            </a:r>
          </a:p>
          <a:p>
            <a:endParaRPr lang="en-US" dirty="0"/>
          </a:p>
          <a:p>
            <a:r>
              <a:rPr lang="en-US" dirty="0"/>
              <a:t>Eager/excited to learn </a:t>
            </a:r>
          </a:p>
          <a:p>
            <a:r>
              <a:rPr lang="en-US" dirty="0"/>
              <a:t>School-age kids flourish socially</a:t>
            </a:r>
          </a:p>
          <a:p>
            <a:r>
              <a:rPr lang="en-US" dirty="0"/>
              <a:t>develop stronger friendships</a:t>
            </a:r>
          </a:p>
          <a:p>
            <a:r>
              <a:rPr lang="en-US" dirty="0"/>
              <a:t>develop new interests and hobbies</a:t>
            </a:r>
          </a:p>
          <a:p>
            <a:r>
              <a:rPr lang="en-US" dirty="0"/>
              <a:t>more resistance when given instructions </a:t>
            </a:r>
          </a:p>
          <a:p>
            <a:r>
              <a:rPr lang="en-US" dirty="0"/>
              <a:t>Defiance can be common as the child tests the limits</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33</a:t>
            </a:fld>
            <a:endParaRPr lang="en-US"/>
          </a:p>
        </p:txBody>
      </p:sp>
    </p:spTree>
    <p:extLst>
      <p:ext uri="{BB962C8B-B14F-4D97-AF65-F5344CB8AC3E}">
        <p14:creationId xmlns:p14="http://schemas.microsoft.com/office/powerpoint/2010/main" val="2036267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Make stories VIVID with details that stimulate their minds (ask them to close eyes and picture themselves in the story) </a:t>
            </a:r>
          </a:p>
          <a:p>
            <a:endParaRPr lang="en-US" dirty="0"/>
          </a:p>
          <a:p>
            <a:r>
              <a:rPr lang="en-US" dirty="0"/>
              <a:t>Don’t make requirements impossible</a:t>
            </a:r>
          </a:p>
        </p:txBody>
      </p:sp>
      <p:sp>
        <p:nvSpPr>
          <p:cNvPr id="4" name="Slide Number Placeholder 3"/>
          <p:cNvSpPr>
            <a:spLocks noGrp="1"/>
          </p:cNvSpPr>
          <p:nvPr>
            <p:ph type="sldNum" sz="quarter" idx="5"/>
          </p:nvPr>
        </p:nvSpPr>
        <p:spPr/>
        <p:txBody>
          <a:bodyPr/>
          <a:lstStyle/>
          <a:p>
            <a:fld id="{C8DC57A8-AE18-4654-B6AF-04B3577165BE}" type="slidenum">
              <a:rPr lang="en-US" smtClean="0"/>
              <a:t>34</a:t>
            </a:fld>
            <a:endParaRPr lang="en-US"/>
          </a:p>
        </p:txBody>
      </p:sp>
    </p:spTree>
    <p:extLst>
      <p:ext uri="{BB962C8B-B14F-4D97-AF65-F5344CB8AC3E}">
        <p14:creationId xmlns:p14="http://schemas.microsoft.com/office/powerpoint/2010/main" val="36252122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Providing discipline is a positive contribution to the child’s happiness and well-being.  </a:t>
            </a:r>
          </a:p>
          <a:p>
            <a:r>
              <a:rPr lang="en-US" dirty="0"/>
              <a:t>Discipline is, but a way of helping the child to learn self-control and caring for others as a disciple of Jesus</a:t>
            </a:r>
          </a:p>
          <a:p>
            <a:r>
              <a:rPr lang="en-US" dirty="0"/>
              <a:t>Discipline should include positive and negative consequences. Use a negative consequence, like removing a privilege, when they break the rules.</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35</a:t>
            </a:fld>
            <a:endParaRPr lang="en-US"/>
          </a:p>
        </p:txBody>
      </p:sp>
    </p:spTree>
    <p:extLst>
      <p:ext uri="{BB962C8B-B14F-4D97-AF65-F5344CB8AC3E}">
        <p14:creationId xmlns:p14="http://schemas.microsoft.com/office/powerpoint/2010/main" val="4103402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 the behavior you want, praise the good behavior you see</a:t>
            </a:r>
          </a:p>
          <a:p>
            <a:r>
              <a:rPr lang="en-US" dirty="0"/>
              <a:t>Be organized – preparation is key to providing peaceful atmosphere</a:t>
            </a:r>
          </a:p>
          <a:p>
            <a:r>
              <a:rPr lang="en-US" dirty="0"/>
              <a:t>Set expectations – age appropriate –  knowing expectations decreases negative behavior</a:t>
            </a:r>
          </a:p>
          <a:p>
            <a:r>
              <a:rPr lang="en-US" dirty="0"/>
              <a:t>When redirecting misbehavior be consistent – choose your battles – focus on one behavior at a time</a:t>
            </a:r>
          </a:p>
        </p:txBody>
      </p:sp>
      <p:sp>
        <p:nvSpPr>
          <p:cNvPr id="4" name="Slide Number Placeholder 3"/>
          <p:cNvSpPr>
            <a:spLocks noGrp="1"/>
          </p:cNvSpPr>
          <p:nvPr>
            <p:ph type="sldNum" sz="quarter" idx="5"/>
          </p:nvPr>
        </p:nvSpPr>
        <p:spPr/>
        <p:txBody>
          <a:bodyPr/>
          <a:lstStyle/>
          <a:p>
            <a:fld id="{C8DC57A8-AE18-4654-B6AF-04B3577165BE}" type="slidenum">
              <a:rPr lang="en-US" smtClean="0"/>
              <a:t>36</a:t>
            </a:fld>
            <a:endParaRPr lang="en-US"/>
          </a:p>
        </p:txBody>
      </p:sp>
    </p:spTree>
    <p:extLst>
      <p:ext uri="{BB962C8B-B14F-4D97-AF65-F5344CB8AC3E}">
        <p14:creationId xmlns:p14="http://schemas.microsoft.com/office/powerpoint/2010/main" val="1829458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child misbehaves, rewards might be the last thing on your mind, but positive reinforcement…</a:t>
            </a:r>
          </a:p>
          <a:p>
            <a:r>
              <a:rPr lang="en-US" dirty="0"/>
              <a:t>Can be one of the most effective behavior modification techniques.</a:t>
            </a:r>
          </a:p>
          <a:p>
            <a:r>
              <a:rPr lang="en-US" dirty="0"/>
              <a:t>Can encourage prosocial behaviors (sharing or following directions)</a:t>
            </a:r>
          </a:p>
          <a:p>
            <a:r>
              <a:rPr lang="en-US" dirty="0"/>
              <a:t>Can prevent misbehavior (hitting and rule violations)</a:t>
            </a:r>
          </a:p>
          <a:p>
            <a:r>
              <a:rPr lang="en-US" dirty="0"/>
              <a:t>Can also be an effective way to encourage and motivate children to be responsible, (get along with others, or complete homework without arguing). </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37</a:t>
            </a:fld>
            <a:endParaRPr lang="en-US"/>
          </a:p>
        </p:txBody>
      </p:sp>
    </p:spTree>
    <p:extLst>
      <p:ext uri="{BB962C8B-B14F-4D97-AF65-F5344CB8AC3E}">
        <p14:creationId xmlns:p14="http://schemas.microsoft.com/office/powerpoint/2010/main" val="2557489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leaders we have an awesome responsibility to ensure we do not lead His sheep astray but instead to always lead them in His  direction. </a:t>
            </a:r>
          </a:p>
          <a:p>
            <a:endParaRPr lang="en-US" dirty="0"/>
          </a:p>
          <a:p>
            <a:r>
              <a:rPr lang="en-US" dirty="0"/>
              <a:t>The Bible emphasizing the importance of our leadership roles in Matthew 18:6 and Proverbs 22:6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Additional verses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Eph. 4:6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Luke 17:2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Prov. 22:6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666666"/>
                </a:solidFill>
                <a:effectLst/>
                <a:latin typeface="Roboto" panose="020B0604020202020204" pitchFamily="2" charset="0"/>
              </a:rPr>
              <a:t>Another survey by the International Bible Society indicated that 83% of all Christians make their first commitment to Jesus between the ages of</a:t>
            </a:r>
            <a:r>
              <a:rPr lang="en-US" b="1" i="0" dirty="0">
                <a:solidFill>
                  <a:srgbClr val="666666"/>
                </a:solidFill>
                <a:effectLst/>
                <a:latin typeface="Roboto" panose="020B0604020202020204" pitchFamily="2" charset="0"/>
              </a:rPr>
              <a:t> 4 and 14</a:t>
            </a:r>
            <a:r>
              <a:rPr lang="en-US" b="0" i="0" dirty="0">
                <a:solidFill>
                  <a:srgbClr val="666666"/>
                </a:solidFill>
                <a:effectLst/>
                <a:latin typeface="Roboto" panose="020B0604020202020204" pitchFamily="2" charset="0"/>
              </a:rPr>
              <a:t>, that is, when they are children or early youth.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666666"/>
              </a:solidFill>
              <a:effectLst/>
              <a:latin typeface="Roboto" panose="020B06040202020202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666666"/>
                </a:solidFill>
                <a:effectLst/>
                <a:latin typeface="Roboto" panose="020B0604020202020204" pitchFamily="2" charset="0"/>
              </a:rPr>
              <a:t>Moral foundations generally determined by age nine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666666"/>
              </a:solidFill>
              <a:effectLst/>
              <a:latin typeface="Roboto" panose="020B06040202020202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4</a:t>
            </a:fld>
            <a:endParaRPr lang="en-US"/>
          </a:p>
        </p:txBody>
      </p:sp>
    </p:spTree>
    <p:extLst>
      <p:ext uri="{BB962C8B-B14F-4D97-AF65-F5344CB8AC3E}">
        <p14:creationId xmlns:p14="http://schemas.microsoft.com/office/powerpoint/2010/main" val="41980871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212121"/>
                </a:solidFill>
                <a:effectLst/>
                <a:latin typeface="Merriweather"/>
              </a:rPr>
              <a:t>You can also offer positive reinforcement by giving a child extra privileges or tangible rewards.</a:t>
            </a:r>
            <a:r>
              <a:rPr lang="en-US" b="0" i="0" u="none" strike="noStrike" baseline="30000" dirty="0">
                <a:solidFill>
                  <a:srgbClr val="0000EE"/>
                </a:solidFill>
                <a:effectLst/>
                <a:latin typeface="Merriweather"/>
              </a:rPr>
              <a:t>2</a:t>
            </a:r>
            <a:endParaRPr lang="en-US" b="0" i="0" u="none" strike="noStrike" baseline="30000" dirty="0">
              <a:solidFill>
                <a:srgbClr val="212121"/>
              </a:solidFill>
              <a:effectLst/>
              <a:latin typeface="Merriweather"/>
            </a:endParaRPr>
          </a:p>
          <a:p>
            <a:pPr algn="l" fontAlgn="base"/>
            <a:r>
              <a:rPr lang="en-US" b="0" i="0" dirty="0">
                <a:solidFill>
                  <a:srgbClr val="212121"/>
                </a:solidFill>
                <a:effectLst/>
                <a:latin typeface="Merriweather"/>
              </a:rPr>
              <a:t>﻿ For example, if your child cleans their room without being asked, you could take them to the playground as a reward. Chances are that they'll be more motivated to clean their room again. If your child patiently helps their sibling with their homework, you could offer more time to play video games.</a:t>
            </a:r>
          </a:p>
          <a:p>
            <a:pPr algn="l" fontAlgn="base"/>
            <a:r>
              <a:rPr lang="en-US" b="0" i="0" dirty="0">
                <a:solidFill>
                  <a:srgbClr val="212121"/>
                </a:solidFill>
                <a:effectLst/>
                <a:latin typeface="Merriweather"/>
              </a:rPr>
              <a:t>There are many different types of reward systems you can use to aid positive reinforcement as well. Younger children often do well with </a:t>
            </a:r>
            <a:r>
              <a:rPr lang="en-US" b="0" i="0" u="sng" dirty="0">
                <a:solidFill>
                  <a:srgbClr val="401E47"/>
                </a:solidFill>
                <a:effectLst/>
                <a:latin typeface="Merriweather"/>
                <a:hlinkClick r:id="rId3"/>
              </a:rPr>
              <a:t>sticker charts</a:t>
            </a:r>
            <a:r>
              <a:rPr lang="en-US" b="0" i="0" dirty="0">
                <a:solidFill>
                  <a:srgbClr val="212121"/>
                </a:solidFill>
                <a:effectLst/>
                <a:latin typeface="Merriweather"/>
              </a:rPr>
              <a:t> and older children often respond well to </a:t>
            </a:r>
            <a:r>
              <a:rPr lang="en-US" b="0" i="0" u="sng" dirty="0">
                <a:solidFill>
                  <a:srgbClr val="401E47"/>
                </a:solidFill>
                <a:effectLst/>
                <a:latin typeface="Merriweather"/>
                <a:hlinkClick r:id="rId4"/>
              </a:rPr>
              <a:t>token economy systems</a:t>
            </a:r>
            <a:r>
              <a:rPr lang="en-US" b="0" i="0" dirty="0">
                <a:solidFill>
                  <a:srgbClr val="212121"/>
                </a:solidFill>
                <a:effectLst/>
                <a:latin typeface="Merriweather"/>
              </a:rPr>
              <a:t>.</a:t>
            </a:r>
            <a:r>
              <a:rPr lang="en-US" b="0" i="0" u="none" strike="noStrike" baseline="30000" dirty="0">
                <a:solidFill>
                  <a:srgbClr val="0000EE"/>
                </a:solidFill>
                <a:effectLst/>
                <a:latin typeface="Merriweather"/>
              </a:rPr>
              <a:t>3</a:t>
            </a:r>
            <a:r>
              <a:rPr lang="en-US" b="0" i="0" dirty="0">
                <a:solidFill>
                  <a:srgbClr val="212121"/>
                </a:solidFill>
                <a:effectLst/>
                <a:latin typeface="Merriweather"/>
              </a:rPr>
              <a:t>﻿</a:t>
            </a:r>
          </a:p>
          <a:p>
            <a:pPr algn="l" fontAlgn="base"/>
            <a:r>
              <a:rPr lang="en-US" b="0" i="0" dirty="0">
                <a:solidFill>
                  <a:srgbClr val="212121"/>
                </a:solidFill>
                <a:effectLst/>
                <a:latin typeface="Merriweather"/>
              </a:rPr>
              <a:t>It's important to reward your child's efforts and improvement, rather than focusing only on perfect results. If you see them try or if they did better than last time, let them know you notice.</a:t>
            </a:r>
          </a:p>
          <a:p>
            <a:pPr algn="l" fontAlgn="base"/>
            <a:r>
              <a:rPr lang="en-US" b="0" i="0" dirty="0">
                <a:solidFill>
                  <a:srgbClr val="212121"/>
                </a:solidFill>
                <a:effectLst/>
                <a:latin typeface="Merriweather"/>
              </a:rPr>
              <a:t>For example, if you are encouraging your child to put away their school things when they come home and you see that your child hangs up their coat but forgets to put their lunchbox on the counter, you can still praise the partial success. Similarly, if they start walking to the bathroom when you direct them to brush their teeth but</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38</a:t>
            </a:fld>
            <a:endParaRPr lang="en-US"/>
          </a:p>
        </p:txBody>
      </p:sp>
    </p:spTree>
    <p:extLst>
      <p:ext uri="{BB962C8B-B14F-4D97-AF65-F5344CB8AC3E}">
        <p14:creationId xmlns:p14="http://schemas.microsoft.com/office/powerpoint/2010/main" val="12657869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your child is learning a new behavior or working on a specific skill, it's important to offer positive reinforcement on a consistent basis. After all, how often would you go to work if you only got paid occasionally? You might give up at some point because you'd decide your efforts aren't worthwhile. </a:t>
            </a:r>
          </a:p>
          <a:p>
            <a:endParaRPr lang="en-US" dirty="0"/>
          </a:p>
          <a:p>
            <a:r>
              <a:rPr lang="en-US" dirty="0"/>
              <a:t>The same can be said for your child. If you only catch them being good once in a while or you only give them positive reinforcement randomly, their behavior is unlikely to change. </a:t>
            </a:r>
          </a:p>
          <a:p>
            <a:endParaRPr lang="en-US" dirty="0"/>
          </a:p>
          <a:p>
            <a:r>
              <a:rPr lang="en-US" dirty="0"/>
              <a:t>This doesn’t mean that you need to offer your child a reward every time they carry a dish to the sink. However, especially for younger kids, the more often their good behavior is noticed, the better.</a:t>
            </a:r>
          </a:p>
          <a:p>
            <a:endParaRPr lang="en-US" dirty="0"/>
          </a:p>
          <a:p>
            <a:r>
              <a:rPr lang="en-US" dirty="0"/>
              <a:t>To avoid a constant divvying out of physical rewards, you can set up a reward system where you provide immediate reinforcement in the form of a sticker or token. Then, stickers and tokens can later be exchanged for bigger rewards, such as a new book or an ice cream cone.3﻿</a:t>
            </a:r>
          </a:p>
          <a:p>
            <a:endParaRPr lang="en-US" dirty="0"/>
          </a:p>
          <a:p>
            <a:r>
              <a:rPr lang="en-US" dirty="0"/>
              <a:t>Over time, you can space out your reinforcement. Once your child has mastered a skill, surprise reinforcement from time to time can be effective maintenance. Say, "Wow, I'm so impressed you've been getting ready for school on time lately. I think we'll go to the playground tonight to celebrate." </a:t>
            </a:r>
          </a:p>
          <a:p>
            <a:endParaRPr lang="en-US" dirty="0"/>
          </a:p>
          <a:p>
            <a:r>
              <a:rPr lang="en-US" dirty="0"/>
              <a:t>The more often you can offer praise, the more motivated your child will be to repeat the behavior.</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39</a:t>
            </a:fld>
            <a:endParaRPr lang="en-US"/>
          </a:p>
        </p:txBody>
      </p:sp>
    </p:spTree>
    <p:extLst>
      <p:ext uri="{BB962C8B-B14F-4D97-AF65-F5344CB8AC3E}">
        <p14:creationId xmlns:p14="http://schemas.microsoft.com/office/powerpoint/2010/main" val="30936986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offering rewards along with praise, aim to connect them to the behavior you seek to reinforce. You want your child to see that exhibiting positive behavior makes good things happen.</a:t>
            </a:r>
          </a:p>
          <a:p>
            <a:endParaRPr lang="en-US" dirty="0"/>
          </a:p>
          <a:p>
            <a:r>
              <a:rPr lang="en-US" dirty="0"/>
              <a:t>For example, if your child helps you prepare dinner, you can let them decide which dressing to put on the salad—or what type of dessert to serve. If your child is a good sport about losing a game, you can let them choose the next game. If your child shares their toy with their sibling, you can let them stay up a bit later to keep playing—since they are playing together so nicely.</a:t>
            </a:r>
          </a:p>
          <a:p>
            <a:endParaRPr lang="en-US" dirty="0"/>
          </a:p>
          <a:p>
            <a:r>
              <a:rPr lang="en-US" dirty="0"/>
              <a:t>This connection between the reinforcement and the behavior will make the positive consequence more memorable and effective.</a:t>
            </a:r>
          </a:p>
          <a:p>
            <a:endParaRPr lang="en-US" dirty="0"/>
          </a:p>
          <a:p>
            <a:r>
              <a:rPr lang="en-US" dirty="0"/>
              <a:t>Additionally, you can offer your child the choice of what reward they would like to earn for consistently showing the selected behavior. This approach gives the child a greater sense of agency and buy-in, which will likely become another source of motivation.</a:t>
            </a:r>
          </a:p>
          <a:p>
            <a:endParaRPr lang="en-US" dirty="0"/>
          </a:p>
          <a:p>
            <a:endParaRPr lang="en-US" dirty="0"/>
          </a:p>
          <a:p>
            <a:endParaRPr lang="en-US" dirty="0"/>
          </a:p>
          <a:p>
            <a:r>
              <a:rPr lang="en-US" dirty="0"/>
              <a:t>connect the reward to the behavior you seek to reinforce. Lesson - exhibiting positive behavior makes good things happen. </a:t>
            </a:r>
          </a:p>
          <a:p>
            <a:r>
              <a:rPr lang="en-US" dirty="0"/>
              <a:t>Examples:</a:t>
            </a:r>
          </a:p>
          <a:p>
            <a:r>
              <a:rPr lang="en-US" dirty="0"/>
              <a:t>good sport about losing a game, let them choose the next game. </a:t>
            </a:r>
          </a:p>
          <a:p>
            <a:r>
              <a:rPr lang="en-US" dirty="0"/>
              <a:t>shares their toy, you can let them stay up a bit later to keep playing—since they are playing together so nicely.</a:t>
            </a:r>
          </a:p>
          <a:p>
            <a:r>
              <a:rPr lang="en-US" dirty="0"/>
              <a:t>connecting the reinforcement and the behavior = more memorable and effective.</a:t>
            </a:r>
          </a:p>
          <a:p>
            <a:r>
              <a:rPr lang="en-US" dirty="0"/>
              <a:t>offer a choice of what reward they would like to earn for consistently showing the selected behavior. This approach gives the child a greater sense of agency and buy-in = increased motivation.</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40</a:t>
            </a:fld>
            <a:endParaRPr lang="en-US"/>
          </a:p>
        </p:txBody>
      </p:sp>
    </p:spTree>
    <p:extLst>
      <p:ext uri="{BB962C8B-B14F-4D97-AF65-F5344CB8AC3E}">
        <p14:creationId xmlns:p14="http://schemas.microsoft.com/office/powerpoint/2010/main" val="38381273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positive reinforcement to encourage any behaviors that you want your child to repeat. Examples of behaviors to reinforce include:</a:t>
            </a:r>
          </a:p>
          <a:p>
            <a:r>
              <a:rPr lang="en-US" dirty="0"/>
              <a:t>Being a good friend or a good sport</a:t>
            </a:r>
          </a:p>
          <a:p>
            <a:r>
              <a:rPr lang="en-US" dirty="0"/>
              <a:t>Completing chores</a:t>
            </a:r>
          </a:p>
          <a:p>
            <a:r>
              <a:rPr lang="en-US" dirty="0"/>
              <a:t>Complying with a request right away</a:t>
            </a:r>
          </a:p>
          <a:p>
            <a:r>
              <a:rPr lang="en-US" dirty="0"/>
              <a:t>Compromising or being flexible</a:t>
            </a:r>
          </a:p>
          <a:p>
            <a:r>
              <a:rPr lang="en-US" dirty="0"/>
              <a:t>Handling a disagreement or disappointment without a tantrum</a:t>
            </a:r>
          </a:p>
          <a:p>
            <a:r>
              <a:rPr lang="en-US" dirty="0"/>
              <a:t>Helping you without complaint</a:t>
            </a:r>
          </a:p>
          <a:p>
            <a:r>
              <a:rPr lang="en-US" dirty="0"/>
              <a:t>Playing nicely or quietly</a:t>
            </a:r>
          </a:p>
          <a:p>
            <a:r>
              <a:rPr lang="en-US" dirty="0"/>
              <a:t>Putting in a lot of effort on a difficult task</a:t>
            </a:r>
          </a:p>
          <a:p>
            <a:r>
              <a:rPr lang="en-US" dirty="0"/>
              <a:t>Showing compassion</a:t>
            </a:r>
          </a:p>
          <a:p>
            <a:r>
              <a:rPr lang="en-US" dirty="0"/>
              <a:t>Talking about their feelings</a:t>
            </a:r>
          </a:p>
          <a:p>
            <a:r>
              <a:rPr lang="en-US" dirty="0"/>
              <a:t>Using manners</a:t>
            </a:r>
          </a:p>
          <a:p>
            <a:r>
              <a:rPr lang="en-US" dirty="0"/>
              <a:t>Waiting patiently</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41</a:t>
            </a:fld>
            <a:endParaRPr lang="en-US"/>
          </a:p>
        </p:txBody>
      </p:sp>
    </p:spTree>
    <p:extLst>
      <p:ext uri="{BB962C8B-B14F-4D97-AF65-F5344CB8AC3E}">
        <p14:creationId xmlns:p14="http://schemas.microsoft.com/office/powerpoint/2010/main" val="19239733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Ideas shared by participants who are attending the training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Candles</a:t>
            </a:r>
            <a:r>
              <a:rPr lang="en-US" dirty="0"/>
              <a:t> – light at the beginning of class, light continues to burn when children behave – if candle is burned down then they get a party  - </a:t>
            </a:r>
            <a:r>
              <a:rPr lang="en-US" dirty="0" err="1"/>
              <a:t>Odun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Lollipop stand </a:t>
            </a:r>
            <a:r>
              <a:rPr lang="en-US" dirty="0"/>
              <a:t>– all children earn a lollipop if everyone was behaving during the club meeting (Social pressure) rewarding positive behavior  - </a:t>
            </a:r>
            <a:r>
              <a:rPr lang="en-US" dirty="0" err="1"/>
              <a:t>Tiina</a:t>
            </a:r>
            <a:r>
              <a:rPr lang="en-US" dirty="0"/>
              <a:t> </a:t>
            </a:r>
          </a:p>
          <a:p>
            <a:endParaRPr lang="en-US" dirty="0"/>
          </a:p>
          <a:p>
            <a:r>
              <a:rPr lang="en-US" b="1" dirty="0"/>
              <a:t>Marble jar- </a:t>
            </a:r>
            <a:r>
              <a:rPr lang="en-US" dirty="0"/>
              <a:t>marbles are placed in one jar and moved when children are following the rules or misbehaving – rewards are given when marbles  fill up the “positive jar” -  </a:t>
            </a:r>
            <a:r>
              <a:rPr lang="en-US" dirty="0" err="1"/>
              <a:t>Odun</a:t>
            </a:r>
            <a:endParaRPr lang="en-US" dirty="0"/>
          </a:p>
          <a:p>
            <a:endParaRPr lang="en-US" dirty="0"/>
          </a:p>
          <a:p>
            <a:r>
              <a:rPr lang="en-US" dirty="0"/>
              <a:t>Dr. Roger Harrison</a:t>
            </a:r>
          </a:p>
          <a:p>
            <a:r>
              <a:rPr lang="en-US" b="1" dirty="0"/>
              <a:t>Identify the positive opposite </a:t>
            </a:r>
            <a:r>
              <a:rPr lang="en-US" dirty="0"/>
              <a:t>-  Identity the behavior you want to correct and then find the  opposite – if you want kids to stay  in their seats, give verbal praise to children who are sitting nicely , do not give attention to the children who are getting up. </a:t>
            </a:r>
          </a:p>
          <a:p>
            <a:r>
              <a:rPr lang="en-US" b="1" dirty="0"/>
              <a:t>High five reward </a:t>
            </a:r>
            <a:r>
              <a:rPr lang="en-US" dirty="0"/>
              <a:t>– trace the child’s hand , write down the behavioral instruction you want to the child to focus on during a certain time period at the top of the page (Use kind hands, walk beside me, use kind words, etc.). Do not write down what you don’t want them to do., for example (Don’t run, don’t hit, no name calling). </a:t>
            </a:r>
          </a:p>
          <a:p>
            <a:endParaRPr lang="en-US" dirty="0"/>
          </a:p>
          <a:p>
            <a:r>
              <a:rPr lang="en-US" b="1" dirty="0"/>
              <a:t>Stop and think </a:t>
            </a:r>
            <a:r>
              <a:rPr lang="en-US" dirty="0"/>
              <a:t>– Instructor uses  green light, yellow light, red light, undesirable behavior – consequence moving to yellow or red light. Child writes down what they have done and explains what they could have done differently– parents sign </a:t>
            </a:r>
          </a:p>
        </p:txBody>
      </p:sp>
      <p:sp>
        <p:nvSpPr>
          <p:cNvPr id="4" name="Slide Number Placeholder 3"/>
          <p:cNvSpPr>
            <a:spLocks noGrp="1"/>
          </p:cNvSpPr>
          <p:nvPr>
            <p:ph type="sldNum" sz="quarter" idx="5"/>
          </p:nvPr>
        </p:nvSpPr>
        <p:spPr/>
        <p:txBody>
          <a:bodyPr/>
          <a:lstStyle/>
          <a:p>
            <a:fld id="{C8DC57A8-AE18-4654-B6AF-04B3577165BE}" type="slidenum">
              <a:rPr lang="en-US" smtClean="0"/>
              <a:t>44</a:t>
            </a:fld>
            <a:endParaRPr lang="en-US"/>
          </a:p>
        </p:txBody>
      </p:sp>
    </p:spTree>
    <p:extLst>
      <p:ext uri="{BB962C8B-B14F-4D97-AF65-F5344CB8AC3E}">
        <p14:creationId xmlns:p14="http://schemas.microsoft.com/office/powerpoint/2010/main" val="38854958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strategies they have used in with their clubs/own children/sabbath school, etc. </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45</a:t>
            </a:fld>
            <a:endParaRPr lang="en-US"/>
          </a:p>
        </p:txBody>
      </p:sp>
    </p:spTree>
    <p:extLst>
      <p:ext uri="{BB962C8B-B14F-4D97-AF65-F5344CB8AC3E}">
        <p14:creationId xmlns:p14="http://schemas.microsoft.com/office/powerpoint/2010/main" val="3233846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Incredible Years – Carolyn Stratton, PhD</a:t>
            </a:r>
          </a:p>
          <a:p>
            <a:r>
              <a:rPr lang="en-US" dirty="0"/>
              <a:t>Raising an emotionally intelligent child, The Heart of Parenting – John Gottman, PhD</a:t>
            </a:r>
          </a:p>
        </p:txBody>
      </p:sp>
      <p:sp>
        <p:nvSpPr>
          <p:cNvPr id="4" name="Slide Number Placeholder 3"/>
          <p:cNvSpPr>
            <a:spLocks noGrp="1"/>
          </p:cNvSpPr>
          <p:nvPr>
            <p:ph type="sldNum" sz="quarter" idx="5"/>
          </p:nvPr>
        </p:nvSpPr>
        <p:spPr/>
        <p:txBody>
          <a:bodyPr/>
          <a:lstStyle/>
          <a:p>
            <a:fld id="{C8DC57A8-AE18-4654-B6AF-04B3577165BE}" type="slidenum">
              <a:rPr lang="en-US" smtClean="0"/>
              <a:t>46</a:t>
            </a:fld>
            <a:endParaRPr lang="en-US"/>
          </a:p>
        </p:txBody>
      </p:sp>
    </p:spTree>
    <p:extLst>
      <p:ext uri="{BB962C8B-B14F-4D97-AF65-F5344CB8AC3E}">
        <p14:creationId xmlns:p14="http://schemas.microsoft.com/office/powerpoint/2010/main" val="908163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304C1-9971-48EA-BFB6-743FCBEB271C}" type="slidenum">
              <a:rPr lang="en-US" smtClean="0"/>
              <a:t>48</a:t>
            </a:fld>
            <a:endParaRPr lang="en-US"/>
          </a:p>
        </p:txBody>
      </p:sp>
    </p:spTree>
    <p:extLst>
      <p:ext uri="{BB962C8B-B14F-4D97-AF65-F5344CB8AC3E}">
        <p14:creationId xmlns:p14="http://schemas.microsoft.com/office/powerpoint/2010/main" val="4135626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5</a:t>
            </a:fld>
            <a:endParaRPr lang="en-US"/>
          </a:p>
        </p:txBody>
      </p:sp>
    </p:spTree>
    <p:extLst>
      <p:ext uri="{BB962C8B-B14F-4D97-AF65-F5344CB8AC3E}">
        <p14:creationId xmlns:p14="http://schemas.microsoft.com/office/powerpoint/2010/main" val="1719602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6</a:t>
            </a:fld>
            <a:endParaRPr lang="en-US"/>
          </a:p>
        </p:txBody>
      </p:sp>
    </p:spTree>
    <p:extLst>
      <p:ext uri="{BB962C8B-B14F-4D97-AF65-F5344CB8AC3E}">
        <p14:creationId xmlns:p14="http://schemas.microsoft.com/office/powerpoint/2010/main" val="3543508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DEA5980E-6FA1-4233-B251-0DA1AE83FA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5AF0B079-401C-4E4C-AF15-4A3FA43509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eaLnBrk="1" hangingPunct="1">
              <a:spcBef>
                <a:spcPct val="0"/>
              </a:spcBef>
              <a:buFontTx/>
              <a:buNone/>
            </a:pPr>
            <a:r>
              <a:rPr lang="en-US" altLang="en-US" sz="1200" dirty="0">
                <a:latin typeface="Trajan Pro" panose="02020502050506020301" pitchFamily="18" charset="0"/>
              </a:rPr>
              <a:t>We Serve an intercultural community (pre-K-4th grade &amp; their parents/care–givers) through a holistic ministry</a:t>
            </a:r>
          </a:p>
          <a:p>
            <a:pPr algn="l" eaLnBrk="1" hangingPunct="1">
              <a:spcBef>
                <a:spcPct val="0"/>
              </a:spcBef>
              <a:buFontTx/>
              <a:buNone/>
            </a:pPr>
            <a:endParaRPr lang="en-US" altLang="en-US" sz="1200" dirty="0">
              <a:latin typeface="Trajan Pro" panose="02020502050506020301" pitchFamily="18" charset="0"/>
            </a:endParaRPr>
          </a:p>
          <a:p>
            <a:pPr algn="l" eaLnBrk="1" hangingPunct="1">
              <a:spcBef>
                <a:spcPct val="0"/>
              </a:spcBef>
              <a:buFontTx/>
              <a:buNone/>
            </a:pPr>
            <a:r>
              <a:rPr lang="en-US" altLang="en-US" sz="1200" dirty="0">
                <a:latin typeface="Trajan Pro" panose="02020502050506020301" pitchFamily="18" charset="0"/>
              </a:rPr>
              <a:t>The Adventurer ministry offers instructional curriculum, family enrichment, supplementary resources, and volunteer training from within the Seventh-day Adventist® philosophy</a:t>
            </a:r>
          </a:p>
          <a:p>
            <a:endParaRPr lang="en-US" altLang="en-US" dirty="0"/>
          </a:p>
        </p:txBody>
      </p:sp>
      <p:sp>
        <p:nvSpPr>
          <p:cNvPr id="19460" name="Slide Number Placeholder 3">
            <a:extLst>
              <a:ext uri="{FF2B5EF4-FFF2-40B4-BE49-F238E27FC236}">
                <a16:creationId xmlns:a16="http://schemas.microsoft.com/office/drawing/2014/main" id="{BDE66E49-02C6-4B77-9271-A6CAE618A6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21B5FF-EE82-48C7-99F4-8BD89CF1279C}" type="slidenum">
              <a:rPr lang="en-US" altLang="en-US" smtClean="0">
                <a:latin typeface="Arial" panose="020B0604020202020204" pitchFamily="34" charset="0"/>
              </a:rPr>
              <a:pPr>
                <a:spcBef>
                  <a:spcPct val="0"/>
                </a:spcBef>
              </a:pPr>
              <a:t>7</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None/>
            </a:pPr>
            <a:r>
              <a:rPr lang="en-US" altLang="en-US" sz="1200" dirty="0">
                <a:latin typeface="Trajan Pro" panose="02020502050506020301" pitchFamily="18" charset="0"/>
              </a:rPr>
              <a:t>To </a:t>
            </a:r>
            <a:r>
              <a:rPr lang="en-US" altLang="en-US" sz="1200" b="1" dirty="0">
                <a:latin typeface="Trajan Pro" panose="02020502050506020301" pitchFamily="18" charset="0"/>
              </a:rPr>
              <a:t>support parents and care-givers </a:t>
            </a:r>
            <a:r>
              <a:rPr lang="en-US" altLang="en-US" sz="1200" dirty="0">
                <a:latin typeface="Trajan Pro" panose="02020502050506020301" pitchFamily="18" charset="0"/>
              </a:rPr>
              <a:t>in leading and encouraging their children in a growing, joyful love relationship with Jesus Christ.</a:t>
            </a:r>
          </a:p>
          <a:p>
            <a:pPr>
              <a:spcBef>
                <a:spcPct val="0"/>
              </a:spcBef>
              <a:buNone/>
            </a:pPr>
            <a:endParaRPr lang="en-US" altLang="en-US" sz="1200" dirty="0">
              <a:latin typeface="Trajan Pro" panose="02020502050506020301" pitchFamily="18" charset="0"/>
            </a:endParaRPr>
          </a:p>
          <a:p>
            <a:pPr>
              <a:spcBef>
                <a:spcPct val="0"/>
              </a:spcBef>
              <a:buNone/>
            </a:pPr>
            <a:r>
              <a:rPr lang="en-US" altLang="en-US" sz="1200" dirty="0">
                <a:latin typeface="Trajan Pro" panose="02020502050506020301" pitchFamily="18" charset="0"/>
              </a:rPr>
              <a:t>The Adventurer program should work to </a:t>
            </a:r>
            <a:r>
              <a:rPr lang="en-US" altLang="en-US" sz="1200" b="1" dirty="0">
                <a:latin typeface="Trajan Pro" panose="02020502050506020301" pitchFamily="18" charset="0"/>
              </a:rPr>
              <a:t>fulfill the gospel commission </a:t>
            </a:r>
            <a:r>
              <a:rPr lang="en-US" altLang="en-US" sz="1200" dirty="0">
                <a:latin typeface="Trajan Pro" panose="02020502050506020301" pitchFamily="18" charset="0"/>
              </a:rPr>
              <a:t>(Matthew 28:18-20). </a:t>
            </a:r>
          </a:p>
          <a:p>
            <a:pPr>
              <a:spcBef>
                <a:spcPct val="0"/>
              </a:spcBef>
              <a:buNone/>
            </a:pPr>
            <a:endParaRPr lang="en-US" altLang="en-US" sz="1200" dirty="0">
              <a:latin typeface="Trajan Pro" panose="02020502050506020301" pitchFamily="18" charset="0"/>
            </a:endParaRPr>
          </a:p>
          <a:p>
            <a:pPr>
              <a:spcBef>
                <a:spcPct val="0"/>
              </a:spcBef>
              <a:buNone/>
            </a:pPr>
            <a:r>
              <a:rPr lang="en-US" altLang="en-US" sz="1200" dirty="0">
                <a:latin typeface="Trajan Pro" panose="02020502050506020301" pitchFamily="18" charset="0"/>
              </a:rPr>
              <a:t>The success of the program </a:t>
            </a:r>
            <a:r>
              <a:rPr lang="en-US" altLang="en-US" sz="1200" b="1" dirty="0">
                <a:latin typeface="Trajan Pro" panose="02020502050506020301" pitchFamily="18" charset="0"/>
              </a:rPr>
              <a:t>depends on the support </a:t>
            </a:r>
            <a:r>
              <a:rPr lang="en-US" altLang="en-US" sz="1200" dirty="0">
                <a:latin typeface="Trajan Pro" panose="02020502050506020301" pitchFamily="18" charset="0"/>
              </a:rPr>
              <a:t>of a congregation strong in mission and empowered by the Holy Spirit.</a:t>
            </a:r>
            <a:endParaRPr lang="en-US" altLang="en-US" sz="1050" dirty="0">
              <a:latin typeface="Trajan Pro" panose="02020502050506020301" pitchFamily="18" charset="0"/>
            </a:endParaRP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8</a:t>
            </a:fld>
            <a:endParaRPr lang="en-US"/>
          </a:p>
        </p:txBody>
      </p:sp>
    </p:spTree>
    <p:extLst>
      <p:ext uri="{BB962C8B-B14F-4D97-AF65-F5344CB8AC3E}">
        <p14:creationId xmlns:p14="http://schemas.microsoft.com/office/powerpoint/2010/main" val="4153176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00"/>
              </a:spcBef>
            </a:pPr>
            <a:r>
              <a:rPr lang="en-US" altLang="en-US" sz="1200" dirty="0"/>
              <a:t>develop a Christ-like character</a:t>
            </a:r>
          </a:p>
          <a:p>
            <a:pPr>
              <a:spcBef>
                <a:spcPts val="200"/>
              </a:spcBef>
            </a:pPr>
            <a:r>
              <a:rPr lang="en-US" altLang="en-US" sz="1200" dirty="0"/>
              <a:t>experience the joy &amp; satisfaction of doing things well</a:t>
            </a:r>
          </a:p>
          <a:p>
            <a:pPr>
              <a:spcBef>
                <a:spcPts val="200"/>
              </a:spcBef>
            </a:pPr>
            <a:r>
              <a:rPr lang="en-US" altLang="en-US" sz="1200" dirty="0"/>
              <a:t>express their love for Jesus in a natural way</a:t>
            </a:r>
          </a:p>
          <a:p>
            <a:pPr>
              <a:spcBef>
                <a:spcPts val="200"/>
              </a:spcBef>
            </a:pPr>
            <a:r>
              <a:rPr lang="en-US" altLang="en-US" sz="1200" dirty="0"/>
              <a:t>learn good sportsmanship and strengthen their ability to get along with others</a:t>
            </a:r>
          </a:p>
          <a:p>
            <a:pPr>
              <a:spcBef>
                <a:spcPts val="200"/>
              </a:spcBef>
            </a:pPr>
            <a:r>
              <a:rPr lang="en-US" altLang="en-US" sz="1200" dirty="0"/>
              <a:t>discover their God-given abilities &amp; to learn how to use them to benefit self &amp; serve others</a:t>
            </a:r>
          </a:p>
          <a:p>
            <a:pPr>
              <a:spcBef>
                <a:spcPts val="200"/>
              </a:spcBef>
            </a:pPr>
            <a:r>
              <a:rPr lang="en-US" altLang="en-US" sz="1200" dirty="0"/>
              <a:t>discover God's world</a:t>
            </a:r>
          </a:p>
          <a:p>
            <a:pPr>
              <a:spcBef>
                <a:spcPts val="200"/>
              </a:spcBef>
            </a:pPr>
            <a:r>
              <a:rPr lang="en-US" altLang="en-US" sz="1200" dirty="0"/>
              <a:t>Improve their understanding of what makes families strong</a:t>
            </a:r>
          </a:p>
          <a:p>
            <a:pPr>
              <a:spcBef>
                <a:spcPts val="200"/>
              </a:spcBef>
            </a:pPr>
            <a:r>
              <a:rPr lang="en-US" altLang="en-US" sz="1200" dirty="0"/>
              <a:t>develop parental support </a:t>
            </a:r>
          </a:p>
          <a:p>
            <a:pPr>
              <a:spcBef>
                <a:spcPts val="200"/>
              </a:spcBef>
            </a:pPr>
            <a:r>
              <a:rPr lang="en-US" altLang="en-US" sz="1200" dirty="0"/>
              <a:t>provide a meaningful and exciting experience as the children look forward with anticipation to some day being Pathfinders.</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9</a:t>
            </a:fld>
            <a:endParaRPr lang="en-US"/>
          </a:p>
        </p:txBody>
      </p:sp>
    </p:spTree>
    <p:extLst>
      <p:ext uri="{BB962C8B-B14F-4D97-AF65-F5344CB8AC3E}">
        <p14:creationId xmlns:p14="http://schemas.microsoft.com/office/powerpoint/2010/main" val="3380626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304C1-9971-48EA-BFB6-743FCBEB271C}" type="slidenum">
              <a:rPr lang="en-US" smtClean="0"/>
              <a:t>10</a:t>
            </a:fld>
            <a:endParaRPr lang="en-US"/>
          </a:p>
        </p:txBody>
      </p:sp>
    </p:spTree>
    <p:extLst>
      <p:ext uri="{BB962C8B-B14F-4D97-AF65-F5344CB8AC3E}">
        <p14:creationId xmlns:p14="http://schemas.microsoft.com/office/powerpoint/2010/main" val="28276171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48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4" name="Slide Number Placeholder 5">
            <a:extLst>
              <a:ext uri="{FF2B5EF4-FFF2-40B4-BE49-F238E27FC236}">
                <a16:creationId xmlns:a16="http://schemas.microsoft.com/office/drawing/2014/main" id="{18A7BF4D-8307-4AEE-8C3E-D7A9B96F5550}"/>
              </a:ext>
            </a:extLst>
          </p:cNvPr>
          <p:cNvSpPr txBox="1">
            <a:spLocks/>
          </p:cNvSpPr>
          <p:nvPr userDrawn="1"/>
        </p:nvSpPr>
        <p:spPr>
          <a:xfrm>
            <a:off x="303212" y="6524898"/>
            <a:ext cx="762000" cy="228600"/>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1"/>
                </a:solidFill>
                <a:latin typeface="Trajan Pro" panose="02020502050506020301"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atin typeface="Trajan Pro" panose="02020502050506020301" pitchFamily="18" charset="0"/>
              </a:defRPr>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atin typeface="Trajan Pro" panose="02020502050506020301" pitchFamily="18" charset="0"/>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atin typeface="Trajan Pro" panose="02020502050506020301" pitchFamily="18" charset="0"/>
              </a:defRPr>
            </a:lvl1pPr>
          </a:lstStyle>
          <a:p>
            <a:r>
              <a:rPr lang="en-US" dirty="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atin typeface="Trajan Pro" panose="02020502050506020301" pitchFamily="18" charset="0"/>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atin typeface="Trajan Pro" panose="02020502050506020301"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2/6/23</a:t>
            </a:fld>
            <a:endParaRPr/>
          </a:p>
        </p:txBody>
      </p:sp>
      <p:sp>
        <p:nvSpPr>
          <p:cNvPr id="49" name="Slide Number Placeholder 5">
            <a:extLst>
              <a:ext uri="{FF2B5EF4-FFF2-40B4-BE49-F238E27FC236}">
                <a16:creationId xmlns:a16="http://schemas.microsoft.com/office/drawing/2014/main" id="{28BFEC14-BEEE-4281-A061-695C0F43B683}"/>
              </a:ext>
            </a:extLst>
          </p:cNvPr>
          <p:cNvSpPr txBox="1">
            <a:spLocks/>
          </p:cNvSpPr>
          <p:nvPr userDrawn="1"/>
        </p:nvSpPr>
        <p:spPr>
          <a:xfrm>
            <a:off x="303212" y="6524898"/>
            <a:ext cx="762000" cy="228600"/>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1"/>
                </a:solidFill>
                <a:latin typeface="Trajan Pro" panose="02020502050506020301"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smtClean="0"/>
              <a:pPr/>
              <a:t>‹#›</a:t>
            </a:fld>
            <a:endParaRPr lang="en-US"/>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atin typeface="Trajan Pro" panose="02020502050506020301" pitchFamily="18" charset="0"/>
              </a:defRPr>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atin typeface="Trajan Pro" panose="02020502050506020301" pitchFamily="18" charset="0"/>
              </a:defRPr>
            </a:lvl1pPr>
            <a:lvl2pPr>
              <a:defRPr sz="2000">
                <a:latin typeface="Trajan Pro" panose="02020502050506020301" pitchFamily="18" charset="0"/>
              </a:defRPr>
            </a:lvl2pPr>
            <a:lvl3pPr>
              <a:defRPr sz="1800">
                <a:latin typeface="Trajan Pro" panose="02020502050506020301" pitchFamily="18" charset="0"/>
              </a:defRPr>
            </a:lvl3pPr>
            <a:lvl4pPr>
              <a:defRPr sz="1600">
                <a:latin typeface="Trajan Pro" panose="02020502050506020301" pitchFamily="18" charset="0"/>
              </a:defRPr>
            </a:lvl4pPr>
            <a:lvl5pPr>
              <a:defRPr sz="1600">
                <a:latin typeface="Trajan Pro" panose="02020502050506020301" pitchFamily="18"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atin typeface="Trajan Pro" panose="02020502050506020301"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2/6/23</a:t>
            </a:fld>
            <a:endParaRPr/>
          </a:p>
        </p:txBody>
      </p:sp>
      <p:sp>
        <p:nvSpPr>
          <p:cNvPr id="8" name="Slide Number Placeholder 5">
            <a:extLst>
              <a:ext uri="{FF2B5EF4-FFF2-40B4-BE49-F238E27FC236}">
                <a16:creationId xmlns:a16="http://schemas.microsoft.com/office/drawing/2014/main" id="{5F23231A-0A6E-4493-87E0-9753A6EB2527}"/>
              </a:ext>
            </a:extLst>
          </p:cNvPr>
          <p:cNvSpPr txBox="1">
            <a:spLocks/>
          </p:cNvSpPr>
          <p:nvPr userDrawn="1"/>
        </p:nvSpPr>
        <p:spPr>
          <a:xfrm>
            <a:off x="303212" y="6524898"/>
            <a:ext cx="762000" cy="228600"/>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1"/>
                </a:solidFill>
                <a:latin typeface="Trajan Pro" panose="02020502050506020301"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smtClean="0"/>
              <a:pPr/>
              <a:t>‹#›</a:t>
            </a:fld>
            <a:endParaRPr lang="en-US"/>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atin typeface="Trajan Pro" panose="02020502050506020301" pitchFamily="18" charset="0"/>
              </a:defRPr>
            </a:lvl1pPr>
          </a:lstStyle>
          <a:p>
            <a:r>
              <a:rPr lang="en-US" dirty="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atin typeface="Trajan Pro" panose="02020502050506020301"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atin typeface="Trajan Pro" panose="02020502050506020301"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2/6/23</a:t>
            </a:fld>
            <a:endParaRPr/>
          </a:p>
        </p:txBody>
      </p:sp>
      <p:sp>
        <p:nvSpPr>
          <p:cNvPr id="23" name="Slide Number Placeholder 5">
            <a:extLst>
              <a:ext uri="{FF2B5EF4-FFF2-40B4-BE49-F238E27FC236}">
                <a16:creationId xmlns:a16="http://schemas.microsoft.com/office/drawing/2014/main" id="{D8ADB6A1-3769-42BC-8D2A-CBEF81C43D4A}"/>
              </a:ext>
            </a:extLst>
          </p:cNvPr>
          <p:cNvSpPr txBox="1">
            <a:spLocks/>
          </p:cNvSpPr>
          <p:nvPr userDrawn="1"/>
        </p:nvSpPr>
        <p:spPr>
          <a:xfrm>
            <a:off x="303212" y="6524898"/>
            <a:ext cx="762000" cy="228600"/>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1"/>
                </a:solidFill>
                <a:latin typeface="Trajan Pro" panose="02020502050506020301"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smtClean="0"/>
              <a:pPr/>
              <a:t>‹#›</a:t>
            </a:fld>
            <a:endParaRPr lang="en-US"/>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ajan Pro" panose="02020502050506020301" pitchFamily="18" charset="0"/>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1pPr>
              <a:defRPr>
                <a:latin typeface="Trajan Pro" panose="02020502050506020301" pitchFamily="18" charset="0"/>
              </a:defRPr>
            </a:lvl1pPr>
            <a:lvl2pPr>
              <a:defRPr>
                <a:latin typeface="Trajan Pro" panose="02020502050506020301" pitchFamily="18" charset="0"/>
              </a:defRPr>
            </a:lvl2pPr>
            <a:lvl3pPr>
              <a:defRPr>
                <a:latin typeface="Trajan Pro" panose="02020502050506020301" pitchFamily="18" charset="0"/>
              </a:defRPr>
            </a:lvl3pPr>
            <a:lvl4pPr>
              <a:defRPr>
                <a:latin typeface="Trajan Pro" panose="02020502050506020301" pitchFamily="18" charset="0"/>
              </a:defRPr>
            </a:lvl4pPr>
            <a:lvl5pPr>
              <a:defRPr>
                <a:latin typeface="Trajan Pro" panose="02020502050506020301"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lvl1pPr>
              <a:defRPr>
                <a:latin typeface="Trajan Pro" panose="02020502050506020301" pitchFamily="18" charset="0"/>
              </a:defRPr>
            </a:lvl1pPr>
          </a:lstStyle>
          <a:p>
            <a:fld id="{4CF99945-0A15-4715-AB6C-F5E56CF20F70}" type="datetimeFigureOut">
              <a:rPr lang="en-US" smtClean="0"/>
              <a:pPr/>
              <a:t>2/6/23</a:t>
            </a:fld>
            <a:endParaRPr lang="en-US">
              <a:latin typeface="Trajan Pro" panose="02020502050506020301" pitchFamily="18" charset="0"/>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2/6/23</a:t>
            </a:fld>
            <a:endParaRPr/>
          </a:p>
        </p:txBody>
      </p:sp>
      <p:sp>
        <p:nvSpPr>
          <p:cNvPr id="7" name="Slide Number Placeholder 5">
            <a:extLst>
              <a:ext uri="{FF2B5EF4-FFF2-40B4-BE49-F238E27FC236}">
                <a16:creationId xmlns:a16="http://schemas.microsoft.com/office/drawing/2014/main" id="{D2D8C1A3-A759-42B5-B0CE-EBE2FC4328E5}"/>
              </a:ext>
            </a:extLst>
          </p:cNvPr>
          <p:cNvSpPr txBox="1">
            <a:spLocks/>
          </p:cNvSpPr>
          <p:nvPr userDrawn="1"/>
        </p:nvSpPr>
        <p:spPr>
          <a:xfrm>
            <a:off x="303212" y="6524898"/>
            <a:ext cx="762000" cy="228600"/>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1"/>
                </a:solidFill>
                <a:latin typeface="Trajan Pro" panose="02020502050506020301"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smtClean="0"/>
              <a:pPr/>
              <a:t>‹#›</a:t>
            </a:fld>
            <a:endParaRPr lang="en-US"/>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ajan Pro" panose="02020502050506020301" pitchFamily="18" charset="0"/>
              </a:defRPr>
            </a:lvl1pPr>
          </a:lstStyle>
          <a:p>
            <a:r>
              <a:rPr lang="en-US"/>
              <a:t>Click to edit Master title style</a:t>
            </a:r>
            <a:endParaRPr/>
          </a:p>
        </p:txBody>
      </p:sp>
      <p:sp>
        <p:nvSpPr>
          <p:cNvPr id="3" name="Content Placeholder 2"/>
          <p:cNvSpPr>
            <a:spLocks noGrp="1"/>
          </p:cNvSpPr>
          <p:nvPr>
            <p:ph idx="1"/>
          </p:nvPr>
        </p:nvSpPr>
        <p:spPr/>
        <p:txBody>
          <a:bodyPr/>
          <a:lstStyle>
            <a:lvl1pPr>
              <a:defRPr>
                <a:latin typeface="Trajan Pro" panose="02020502050506020301" pitchFamily="18" charset="0"/>
              </a:defRPr>
            </a:lvl1pPr>
            <a:lvl2pPr>
              <a:defRPr>
                <a:latin typeface="Trajan Pro" panose="02020502050506020301" pitchFamily="18" charset="0"/>
              </a:defRPr>
            </a:lvl2pPr>
            <a:lvl3pPr>
              <a:defRPr>
                <a:latin typeface="Trajan Pro" panose="02020502050506020301" pitchFamily="18" charset="0"/>
              </a:defRPr>
            </a:lvl3pPr>
            <a:lvl4pPr>
              <a:defRPr>
                <a:latin typeface="Trajan Pro" panose="02020502050506020301" pitchFamily="18" charset="0"/>
              </a:defRPr>
            </a:lvl4pPr>
            <a:lvl5pPr>
              <a:defRPr>
                <a:latin typeface="Trajan Pro" panose="02020502050506020301"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2/6/23</a:t>
            </a:fld>
            <a:endParaRPr/>
          </a:p>
        </p:txBody>
      </p:sp>
      <p:sp>
        <p:nvSpPr>
          <p:cNvPr id="7" name="Slide Number Placeholder 5">
            <a:extLst>
              <a:ext uri="{FF2B5EF4-FFF2-40B4-BE49-F238E27FC236}">
                <a16:creationId xmlns:a16="http://schemas.microsoft.com/office/drawing/2014/main" id="{A10137E2-BA0F-4C76-ABC3-555E94E35DB8}"/>
              </a:ext>
            </a:extLst>
          </p:cNvPr>
          <p:cNvSpPr txBox="1">
            <a:spLocks/>
          </p:cNvSpPr>
          <p:nvPr userDrawn="1"/>
        </p:nvSpPr>
        <p:spPr>
          <a:xfrm>
            <a:off x="303212" y="6524898"/>
            <a:ext cx="762000" cy="228600"/>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1"/>
                </a:solidFill>
                <a:latin typeface="Trajan Pro" panose="02020502050506020301"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smtClean="0"/>
              <a:pPr/>
              <a:t>‹#›</a:t>
            </a:fld>
            <a:endParaRPr lang="en-US"/>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atin typeface="Trajan Pro" panose="02020502050506020301" pitchFamily="18" charset="0"/>
              </a:defRPr>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latin typeface="Trajan Pro" panose="02020502050506020301"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7D8EC56-871A-4D28-B7CE-F82B410E7C36}"/>
              </a:ext>
            </a:extLst>
          </p:cNvPr>
          <p:cNvSpPr txBox="1">
            <a:spLocks/>
          </p:cNvSpPr>
          <p:nvPr userDrawn="1"/>
        </p:nvSpPr>
        <p:spPr>
          <a:xfrm>
            <a:off x="303212" y="6524898"/>
            <a:ext cx="762000" cy="228600"/>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1"/>
                </a:solidFill>
                <a:latin typeface="Trajan Pro" panose="02020502050506020301"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smtClean="0"/>
              <a:pPr/>
              <a:t>‹#›</a:t>
            </a:fld>
            <a:endParaRPr lang="en-US" dirty="0"/>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ajan Pro" panose="02020502050506020301" pitchFamily="18" charset="0"/>
              </a:defRPr>
            </a:lvl1p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lvl1pPr>
              <a:defRPr>
                <a:latin typeface="Trajan Pro" panose="02020502050506020301" pitchFamily="18" charset="0"/>
              </a:defRPr>
            </a:lvl1pPr>
            <a:lvl2pPr>
              <a:defRPr>
                <a:latin typeface="Trajan Pro" panose="02020502050506020301" pitchFamily="18" charset="0"/>
              </a:defRPr>
            </a:lvl2pPr>
            <a:lvl3pPr>
              <a:defRPr>
                <a:latin typeface="Trajan Pro" panose="02020502050506020301" pitchFamily="18" charset="0"/>
              </a:defRPr>
            </a:lvl3pPr>
            <a:lvl4pPr>
              <a:defRPr>
                <a:latin typeface="Trajan Pro" panose="02020502050506020301" pitchFamily="18" charset="0"/>
              </a:defRPr>
            </a:lvl4pPr>
            <a:lvl5pPr>
              <a:defRPr>
                <a:latin typeface="Trajan Pro" panose="02020502050506020301"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lvl1pPr>
              <a:defRPr>
                <a:latin typeface="Trajan Pro" panose="02020502050506020301" pitchFamily="18" charset="0"/>
              </a:defRPr>
            </a:lvl1pPr>
            <a:lvl2pPr>
              <a:defRPr>
                <a:latin typeface="Trajan Pro" panose="02020502050506020301" pitchFamily="18" charset="0"/>
              </a:defRPr>
            </a:lvl2pPr>
            <a:lvl3pPr>
              <a:defRPr>
                <a:latin typeface="Trajan Pro" panose="02020502050506020301" pitchFamily="18" charset="0"/>
              </a:defRPr>
            </a:lvl3pPr>
            <a:lvl4pPr>
              <a:defRPr>
                <a:latin typeface="Trajan Pro" panose="02020502050506020301" pitchFamily="18" charset="0"/>
              </a:defRPr>
            </a:lvl4pPr>
            <a:lvl5pPr>
              <a:defRPr>
                <a:latin typeface="Trajan Pro" panose="02020502050506020301"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2/6/23</a:t>
            </a:fld>
            <a:endParaRPr/>
          </a:p>
        </p:txBody>
      </p:sp>
      <p:sp>
        <p:nvSpPr>
          <p:cNvPr id="8" name="Slide Number Placeholder 5">
            <a:extLst>
              <a:ext uri="{FF2B5EF4-FFF2-40B4-BE49-F238E27FC236}">
                <a16:creationId xmlns:a16="http://schemas.microsoft.com/office/drawing/2014/main" id="{1FD4F153-3FD6-432F-AF98-5BA0FF4C4BC0}"/>
              </a:ext>
            </a:extLst>
          </p:cNvPr>
          <p:cNvSpPr txBox="1">
            <a:spLocks/>
          </p:cNvSpPr>
          <p:nvPr userDrawn="1"/>
        </p:nvSpPr>
        <p:spPr>
          <a:xfrm>
            <a:off x="303212" y="6524898"/>
            <a:ext cx="762000" cy="228600"/>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1"/>
                </a:solidFill>
                <a:latin typeface="Trajan Pro" panose="02020502050506020301"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smtClean="0"/>
              <a:pPr/>
              <a:t>‹#›</a:t>
            </a:fld>
            <a:endParaRPr lang="en-US"/>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ajan Pro" panose="02020502050506020301" pitchFamily="18" charset="0"/>
              </a:defRPr>
            </a:lvl1p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atin typeface="Trajan Pro" panose="02020502050506020301"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lvl1pPr>
              <a:defRPr>
                <a:latin typeface="Trajan Pro" panose="02020502050506020301" pitchFamily="18" charset="0"/>
              </a:defRPr>
            </a:lvl1pPr>
            <a:lvl2pPr>
              <a:defRPr>
                <a:latin typeface="Trajan Pro" panose="02020502050506020301" pitchFamily="18" charset="0"/>
              </a:defRPr>
            </a:lvl2pPr>
            <a:lvl3pPr>
              <a:defRPr>
                <a:latin typeface="Trajan Pro" panose="02020502050506020301" pitchFamily="18" charset="0"/>
              </a:defRPr>
            </a:lvl3pPr>
            <a:lvl4pPr>
              <a:defRPr>
                <a:latin typeface="Trajan Pro" panose="02020502050506020301" pitchFamily="18" charset="0"/>
              </a:defRPr>
            </a:lvl4pPr>
            <a:lvl5pPr>
              <a:defRPr>
                <a:latin typeface="Trajan Pro" panose="02020502050506020301"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atin typeface="Trajan Pro" panose="02020502050506020301"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lvl1pPr>
              <a:defRPr>
                <a:latin typeface="Trajan Pro" panose="02020502050506020301" pitchFamily="18" charset="0"/>
              </a:defRPr>
            </a:lvl1pPr>
            <a:lvl2pPr>
              <a:defRPr>
                <a:latin typeface="Trajan Pro" panose="02020502050506020301" pitchFamily="18" charset="0"/>
              </a:defRPr>
            </a:lvl2pPr>
            <a:lvl3pPr>
              <a:defRPr>
                <a:latin typeface="Trajan Pro" panose="02020502050506020301" pitchFamily="18" charset="0"/>
              </a:defRPr>
            </a:lvl3pPr>
            <a:lvl4pPr>
              <a:defRPr>
                <a:latin typeface="Trajan Pro" panose="02020502050506020301" pitchFamily="18" charset="0"/>
              </a:defRPr>
            </a:lvl4pPr>
            <a:lvl5pPr>
              <a:defRPr>
                <a:latin typeface="Trajan Pro" panose="02020502050506020301"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a:xfrm>
            <a:off x="1065213" y="6019801"/>
            <a:ext cx="762000" cy="228600"/>
          </a:xfrm>
          <a:prstGeom prst="rect">
            <a:avLst/>
          </a:prstGeom>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2/6/23</a:t>
            </a:fld>
            <a:endParaRPr/>
          </a:p>
        </p:txBody>
      </p:sp>
      <p:sp>
        <p:nvSpPr>
          <p:cNvPr id="10" name="Slide Number Placeholder 5">
            <a:extLst>
              <a:ext uri="{FF2B5EF4-FFF2-40B4-BE49-F238E27FC236}">
                <a16:creationId xmlns:a16="http://schemas.microsoft.com/office/drawing/2014/main" id="{524AB0F8-9639-47F8-B98A-65CFF3ED4387}"/>
              </a:ext>
            </a:extLst>
          </p:cNvPr>
          <p:cNvSpPr txBox="1">
            <a:spLocks/>
          </p:cNvSpPr>
          <p:nvPr userDrawn="1"/>
        </p:nvSpPr>
        <p:spPr>
          <a:xfrm>
            <a:off x="303212" y="6524898"/>
            <a:ext cx="762000" cy="228600"/>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1"/>
                </a:solidFill>
                <a:latin typeface="Trajan Pro" panose="02020502050506020301"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smtClean="0"/>
              <a:pPr/>
              <a:t>‹#›</a:t>
            </a:fld>
            <a:endParaRPr lang="en-US"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ajan Pro" panose="02020502050506020301" pitchFamily="18" charset="0"/>
              </a:defRPr>
            </a:lvl1p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2/6/23</a:t>
            </a:fld>
            <a:endParaRPr/>
          </a:p>
        </p:txBody>
      </p:sp>
      <p:sp>
        <p:nvSpPr>
          <p:cNvPr id="6" name="Slide Number Placeholder 5">
            <a:extLst>
              <a:ext uri="{FF2B5EF4-FFF2-40B4-BE49-F238E27FC236}">
                <a16:creationId xmlns:a16="http://schemas.microsoft.com/office/drawing/2014/main" id="{DB248203-B996-4444-A9E3-C31CF4DBCA87}"/>
              </a:ext>
            </a:extLst>
          </p:cNvPr>
          <p:cNvSpPr txBox="1">
            <a:spLocks/>
          </p:cNvSpPr>
          <p:nvPr userDrawn="1"/>
        </p:nvSpPr>
        <p:spPr>
          <a:xfrm>
            <a:off x="303212" y="6524898"/>
            <a:ext cx="762000" cy="228600"/>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1"/>
                </a:solidFill>
                <a:latin typeface="Trajan Pro" panose="02020502050506020301"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smtClean="0"/>
              <a:pPr/>
              <a:t>‹#›</a:t>
            </a:fld>
            <a:endParaRPr lang="en-US"/>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2/6/23</a:t>
            </a:fld>
            <a:endParaRPr/>
          </a:p>
        </p:txBody>
      </p:sp>
      <p:sp>
        <p:nvSpPr>
          <p:cNvPr id="5" name="Slide Number Placeholder 5">
            <a:extLst>
              <a:ext uri="{FF2B5EF4-FFF2-40B4-BE49-F238E27FC236}">
                <a16:creationId xmlns:a16="http://schemas.microsoft.com/office/drawing/2014/main" id="{01616983-FEFE-43EE-A226-9D03DAEF8A92}"/>
              </a:ext>
            </a:extLst>
          </p:cNvPr>
          <p:cNvSpPr txBox="1">
            <a:spLocks/>
          </p:cNvSpPr>
          <p:nvPr userDrawn="1"/>
        </p:nvSpPr>
        <p:spPr>
          <a:xfrm>
            <a:off x="303212" y="6524898"/>
            <a:ext cx="762000" cy="228600"/>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1"/>
                </a:solidFill>
                <a:latin typeface="Trajan Pro" panose="02020502050506020301"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smtClean="0"/>
              <a:pPr/>
              <a:t>‹#›</a:t>
            </a:fld>
            <a:endParaRPr lang="en-US"/>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atin typeface="Trajan Pro" panose="02020502050506020301" pitchFamily="18" charset="0"/>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atin typeface="Trajan Pro" panose="02020502050506020301" pitchFamily="18" charset="0"/>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atin typeface="Trajan Pro" panose="02020502050506020301"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atin typeface="Trajan Pro" panose="02020502050506020301" pitchFamily="18" charset="0"/>
              </a:defRPr>
            </a:lvl1pPr>
          </a:lstStyle>
          <a:p>
            <a:r>
              <a:rPr lang="en-US" dirty="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atin typeface="Trajan Pro" panose="02020502050506020301"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2/6/23</a:t>
            </a:fld>
            <a:endParaRPr/>
          </a:p>
        </p:txBody>
      </p:sp>
      <p:sp>
        <p:nvSpPr>
          <p:cNvPr id="38" name="Slide Number Placeholder 5">
            <a:extLst>
              <a:ext uri="{FF2B5EF4-FFF2-40B4-BE49-F238E27FC236}">
                <a16:creationId xmlns:a16="http://schemas.microsoft.com/office/drawing/2014/main" id="{6E34A8D4-A9FC-44B1-9B7C-A34E847754DB}"/>
              </a:ext>
            </a:extLst>
          </p:cNvPr>
          <p:cNvSpPr txBox="1">
            <a:spLocks/>
          </p:cNvSpPr>
          <p:nvPr userDrawn="1"/>
        </p:nvSpPr>
        <p:spPr>
          <a:xfrm>
            <a:off x="303212" y="6524898"/>
            <a:ext cx="762000" cy="228600"/>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1"/>
                </a:solidFill>
                <a:latin typeface="Trajan Pro" panose="02020502050506020301"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smtClean="0"/>
              <a:pPr/>
              <a:t>‹#›</a:t>
            </a:fld>
            <a:endParaRPr lang="en-US"/>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ajan Pro" panose="02020502050506020301" pitchFamily="18" charset="0"/>
              </a:defRPr>
            </a:lvl1p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atin typeface="Trajan Pro" panose="02020502050506020301" pitchFamily="18" charset="0"/>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atin typeface="Trajan Pro" panose="02020502050506020301"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atin typeface="Trajan Pro" panose="02020502050506020301" pitchFamily="18" charset="0"/>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atin typeface="Trajan Pro" panose="02020502050506020301"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atin typeface="Trajan Pro" panose="02020502050506020301" pitchFamily="18" charset="0"/>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atin typeface="Trajan Pro" panose="02020502050506020301"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2/6/23</a:t>
            </a:fld>
            <a:endParaRPr/>
          </a:p>
        </p:txBody>
      </p:sp>
      <p:sp>
        <p:nvSpPr>
          <p:cNvPr id="51" name="Slide Number Placeholder 5">
            <a:extLst>
              <a:ext uri="{FF2B5EF4-FFF2-40B4-BE49-F238E27FC236}">
                <a16:creationId xmlns:a16="http://schemas.microsoft.com/office/drawing/2014/main" id="{FD00D54A-EDDC-4B6E-A0A5-27326701D321}"/>
              </a:ext>
            </a:extLst>
          </p:cNvPr>
          <p:cNvSpPr txBox="1">
            <a:spLocks/>
          </p:cNvSpPr>
          <p:nvPr userDrawn="1"/>
        </p:nvSpPr>
        <p:spPr>
          <a:xfrm>
            <a:off x="303212" y="6524898"/>
            <a:ext cx="762000" cy="228600"/>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1"/>
                </a:solidFill>
                <a:latin typeface="Trajan Pro" panose="02020502050506020301"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smtClean="0"/>
              <a:pPr/>
              <a:t>‹#›</a:t>
            </a:fld>
            <a:endParaRPr lang="en-US"/>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2/6/23</a:t>
            </a:fld>
            <a:endParaRPr lang="en-US"/>
          </a:p>
        </p:txBody>
      </p:sp>
      <p:sp>
        <p:nvSpPr>
          <p:cNvPr id="9" name="Slide Number Placeholder 5">
            <a:extLst>
              <a:ext uri="{FF2B5EF4-FFF2-40B4-BE49-F238E27FC236}">
                <a16:creationId xmlns:a16="http://schemas.microsoft.com/office/drawing/2014/main" id="{3EAC0F82-0D41-40DF-9280-98EEA5D121E1}"/>
              </a:ext>
            </a:extLst>
          </p:cNvPr>
          <p:cNvSpPr txBox="1">
            <a:spLocks/>
          </p:cNvSpPr>
          <p:nvPr userDrawn="1"/>
        </p:nvSpPr>
        <p:spPr>
          <a:xfrm>
            <a:off x="303212" y="6524898"/>
            <a:ext cx="762000" cy="228600"/>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1"/>
                </a:solidFill>
                <a:latin typeface="Trajan Pro" panose="02020502050506020301"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smtClean="0"/>
              <a:pPr/>
              <a:t>‹#›</a:t>
            </a:fld>
            <a:endParaRPr lang="en-US"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Trajan Pro" panose="02020502050506020301" pitchFamily="18" charset="0"/>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Trajan Pro" panose="02020502050506020301" pitchFamily="18" charset="0"/>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Trajan Pro" panose="02020502050506020301" pitchFamily="18" charset="0"/>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Trajan Pro" panose="02020502050506020301" pitchFamily="18" charset="0"/>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Trajan Pro" panose="02020502050506020301" pitchFamily="18" charset="0"/>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Trajan Pro" panose="02020502050506020301" pitchFamily="18" charset="0"/>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microsoft.com/office/2007/relationships/hdphoto" Target="../media/hdphoto8.wdp"/></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9.wdp"/><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0.wdp"/><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7.png"/><Relationship Id="rId5" Type="http://schemas.microsoft.com/office/2007/relationships/hdphoto" Target="../media/hdphoto11.wdp"/><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microsoft.com/office/2007/relationships/hdphoto" Target="../media/hdphoto12.wdp"/><Relationship Id="rId7" Type="http://schemas.microsoft.com/office/2007/relationships/hdphoto" Target="../media/hdphoto13.wdp"/><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9.png"/><Relationship Id="rId4" Type="http://schemas.microsoft.com/office/2007/relationships/hdphoto" Target="../media/hdphoto14.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37.png"/><Relationship Id="rId5" Type="http://schemas.microsoft.com/office/2007/relationships/hdphoto" Target="../media/hdphoto15.wdp"/><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41.png"/><Relationship Id="rId1" Type="http://schemas.openxmlformats.org/officeDocument/2006/relationships/slideLayout" Target="../slideLayouts/slideLayout2.xml"/><Relationship Id="rId6" Type="http://schemas.microsoft.com/office/2007/relationships/hdphoto" Target="../media/hdphoto18.wdp"/><Relationship Id="rId5" Type="http://schemas.openxmlformats.org/officeDocument/2006/relationships/image" Target="../media/image4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21.png"/><Relationship Id="rId4" Type="http://schemas.microsoft.com/office/2007/relationships/hdphoto" Target="../media/hdphoto19.wdp"/></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20.wdp"/></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3.wdp"/></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49.png"/><Relationship Id="rId1" Type="http://schemas.openxmlformats.org/officeDocument/2006/relationships/slideLayout" Target="../slideLayouts/slideLayout2.xml"/><Relationship Id="rId6" Type="http://schemas.microsoft.com/office/2007/relationships/hdphoto" Target="../media/hdphoto22.wdp"/><Relationship Id="rId5" Type="http://schemas.openxmlformats.org/officeDocument/2006/relationships/image" Target="../media/image50.pn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9.png"/><Relationship Id="rId4" Type="http://schemas.microsoft.com/office/2007/relationships/hdphoto" Target="../media/hdphoto4.wdp"/></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www.cookingdivamanjusha.com/2014/10/writing-over-weekenddate-with-god.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pn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54594" y="1600200"/>
            <a:ext cx="7857461" cy="1828800"/>
          </a:xfrm>
        </p:spPr>
        <p:txBody>
          <a:bodyPr anchor="t">
            <a:normAutofit fontScale="90000"/>
          </a:bodyPr>
          <a:lstStyle/>
          <a:p>
            <a:r>
              <a:rPr lang="en-US" sz="4800" b="1" dirty="0"/>
              <a:t>THE HISTORY &amp; PURPOSE AND UNDERSTANDING THE ADVENTURER </a:t>
            </a:r>
          </a:p>
        </p:txBody>
      </p:sp>
      <p:sp>
        <p:nvSpPr>
          <p:cNvPr id="3" name="Subtitle 2"/>
          <p:cNvSpPr>
            <a:spLocks noGrp="1"/>
          </p:cNvSpPr>
          <p:nvPr>
            <p:ph type="subTitle" idx="1"/>
          </p:nvPr>
        </p:nvSpPr>
        <p:spPr>
          <a:xfrm>
            <a:off x="4054594" y="3694683"/>
            <a:ext cx="6858002" cy="1256211"/>
          </a:xfrm>
        </p:spPr>
        <p:txBody>
          <a:bodyPr>
            <a:noAutofit/>
          </a:bodyPr>
          <a:lstStyle/>
          <a:p>
            <a:r>
              <a:rPr lang="en-US" sz="3200" dirty="0">
                <a:solidFill>
                  <a:schemeClr val="tx1">
                    <a:lumMod val="75000"/>
                  </a:schemeClr>
                </a:solidFill>
              </a:rPr>
              <a:t>Jackie Forss</a:t>
            </a:r>
          </a:p>
          <a:p>
            <a:r>
              <a:rPr lang="en-US" dirty="0">
                <a:solidFill>
                  <a:schemeClr val="tx1">
                    <a:lumMod val="75000"/>
                  </a:schemeClr>
                </a:solidFill>
              </a:rPr>
              <a:t>New Jersey Conference </a:t>
            </a:r>
          </a:p>
          <a:p>
            <a:r>
              <a:rPr lang="en-US" dirty="0">
                <a:solidFill>
                  <a:schemeClr val="tx1">
                    <a:lumMod val="75000"/>
                  </a:schemeClr>
                </a:solidFill>
              </a:rPr>
              <a:t>Adventurer Coordinator- Southeast Area</a:t>
            </a:r>
          </a:p>
          <a:p>
            <a:endParaRPr lang="en-US" sz="1800" b="1" dirty="0">
              <a:solidFill>
                <a:schemeClr val="bg1"/>
              </a:solidFill>
            </a:endParaRPr>
          </a:p>
        </p:txBody>
      </p:sp>
      <p:grpSp>
        <p:nvGrpSpPr>
          <p:cNvPr id="18" name="Group 17">
            <a:extLst>
              <a:ext uri="{FF2B5EF4-FFF2-40B4-BE49-F238E27FC236}">
                <a16:creationId xmlns:a16="http://schemas.microsoft.com/office/drawing/2014/main" id="{38190F01-C65E-4C2F-B792-983E893D76C1}"/>
              </a:ext>
            </a:extLst>
          </p:cNvPr>
          <p:cNvGrpSpPr/>
          <p:nvPr/>
        </p:nvGrpSpPr>
        <p:grpSpPr>
          <a:xfrm>
            <a:off x="1729096" y="2760331"/>
            <a:ext cx="1830687" cy="3766557"/>
            <a:chOff x="2670903" y="3240936"/>
            <a:chExt cx="1172720" cy="2814527"/>
          </a:xfrm>
        </p:grpSpPr>
        <p:pic>
          <p:nvPicPr>
            <p:cNvPr id="19" name="Picture 18" descr="A drawing of a cartoon character&#10;&#10;Description automatically generated">
              <a:extLst>
                <a:ext uri="{FF2B5EF4-FFF2-40B4-BE49-F238E27FC236}">
                  <a16:creationId xmlns:a16="http://schemas.microsoft.com/office/drawing/2014/main" id="{84A320A2-52D0-4A8B-9BFF-EA283A410FD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299" b="97126" l="8966" r="94483">
                          <a14:foregroundMark x1="19310" y1="20690" x2="19310" y2="20690"/>
                          <a14:foregroundMark x1="19310" y1="18966" x2="17931" y2="22701"/>
                          <a14:foregroundMark x1="38621" y1="11782" x2="57241" y2="9770"/>
                          <a14:foregroundMark x1="82069" y1="10920" x2="51724" y2="1724"/>
                          <a14:foregroundMark x1="51724" y1="1724" x2="19310" y2="8908"/>
                          <a14:foregroundMark x1="19310" y1="8908" x2="18621" y2="35632"/>
                          <a14:foregroundMark x1="45517" y1="4885" x2="82069" y2="7184"/>
                          <a14:foregroundMark x1="82069" y1="7184" x2="97931" y2="20115"/>
                          <a14:foregroundMark x1="96245" y1="32523" x2="96157" y2="33171"/>
                          <a14:foregroundMark x1="97931" y1="20115" x2="96544" y2="30327"/>
                          <a14:foregroundMark x1="93775" y1="35667" x2="77241" y2="38218"/>
                          <a14:foregroundMark x1="69655" y1="3736" x2="68276" y2="2586"/>
                          <a14:foregroundMark x1="48276" y1="22701" x2="36552" y2="23851"/>
                          <a14:foregroundMark x1="80690" y1="24713" x2="85517" y2="28448"/>
                          <a14:foregroundMark x1="55172" y1="44253" x2="47586" y2="40517"/>
                          <a14:foregroundMark x1="68966" y1="45690" x2="75862" y2="45115"/>
                          <a14:foregroundMark x1="52414" y1="56034" x2="82759" y2="54023"/>
                          <a14:foregroundMark x1="72414" y1="58908" x2="74483" y2="60057"/>
                          <a14:foregroundMark x1="42759" y1="87931" x2="41379" y2="85632"/>
                          <a14:foregroundMark x1="66897" y1="87644" x2="68966" y2="87931"/>
                          <a14:foregroundMark x1="71034" y1="88218" x2="70345" y2="87931"/>
                          <a14:foregroundMark x1="67586" y1="88218" x2="68276" y2="97126"/>
                          <a14:foregroundMark x1="23448" y1="8908" x2="19310" y2="9770"/>
                          <a14:backgroundMark x1="98621" y1="35057" x2="98621" y2="35057"/>
                          <a14:backgroundMark x1="98621" y1="35632" x2="98621" y2="33046"/>
                          <a14:backgroundMark x1="97931" y1="33333" x2="96552" y2="35920"/>
                        </a14:backgroundRemoval>
                      </a14:imgEffect>
                    </a14:imgLayer>
                  </a14:imgProps>
                </a:ext>
                <a:ext uri="{28A0092B-C50C-407E-A947-70E740481C1C}">
                  <a14:useLocalDpi xmlns:a14="http://schemas.microsoft.com/office/drawing/2010/main" val="0"/>
                </a:ext>
              </a:extLst>
            </a:blip>
            <a:stretch>
              <a:fillRect/>
            </a:stretch>
          </p:blipFill>
          <p:spPr>
            <a:xfrm>
              <a:off x="2670903" y="3240936"/>
              <a:ext cx="1172720" cy="2814527"/>
            </a:xfrm>
            <a:prstGeom prst="rect">
              <a:avLst/>
            </a:prstGeom>
          </p:spPr>
        </p:pic>
        <p:pic>
          <p:nvPicPr>
            <p:cNvPr id="20" name="Picture 2" descr="Adventurer Club NAD official site">
              <a:extLst>
                <a:ext uri="{FF2B5EF4-FFF2-40B4-BE49-F238E27FC236}">
                  <a16:creationId xmlns:a16="http://schemas.microsoft.com/office/drawing/2014/main" id="{E49693A9-5676-4A58-BE51-70E5FC795AE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786188">
              <a:off x="3327618" y="4407162"/>
              <a:ext cx="130783" cy="12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Adventurer Club NAD official site">
              <a:extLst>
                <a:ext uri="{FF2B5EF4-FFF2-40B4-BE49-F238E27FC236}">
                  <a16:creationId xmlns:a16="http://schemas.microsoft.com/office/drawing/2014/main" id="{ACD364EB-9AB7-47D0-88CB-C4D631A6EE8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164104">
              <a:off x="2978497" y="4374917"/>
              <a:ext cx="130783" cy="12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descr="A picture containing text, clipart&#10;&#10;Description automatically generated">
            <a:extLst>
              <a:ext uri="{FF2B5EF4-FFF2-40B4-BE49-F238E27FC236}">
                <a16:creationId xmlns:a16="http://schemas.microsoft.com/office/drawing/2014/main" id="{6961B7A6-8A6D-F907-A880-A7A2C43A8F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28705" y="6075336"/>
            <a:ext cx="2022734" cy="503264"/>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019379-BB2C-4354-ABA8-1FE42A18B5D3}"/>
              </a:ext>
            </a:extLst>
          </p:cNvPr>
          <p:cNvPicPr>
            <a:picLocks noChangeAspect="1"/>
          </p:cNvPicPr>
          <p:nvPr/>
        </p:nvPicPr>
        <p:blipFill rotWithShape="1">
          <a:blip r:embed="rId3"/>
          <a:srcRect l="28113" r="2" b="2"/>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2" name="Title 1">
            <a:extLst>
              <a:ext uri="{FF2B5EF4-FFF2-40B4-BE49-F238E27FC236}">
                <a16:creationId xmlns:a16="http://schemas.microsoft.com/office/drawing/2014/main" id="{D1A02766-46D2-4A27-8574-8C25F3B363A7}"/>
              </a:ext>
            </a:extLst>
          </p:cNvPr>
          <p:cNvSpPr>
            <a:spLocks noGrp="1"/>
          </p:cNvSpPr>
          <p:nvPr>
            <p:ph type="title"/>
          </p:nvPr>
        </p:nvSpPr>
        <p:spPr>
          <a:xfrm>
            <a:off x="481029" y="2101612"/>
            <a:ext cx="4023360" cy="2116120"/>
          </a:xfrm>
        </p:spPr>
        <p:txBody>
          <a:bodyPr vert="horz" lIns="91440" tIns="45720" rIns="91440" bIns="45720" rtlCol="0" anchor="b">
            <a:normAutofit/>
          </a:bodyPr>
          <a:lstStyle/>
          <a:p>
            <a:pPr algn="ctr"/>
            <a:r>
              <a:rPr lang="en-US" sz="4800" b="1" dirty="0">
                <a:latin typeface="Algerian" panose="04020705040A02060702" pitchFamily="82" charset="0"/>
              </a:rPr>
              <a:t>QUESTIONS</a:t>
            </a:r>
            <a:br>
              <a:rPr lang="en-US" sz="4800" b="1" dirty="0">
                <a:latin typeface="Algerian" panose="04020705040A02060702" pitchFamily="82" charset="0"/>
              </a:rPr>
            </a:br>
            <a:r>
              <a:rPr lang="en-US" sz="4800" b="1" dirty="0">
                <a:latin typeface="Algerian" panose="04020705040A02060702" pitchFamily="82" charset="0"/>
              </a:rPr>
              <a:t> &amp; </a:t>
            </a:r>
            <a:br>
              <a:rPr lang="en-US" sz="4800" b="1" dirty="0">
                <a:latin typeface="Algerian" panose="04020705040A02060702" pitchFamily="82" charset="0"/>
              </a:rPr>
            </a:br>
            <a:r>
              <a:rPr lang="en-US" sz="4800" b="1" dirty="0">
                <a:latin typeface="Algerian" panose="04020705040A02060702" pitchFamily="82" charset="0"/>
              </a:rPr>
              <a:t>COMMENTS</a:t>
            </a:r>
          </a:p>
        </p:txBody>
      </p:sp>
    </p:spTree>
    <p:extLst>
      <p:ext uri="{BB962C8B-B14F-4D97-AF65-F5344CB8AC3E}">
        <p14:creationId xmlns:p14="http://schemas.microsoft.com/office/powerpoint/2010/main" val="371301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EE6667-C107-4183-8E22-12BA9E86622D}"/>
              </a:ext>
            </a:extLst>
          </p:cNvPr>
          <p:cNvSpPr>
            <a:spLocks noGrp="1"/>
          </p:cNvSpPr>
          <p:nvPr>
            <p:ph type="title"/>
          </p:nvPr>
        </p:nvSpPr>
        <p:spPr/>
        <p:txBody>
          <a:bodyPr/>
          <a:lstStyle/>
          <a:p>
            <a:r>
              <a:rPr lang="en-US" b="1" dirty="0"/>
              <a:t>Philosophy &amp; Curriculum</a:t>
            </a:r>
            <a:r>
              <a:rPr lang="en-US" dirty="0"/>
              <a:t> </a:t>
            </a:r>
          </a:p>
        </p:txBody>
      </p:sp>
    </p:spTree>
    <p:extLst>
      <p:ext uri="{BB962C8B-B14F-4D97-AF65-F5344CB8AC3E}">
        <p14:creationId xmlns:p14="http://schemas.microsoft.com/office/powerpoint/2010/main" val="22750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B4206F5-A372-4D3B-ADBA-43DDBD8C2705}"/>
              </a:ext>
            </a:extLst>
          </p:cNvPr>
          <p:cNvGrpSpPr/>
          <p:nvPr/>
        </p:nvGrpSpPr>
        <p:grpSpPr>
          <a:xfrm>
            <a:off x="9229061" y="1252652"/>
            <a:ext cx="2758304" cy="5404023"/>
            <a:chOff x="9229061" y="1252652"/>
            <a:chExt cx="2758304" cy="5404023"/>
          </a:xfrm>
        </p:grpSpPr>
        <p:pic>
          <p:nvPicPr>
            <p:cNvPr id="10" name="Picture 9" descr="A picture containing drawing&#10;&#10;Description automatically generated">
              <a:extLst>
                <a:ext uri="{FF2B5EF4-FFF2-40B4-BE49-F238E27FC236}">
                  <a16:creationId xmlns:a16="http://schemas.microsoft.com/office/drawing/2014/main" id="{B229C03B-B7D5-4641-922C-5391CF654F3E}"/>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3125" b="95625" l="5510" r="98163">
                          <a14:foregroundMark x1="76228" y1="2606" x2="61459" y2="1297"/>
                          <a14:foregroundMark x1="49829" y1="1132" x2="42883" y2="2001"/>
                          <a14:foregroundMark x1="53878" y1="625" x2="52803" y2="760"/>
                          <a14:foregroundMark x1="28006" y1="5089" x2="14898" y2="10521"/>
                          <a14:foregroundMark x1="2375" y1="19956" x2="2041" y2="20208"/>
                          <a14:foregroundMark x1="8587" y1="15275" x2="2552" y2="19823"/>
                          <a14:foregroundMark x1="14898" y1="10521" x2="12409" y2="12396"/>
                          <a14:foregroundMark x1="5179" y1="21970" x2="14979" y2="27472"/>
                          <a14:foregroundMark x1="2041" y1="20208" x2="2797" y2="20632"/>
                          <a14:foregroundMark x1="24515" y1="28462" x2="40816" y2="26042"/>
                          <a14:foregroundMark x1="22897" y1="28702" x2="24135" y2="28518"/>
                          <a14:foregroundMark x1="40816" y1="26042" x2="59592" y2="34583"/>
                          <a14:foregroundMark x1="59592" y1="34583" x2="81224" y2="30938"/>
                          <a14:foregroundMark x1="81224" y1="30938" x2="81632" y2="30312"/>
                          <a14:foregroundMark x1="74898" y1="3229" x2="74286" y2="3229"/>
                          <a14:foregroundMark x1="8031" y1="29352" x2="5918" y2="31042"/>
                          <a14:foregroundMark x1="12041" y1="26146" x2="8961" y2="28609"/>
                          <a14:foregroundMark x1="23673" y1="36771" x2="25102" y2="40313"/>
                          <a14:foregroundMark x1="90000" y1="84583" x2="98109" y2="94792"/>
                          <a14:foregroundMark x1="66980" y1="97930" x2="49388" y2="95625"/>
                          <a14:foregroundMark x1="49388" y1="95625" x2="38571" y2="90313"/>
                          <a14:foregroundMark x1="97347" y1="87188" x2="98163" y2="94583"/>
                          <a14:foregroundMark x1="31224" y1="65417" x2="24694" y2="76979"/>
                          <a14:foregroundMark x1="24694" y1="76979" x2="28163" y2="83021"/>
                          <a14:backgroundMark x1="72449" y1="94063" x2="82857" y2="96563"/>
                          <a14:backgroundMark x1="97347" y1="95938" x2="90408" y2="95938"/>
                          <a14:backgroundMark x1="98163" y1="94792" x2="98163" y2="96146"/>
                          <a14:backgroundMark x1="90408" y1="96771" x2="72857" y2="98958"/>
                          <a14:backgroundMark x1="72449" y1="98333" x2="70816" y2="98958"/>
                          <a14:backgroundMark x1="70408" y1="98542" x2="69796" y2="98958"/>
                          <a14:backgroundMark x1="96531" y1="95625" x2="98163" y2="98125"/>
                          <a14:backgroundMark x1="97755" y1="95417" x2="98163" y2="94583"/>
                          <a14:backgroundMark x1="90000" y1="97188" x2="91633" y2="97188"/>
                          <a14:backgroundMark x1="78776" y1="938" x2="93878" y2="5833"/>
                          <a14:backgroundMark x1="93878" y1="5833" x2="81224" y2="729"/>
                          <a14:backgroundMark x1="75714" y1="2917" x2="95918" y2="7083"/>
                          <a14:backgroundMark x1="97143" y1="9063" x2="82041" y2="26146"/>
                          <a14:backgroundMark x1="82041" y1="26146" x2="92857" y2="17708"/>
                          <a14:backgroundMark x1="92857" y1="17708" x2="94286" y2="8854"/>
                          <a14:backgroundMark x1="95306" y1="7917" x2="96122" y2="8021"/>
                          <a14:backgroundMark x1="83469" y1="26875" x2="83469" y2="28125"/>
                          <a14:backgroundMark x1="81429" y1="29063" x2="84082" y2="26667"/>
                          <a14:backgroundMark x1="84898" y1="27813" x2="83061" y2="28438"/>
                          <a14:backgroundMark x1="84286" y1="28646" x2="81633" y2="29063"/>
                          <a14:backgroundMark x1="83265" y1="28854" x2="81633" y2="28854"/>
                          <a14:backgroundMark x1="82449" y1="30625" x2="81837" y2="29792"/>
                          <a14:backgroundMark x1="84286" y1="28854" x2="83265" y2="29583"/>
                          <a14:backgroundMark x1="83265" y1="29479" x2="83265" y2="30312"/>
                          <a14:backgroundMark x1="83061" y1="30625" x2="81429" y2="30208"/>
                          <a14:backgroundMark x1="96327" y1="6667" x2="96327" y2="8750"/>
                          <a14:backgroundMark x1="54490" y1="2083" x2="61837" y2="938"/>
                          <a14:backgroundMark x1="57551" y1="1250" x2="54082" y2="833"/>
                          <a14:backgroundMark x1="45102" y1="3750" x2="51429" y2="1771"/>
                          <a14:backgroundMark x1="52449" y1="938" x2="53061" y2="417"/>
                          <a14:backgroundMark x1="40204" y1="1667" x2="40000" y2="2083"/>
                          <a14:backgroundMark x1="40000" y1="2083" x2="38571" y2="2708"/>
                          <a14:backgroundMark x1="38571" y1="3021" x2="35102" y2="4375"/>
                          <a14:backgroundMark x1="36735" y1="4375" x2="41633" y2="2604"/>
                          <a14:backgroundMark x1="38367" y1="3021" x2="34898" y2="4688"/>
                          <a14:backgroundMark x1="34898" y1="4688" x2="38367" y2="2604"/>
                          <a14:backgroundMark x1="32653" y1="5208" x2="32653" y2="3750"/>
                          <a14:backgroundMark x1="32653" y1="3750" x2="31837" y2="3750"/>
                          <a14:backgroundMark x1="31837" y1="3750" x2="31429" y2="4792"/>
                          <a14:backgroundMark x1="31837" y1="4375" x2="30612" y2="4688"/>
                          <a14:backgroundMark x1="31633" y1="4271" x2="28367" y2="4375"/>
                          <a14:backgroundMark x1="31633" y1="4688" x2="28367" y2="5313"/>
                          <a14:backgroundMark x1="11020" y1="12812" x2="9184" y2="14063"/>
                          <a14:backgroundMark x1="10204" y1="14063" x2="10816" y2="13021"/>
                          <a14:backgroundMark x1="12245" y1="13125" x2="12245" y2="12708"/>
                          <a14:backgroundMark x1="21837" y1="27187" x2="22245" y2="27187"/>
                          <a14:backgroundMark x1="22041" y1="27292" x2="23061" y2="27708"/>
                          <a14:backgroundMark x1="23673" y1="29375" x2="25510" y2="29479"/>
                          <a14:backgroundMark x1="23061" y1="28854" x2="17143" y2="28125"/>
                          <a14:backgroundMark x1="18367" y1="28125" x2="20408" y2="30625"/>
                          <a14:backgroundMark x1="17551" y1="29479" x2="14898" y2="28542"/>
                          <a14:backgroundMark x1="23878" y1="28854" x2="24694" y2="28229"/>
                          <a14:backgroundMark x1="10612" y1="29271" x2="9388" y2="29896"/>
                          <a14:backgroundMark x1="48163" y1="12812" x2="49592" y2="14896"/>
                          <a14:backgroundMark x1="11429" y1="12396" x2="11429" y2="14583"/>
                          <a14:backgroundMark x1="11429" y1="15313" x2="7551" y2="14167"/>
                          <a14:backgroundMark x1="2857" y1="20729" x2="2857" y2="20313"/>
                          <a14:backgroundMark x1="5510" y1="22396" x2="2857" y2="20521"/>
                        </a14:backgroundRemoval>
                      </a14:imgEffect>
                    </a14:imgLayer>
                  </a14:imgProps>
                </a:ext>
                <a:ext uri="{28A0092B-C50C-407E-A947-70E740481C1C}">
                  <a14:useLocalDpi xmlns:a14="http://schemas.microsoft.com/office/drawing/2010/main" val="0"/>
                </a:ext>
              </a:extLst>
            </a:blip>
            <a:stretch>
              <a:fillRect/>
            </a:stretch>
          </p:blipFill>
          <p:spPr>
            <a:xfrm>
              <a:off x="9229061" y="1252652"/>
              <a:ext cx="2758304" cy="5404023"/>
            </a:xfrm>
            <a:prstGeom prst="rect">
              <a:avLst/>
            </a:prstGeom>
          </p:spPr>
        </p:pic>
        <p:pic>
          <p:nvPicPr>
            <p:cNvPr id="11" name="Picture 2" descr="Adventurer Club NAD official site">
              <a:extLst>
                <a:ext uri="{FF2B5EF4-FFF2-40B4-BE49-F238E27FC236}">
                  <a16:creationId xmlns:a16="http://schemas.microsoft.com/office/drawing/2014/main" id="{D0F688D7-5B11-461E-B0BD-6473105E828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12743" y="2718493"/>
              <a:ext cx="147119" cy="135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Adventurer Club NAD official site">
              <a:extLst>
                <a:ext uri="{FF2B5EF4-FFF2-40B4-BE49-F238E27FC236}">
                  <a16:creationId xmlns:a16="http://schemas.microsoft.com/office/drawing/2014/main" id="{87B9F678-E937-4FE5-88D4-F9868F7B68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15407">
              <a:off x="10913497" y="3202988"/>
              <a:ext cx="147119" cy="135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a:extLst>
              <a:ext uri="{FF2B5EF4-FFF2-40B4-BE49-F238E27FC236}">
                <a16:creationId xmlns:a16="http://schemas.microsoft.com/office/drawing/2014/main" id="{C19D15E5-E1B1-4015-A59E-8A940ABA24A4}"/>
              </a:ext>
            </a:extLst>
          </p:cNvPr>
          <p:cNvSpPr>
            <a:spLocks noGrp="1"/>
          </p:cNvSpPr>
          <p:nvPr>
            <p:ph type="title"/>
          </p:nvPr>
        </p:nvSpPr>
        <p:spPr/>
        <p:txBody>
          <a:bodyPr>
            <a:normAutofit/>
          </a:bodyPr>
          <a:lstStyle/>
          <a:p>
            <a:r>
              <a:rPr lang="en-US" b="1" dirty="0"/>
              <a:t>PHILOSOPHY</a:t>
            </a:r>
          </a:p>
        </p:txBody>
      </p:sp>
      <p:sp>
        <p:nvSpPr>
          <p:cNvPr id="3" name="Content Placeholder 2">
            <a:extLst>
              <a:ext uri="{FF2B5EF4-FFF2-40B4-BE49-F238E27FC236}">
                <a16:creationId xmlns:a16="http://schemas.microsoft.com/office/drawing/2014/main" id="{2FE7D1EE-6B7C-4EEB-AA3D-596143ED52FB}"/>
              </a:ext>
            </a:extLst>
          </p:cNvPr>
          <p:cNvSpPr>
            <a:spLocks noGrp="1"/>
          </p:cNvSpPr>
          <p:nvPr>
            <p:ph idx="1"/>
          </p:nvPr>
        </p:nvSpPr>
        <p:spPr>
          <a:xfrm>
            <a:off x="1065214" y="1752600"/>
            <a:ext cx="9377234" cy="5105400"/>
          </a:xfrm>
        </p:spPr>
        <p:txBody>
          <a:bodyPr>
            <a:normAutofit lnSpcReduction="10000"/>
          </a:bodyPr>
          <a:lstStyle/>
          <a:p>
            <a:pPr marL="342900" indent="-342900">
              <a:spcBef>
                <a:spcPct val="20000"/>
              </a:spcBef>
              <a:buFont typeface="Arial" charset="0"/>
              <a:buChar char="•"/>
              <a:defRPr/>
            </a:pPr>
            <a:r>
              <a:rPr lang="en-US" sz="2800" dirty="0">
                <a:cs typeface="Arial" charset="0"/>
              </a:rPr>
              <a:t>Created to </a:t>
            </a:r>
            <a:r>
              <a:rPr lang="en-US" sz="2800" b="1" dirty="0">
                <a:solidFill>
                  <a:schemeClr val="accent3">
                    <a:lumMod val="75000"/>
                  </a:schemeClr>
                </a:solidFill>
                <a:cs typeface="Arial" charset="0"/>
              </a:rPr>
              <a:t>assist</a:t>
            </a:r>
            <a:r>
              <a:rPr lang="en-US" sz="2800" dirty="0">
                <a:cs typeface="Arial" charset="0"/>
              </a:rPr>
              <a:t> parents</a:t>
            </a:r>
          </a:p>
          <a:p>
            <a:pPr marL="800100" lvl="1" indent="-342900">
              <a:spcBef>
                <a:spcPct val="20000"/>
              </a:spcBef>
              <a:buFont typeface="Arial" charset="0"/>
              <a:buChar char="•"/>
              <a:defRPr/>
            </a:pPr>
            <a:r>
              <a:rPr lang="en-US" sz="2400" dirty="0">
                <a:cs typeface="Arial" charset="0"/>
              </a:rPr>
              <a:t>as a child’s </a:t>
            </a:r>
            <a:r>
              <a:rPr lang="en-US" sz="2400" b="1" dirty="0">
                <a:solidFill>
                  <a:schemeClr val="accent3">
                    <a:lumMod val="50000"/>
                  </a:schemeClr>
                </a:solidFill>
                <a:cs typeface="Arial" charset="0"/>
              </a:rPr>
              <a:t>PRIMARY </a:t>
            </a:r>
            <a:r>
              <a:rPr lang="en-US" sz="2400" dirty="0">
                <a:cs typeface="Arial" charset="0"/>
              </a:rPr>
              <a:t>teachers &amp; evangelizers</a:t>
            </a:r>
            <a:endParaRPr lang="en-US" sz="2800" dirty="0">
              <a:cs typeface="Arial" charset="0"/>
            </a:endParaRPr>
          </a:p>
          <a:p>
            <a:pPr marL="342900" indent="-342900">
              <a:spcBef>
                <a:spcPct val="20000"/>
              </a:spcBef>
              <a:buFont typeface="Arial" charset="0"/>
              <a:buChar char="•"/>
              <a:defRPr/>
            </a:pPr>
            <a:r>
              <a:rPr lang="en-US" sz="2800" dirty="0">
                <a:cs typeface="Arial" charset="0"/>
              </a:rPr>
              <a:t>strengthen the </a:t>
            </a:r>
            <a:r>
              <a:rPr lang="en-US" sz="2800" b="1" dirty="0">
                <a:solidFill>
                  <a:schemeClr val="accent3">
                    <a:lumMod val="75000"/>
                  </a:schemeClr>
                </a:solidFill>
                <a:cs typeface="Arial" charset="0"/>
              </a:rPr>
              <a:t>parent/child </a:t>
            </a:r>
            <a:r>
              <a:rPr lang="en-US" sz="2800" dirty="0">
                <a:cs typeface="Arial" charset="0"/>
              </a:rPr>
              <a:t>relationship</a:t>
            </a:r>
          </a:p>
          <a:p>
            <a:pPr marL="342900" indent="-342900">
              <a:spcBef>
                <a:spcPct val="20000"/>
              </a:spcBef>
              <a:buFont typeface="Arial" charset="0"/>
              <a:buChar char="•"/>
              <a:defRPr/>
            </a:pPr>
            <a:r>
              <a:rPr lang="en-US" sz="2800" dirty="0">
                <a:cs typeface="Arial" charset="0"/>
              </a:rPr>
              <a:t>Further the child’s development…</a:t>
            </a:r>
          </a:p>
          <a:p>
            <a:pPr marL="800100" lvl="1" indent="-342900">
              <a:spcBef>
                <a:spcPct val="20000"/>
              </a:spcBef>
              <a:buFont typeface="Arial" charset="0"/>
              <a:buChar char="•"/>
              <a:defRPr/>
            </a:pPr>
            <a:r>
              <a:rPr lang="en-US" sz="2400" dirty="0">
                <a:cs typeface="Arial" charset="0"/>
              </a:rPr>
              <a:t>strong relationship with the Lord</a:t>
            </a:r>
          </a:p>
          <a:p>
            <a:pPr marL="800100" lvl="1" indent="-342900">
              <a:spcBef>
                <a:spcPct val="20000"/>
              </a:spcBef>
              <a:buFont typeface="Arial" charset="0"/>
              <a:buChar char="•"/>
              <a:defRPr/>
            </a:pPr>
            <a:r>
              <a:rPr lang="en-US" sz="2400" dirty="0">
                <a:cs typeface="Arial" charset="0"/>
              </a:rPr>
              <a:t>healthy habits</a:t>
            </a:r>
          </a:p>
          <a:p>
            <a:pPr marL="800100" lvl="1" indent="-342900">
              <a:spcBef>
                <a:spcPct val="20000"/>
              </a:spcBef>
              <a:buFont typeface="Arial" charset="0"/>
              <a:buChar char="•"/>
              <a:defRPr/>
            </a:pPr>
            <a:r>
              <a:rPr lang="en-US" sz="2400" dirty="0">
                <a:cs typeface="Arial" charset="0"/>
              </a:rPr>
              <a:t>healthy thoughts &amp; motives</a:t>
            </a:r>
          </a:p>
          <a:p>
            <a:pPr marL="800100" lvl="1" indent="-342900">
              <a:spcBef>
                <a:spcPct val="20000"/>
              </a:spcBef>
              <a:buFont typeface="Arial" charset="0"/>
              <a:buChar char="•"/>
              <a:defRPr/>
            </a:pPr>
            <a:r>
              <a:rPr lang="en-US" sz="2400" dirty="0">
                <a:cs typeface="Arial" charset="0"/>
              </a:rPr>
              <a:t>positive peer group</a:t>
            </a:r>
            <a:endParaRPr lang="en-US" sz="2800" dirty="0">
              <a:cs typeface="Arial" charset="0"/>
            </a:endParaRPr>
          </a:p>
          <a:p>
            <a:pPr marL="342900" indent="-342900">
              <a:spcBef>
                <a:spcPct val="20000"/>
              </a:spcBef>
              <a:buFont typeface="Arial" charset="0"/>
              <a:buChar char="•"/>
              <a:defRPr/>
            </a:pPr>
            <a:r>
              <a:rPr lang="en-US" sz="2800" dirty="0">
                <a:cs typeface="Arial" charset="0"/>
              </a:rPr>
              <a:t>church, home &amp; school </a:t>
            </a:r>
            <a:r>
              <a:rPr lang="en-US" sz="2800" b="1" dirty="0">
                <a:solidFill>
                  <a:schemeClr val="accent3">
                    <a:lumMod val="75000"/>
                  </a:schemeClr>
                </a:solidFill>
                <a:cs typeface="Arial" charset="0"/>
              </a:rPr>
              <a:t>work together </a:t>
            </a:r>
            <a:r>
              <a:rPr lang="en-US" sz="2800" dirty="0">
                <a:cs typeface="Arial" charset="0"/>
              </a:rPr>
              <a:t>w/ parent</a:t>
            </a:r>
            <a:endParaRPr lang="en-US" sz="2800" b="1" dirty="0">
              <a:cs typeface="Arial" charset="0"/>
            </a:endParaRPr>
          </a:p>
          <a:p>
            <a:pPr marL="342900" indent="-342900">
              <a:spcBef>
                <a:spcPct val="20000"/>
              </a:spcBef>
              <a:buFont typeface="Arial" charset="0"/>
              <a:buChar char="•"/>
              <a:defRPr/>
            </a:pPr>
            <a:endParaRPr lang="en-US" sz="800" b="1" dirty="0">
              <a:cs typeface="Arial" charset="0"/>
            </a:endParaRPr>
          </a:p>
          <a:p>
            <a:pPr marL="0" indent="0" algn="ctr">
              <a:spcBef>
                <a:spcPts val="600"/>
              </a:spcBef>
              <a:buNone/>
              <a:defRPr/>
            </a:pPr>
            <a:r>
              <a:rPr lang="en-US" sz="2800" b="1" dirty="0">
                <a:cs typeface="Arial" charset="0"/>
              </a:rPr>
              <a:t>Take home message: </a:t>
            </a:r>
          </a:p>
          <a:p>
            <a:pPr marL="0" indent="0" algn="ctr">
              <a:spcBef>
                <a:spcPts val="600"/>
              </a:spcBef>
              <a:buNone/>
              <a:defRPr/>
            </a:pPr>
            <a:r>
              <a:rPr lang="en-US" sz="2800" b="1" dirty="0">
                <a:cs typeface="Arial" charset="0"/>
              </a:rPr>
              <a:t>“</a:t>
            </a:r>
            <a:r>
              <a:rPr lang="en-US" sz="2800" b="1" dirty="0">
                <a:solidFill>
                  <a:schemeClr val="accent3">
                    <a:lumMod val="75000"/>
                  </a:schemeClr>
                </a:solidFill>
                <a:cs typeface="Arial" charset="0"/>
              </a:rPr>
              <a:t>family-</a:t>
            </a:r>
            <a:r>
              <a:rPr lang="en-US" sz="2800" b="1" dirty="0">
                <a:cs typeface="Arial" charset="0"/>
              </a:rPr>
              <a:t>focus” contrasting with Pathfinder “</a:t>
            </a:r>
            <a:r>
              <a:rPr lang="en-US" sz="2800" b="1" dirty="0">
                <a:solidFill>
                  <a:schemeClr val="accent3">
                    <a:lumMod val="75000"/>
                  </a:schemeClr>
                </a:solidFill>
                <a:cs typeface="Arial" charset="0"/>
              </a:rPr>
              <a:t>peer</a:t>
            </a:r>
            <a:r>
              <a:rPr lang="en-US" sz="2800" b="1" dirty="0">
                <a:cs typeface="Arial" charset="0"/>
              </a:rPr>
              <a:t>-focus”</a:t>
            </a:r>
          </a:p>
          <a:p>
            <a:endParaRPr lang="en-US" dirty="0"/>
          </a:p>
        </p:txBody>
      </p:sp>
      <p:pic>
        <p:nvPicPr>
          <p:cNvPr id="8" name="Picture 2" descr="Adventurer Club NAD official site">
            <a:extLst>
              <a:ext uri="{FF2B5EF4-FFF2-40B4-BE49-F238E27FC236}">
                <a16:creationId xmlns:a16="http://schemas.microsoft.com/office/drawing/2014/main" id="{D8730292-9222-40FF-A3E9-D08BFE7ED10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12742" y="2718491"/>
            <a:ext cx="147119" cy="135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Adventurer Club NAD official site">
            <a:extLst>
              <a:ext uri="{FF2B5EF4-FFF2-40B4-BE49-F238E27FC236}">
                <a16:creationId xmlns:a16="http://schemas.microsoft.com/office/drawing/2014/main" id="{8D0F92D0-9A6E-4C3E-BF61-E9AEEB0F5DC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15407">
            <a:off x="10913496" y="3202986"/>
            <a:ext cx="147119" cy="135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251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4F290362-8BE3-40FF-9E3D-48B3AF42D94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99552" l="1770" r="98673">
                        <a14:foregroundMark x1="44230" y1="12368" x2="33628" y2="16143"/>
                        <a14:foregroundMark x1="50000" y1="10314" x2="44318" y2="12337"/>
                        <a14:foregroundMark x1="33628" y1="16143" x2="32301" y2="34081"/>
                        <a14:foregroundMark x1="32301" y1="34081" x2="43805" y2="20179"/>
                        <a14:foregroundMark x1="43805" y1="20179" x2="61062" y2="24664"/>
                        <a14:foregroundMark x1="71703" y1="18194" x2="71783" y2="18145"/>
                        <a14:foregroundMark x1="61062" y1="24664" x2="71408" y2="18373"/>
                        <a14:foregroundMark x1="74752" y1="12298" x2="67257" y2="0"/>
                        <a14:foregroundMark x1="56321" y1="4547" x2="55812" y2="4759"/>
                        <a14:foregroundMark x1="67257" y1="0" x2="61871" y2="2239"/>
                        <a14:foregroundMark x1="33640" y1="2099" x2="31666" y2="1487"/>
                        <a14:foregroundMark x1="41389" y1="4503" x2="35476" y2="2669"/>
                        <a14:foregroundMark x1="42955" y1="4989" x2="41969" y2="4683"/>
                        <a14:foregroundMark x1="28842" y1="2627" x2="32301" y2="17040"/>
                        <a14:foregroundMark x1="67257" y1="39910" x2="73894" y2="38565"/>
                        <a14:foregroundMark x1="89381" y1="37220" x2="98673" y2="42152"/>
                        <a14:foregroundMark x1="10619" y1="41704" x2="7080" y2="43049"/>
                        <a14:foregroundMark x1="7080" y1="43049" x2="3097" y2="44843"/>
                        <a14:foregroundMark x1="44690" y1="79372" x2="38496" y2="97758"/>
                        <a14:foregroundMark x1="38496" y1="97758" x2="60177" y2="99552"/>
                        <a14:foregroundMark x1="60177" y1="99552" x2="59292" y2="81614"/>
                        <a14:foregroundMark x1="59292" y1="81614" x2="46903" y2="82960"/>
                        <a14:foregroundMark x1="39823" y1="79821" x2="41150" y2="85202"/>
                        <a14:foregroundMark x1="65929" y1="65022" x2="65929" y2="89686"/>
                        <a14:foregroundMark x1="61504" y1="80269" x2="68142" y2="96413"/>
                        <a14:foregroundMark x1="68142" y1="96413" x2="68142" y2="95964"/>
                        <a14:foregroundMark x1="7522" y1="34081" x2="20796" y2="46188"/>
                        <a14:foregroundMark x1="20796" y1="46188" x2="20796" y2="46188"/>
                        <a14:foregroundMark x1="7522" y1="34978" x2="4867" y2="47085"/>
                        <a14:foregroundMark x1="2655" y1="43498" x2="6195" y2="36323"/>
                        <a14:foregroundMark x1="12389" y1="45291" x2="1770" y2="50673"/>
                        <a14:foregroundMark x1="92478" y1="35874" x2="72566" y2="49327"/>
                        <a14:foregroundMark x1="98673" y1="44843" x2="81416" y2="49776"/>
                        <a14:foregroundMark x1="81416" y1="49776" x2="68142" y2="63677"/>
                        <a14:foregroundMark x1="84071" y1="41704" x2="71239" y2="49776"/>
                        <a14:foregroundMark x1="33628" y1="2242" x2="30973" y2="17040"/>
                        <a14:foregroundMark x1="27876" y1="4484" x2="29204" y2="4036"/>
                        <a14:foregroundMark x1="35841" y1="897" x2="31416" y2="2691"/>
                        <a14:foregroundMark x1="64602" y1="1794" x2="73894" y2="5381"/>
                        <a14:foregroundMark x1="73451" y1="5381" x2="65044" y2="1345"/>
                        <a14:foregroundMark x1="73009" y1="5381" x2="61062" y2="4484"/>
                        <a14:foregroundMark x1="36283" y1="42601" x2="28319" y2="36323"/>
                        <a14:foregroundMark x1="34956" y1="41704" x2="43363" y2="51570"/>
                        <a14:foregroundMark x1="55310" y1="8520" x2="44690" y2="8969"/>
                        <a14:foregroundMark x1="55752" y1="8520" x2="57080" y2="8520"/>
                        <a14:foregroundMark x1="59292" y1="8520" x2="42920" y2="10762"/>
                        <a14:foregroundMark x1="42920" y1="10762" x2="42478" y2="11659"/>
                        <a14:foregroundMark x1="57965" y1="8520" x2="44690" y2="8520"/>
                        <a14:foregroundMark x1="54867" y1="7175" x2="45575" y2="8520"/>
                        <a14:foregroundMark x1="56637" y1="7175" x2="42035" y2="11659"/>
                        <a14:foregroundMark x1="36283" y1="42152" x2="46018" y2="51121"/>
                        <a14:foregroundMark x1="70354" y1="2691" x2="61504" y2="9417"/>
                        <a14:foregroundMark x1="71681" y1="2691" x2="65044" y2="897"/>
                        <a14:foregroundMark x1="28761" y1="4933" x2="35841" y2="448"/>
                        <a14:foregroundMark x1="30531" y1="21973" x2="34071" y2="38117"/>
                        <a14:foregroundMark x1="34071" y1="38117" x2="38053" y2="45740"/>
                        <a14:foregroundMark x1="6637" y1="36771" x2="2212" y2="47982"/>
                        <a14:foregroundMark x1="37611" y1="44395" x2="41150" y2="48879"/>
                        <a14:foregroundMark x1="31416" y1="21525" x2="35398" y2="38117"/>
                        <a14:foregroundMark x1="35398" y1="38117" x2="35841" y2="38565"/>
                        <a14:foregroundMark x1="56195" y1="8072" x2="46460" y2="8520"/>
                        <a14:foregroundMark x1="69469" y1="17040" x2="72566" y2="25561"/>
                        <a14:foregroundMark x1="31416" y1="42152" x2="34513" y2="42601"/>
                        <a14:foregroundMark x1="30088" y1="60987" x2="42478" y2="80717"/>
                        <a14:backgroundMark x1="42920" y1="1345" x2="43805" y2="897"/>
                        <a14:backgroundMark x1="77143" y1="16091" x2="77876" y2="15695"/>
                      </a14:backgroundRemoval>
                    </a14:imgEffect>
                  </a14:imgLayer>
                </a14:imgProps>
              </a:ext>
              <a:ext uri="{28A0092B-C50C-407E-A947-70E740481C1C}">
                <a14:useLocalDpi xmlns:a14="http://schemas.microsoft.com/office/drawing/2010/main" val="0"/>
              </a:ext>
            </a:extLst>
          </a:blip>
          <a:srcRect b="5147"/>
          <a:stretch/>
        </p:blipFill>
        <p:spPr>
          <a:xfrm>
            <a:off x="5997787" y="4049233"/>
            <a:ext cx="3001003" cy="2808767"/>
          </a:xfrm>
          <a:prstGeom prst="rect">
            <a:avLst/>
          </a:prstGeom>
        </p:spPr>
      </p:pic>
      <p:sp>
        <p:nvSpPr>
          <p:cNvPr id="2" name="Title 1">
            <a:extLst>
              <a:ext uri="{FF2B5EF4-FFF2-40B4-BE49-F238E27FC236}">
                <a16:creationId xmlns:a16="http://schemas.microsoft.com/office/drawing/2014/main" id="{EB87F33F-6469-421C-B9C0-C51E65853A8A}"/>
              </a:ext>
            </a:extLst>
          </p:cNvPr>
          <p:cNvSpPr>
            <a:spLocks noGrp="1"/>
          </p:cNvSpPr>
          <p:nvPr>
            <p:ph type="title"/>
          </p:nvPr>
        </p:nvSpPr>
        <p:spPr/>
        <p:txBody>
          <a:bodyPr>
            <a:normAutofit/>
          </a:bodyPr>
          <a:lstStyle/>
          <a:p>
            <a:r>
              <a:rPr lang="en-US" b="1" dirty="0"/>
              <a:t>PHILOSOPHY &amp; CURRICULUM</a:t>
            </a:r>
          </a:p>
        </p:txBody>
      </p:sp>
      <p:sp>
        <p:nvSpPr>
          <p:cNvPr id="3" name="Content Placeholder 2">
            <a:extLst>
              <a:ext uri="{FF2B5EF4-FFF2-40B4-BE49-F238E27FC236}">
                <a16:creationId xmlns:a16="http://schemas.microsoft.com/office/drawing/2014/main" id="{EDC2DBF9-9697-4A63-B857-FFEB508AB67E}"/>
              </a:ext>
            </a:extLst>
          </p:cNvPr>
          <p:cNvSpPr>
            <a:spLocks noGrp="1"/>
          </p:cNvSpPr>
          <p:nvPr>
            <p:ph idx="1"/>
          </p:nvPr>
        </p:nvSpPr>
        <p:spPr>
          <a:xfrm>
            <a:off x="978905" y="1767441"/>
            <a:ext cx="10037764" cy="4258783"/>
          </a:xfrm>
        </p:spPr>
        <p:txBody>
          <a:bodyPr/>
          <a:lstStyle/>
          <a:p>
            <a:pPr marL="0" indent="0">
              <a:buNone/>
            </a:pPr>
            <a:r>
              <a:rPr lang="en-US" sz="2800" dirty="0">
                <a:cs typeface="Arial" charset="0"/>
              </a:rPr>
              <a:t>curriculum is the </a:t>
            </a:r>
            <a:r>
              <a:rPr lang="en-US" sz="2800" b="1" dirty="0">
                <a:cs typeface="Arial" charset="0"/>
              </a:rPr>
              <a:t>foundation</a:t>
            </a:r>
            <a:r>
              <a:rPr lang="en-US" sz="2800" dirty="0">
                <a:cs typeface="Arial" charset="0"/>
              </a:rPr>
              <a:t> of the program, </a:t>
            </a:r>
          </a:p>
          <a:p>
            <a:r>
              <a:rPr lang="en-US" sz="2800" dirty="0">
                <a:cs typeface="Arial" charset="0"/>
              </a:rPr>
              <a:t>built on the belief that children </a:t>
            </a:r>
          </a:p>
          <a:p>
            <a:pPr lvl="1"/>
            <a:r>
              <a:rPr lang="en-US" sz="2400" dirty="0">
                <a:cs typeface="Arial" charset="0"/>
              </a:rPr>
              <a:t>will commit their hearts &amp; lives to Jesus Christ </a:t>
            </a:r>
          </a:p>
          <a:p>
            <a:pPr lvl="1"/>
            <a:r>
              <a:rPr lang="en-US" sz="2400" dirty="0">
                <a:cs typeface="Arial" charset="0"/>
              </a:rPr>
              <a:t>acquire habits, skills &amp; knowledge to live for Jesus today. </a:t>
            </a:r>
          </a:p>
          <a:p>
            <a:endParaRPr lang="en-US" dirty="0"/>
          </a:p>
        </p:txBody>
      </p:sp>
      <p:pic>
        <p:nvPicPr>
          <p:cNvPr id="5" name="Picture 2" descr="Adventurer Club NAD official site">
            <a:extLst>
              <a:ext uri="{FF2B5EF4-FFF2-40B4-BE49-F238E27FC236}">
                <a16:creationId xmlns:a16="http://schemas.microsoft.com/office/drawing/2014/main" id="{D7E1B537-2FE4-4B8E-8FF2-C74DC90793A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430828">
            <a:off x="7449390" y="5670986"/>
            <a:ext cx="199061" cy="18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108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CA140-A28E-44B3-BE19-50524EA854C0}"/>
              </a:ext>
            </a:extLst>
          </p:cNvPr>
          <p:cNvSpPr>
            <a:spLocks noGrp="1"/>
          </p:cNvSpPr>
          <p:nvPr>
            <p:ph type="title"/>
          </p:nvPr>
        </p:nvSpPr>
        <p:spPr/>
        <p:txBody>
          <a:bodyPr>
            <a:normAutofit/>
          </a:bodyPr>
          <a:lstStyle/>
          <a:p>
            <a:r>
              <a:rPr lang="en-US" b="1" dirty="0"/>
              <a:t>CURRICULUM</a:t>
            </a:r>
          </a:p>
        </p:txBody>
      </p:sp>
      <p:sp>
        <p:nvSpPr>
          <p:cNvPr id="3" name="Content Placeholder 2">
            <a:extLst>
              <a:ext uri="{FF2B5EF4-FFF2-40B4-BE49-F238E27FC236}">
                <a16:creationId xmlns:a16="http://schemas.microsoft.com/office/drawing/2014/main" id="{8AF3DFA0-C8DB-4C15-B94D-CEA27EC628D9}"/>
              </a:ext>
            </a:extLst>
          </p:cNvPr>
          <p:cNvSpPr>
            <a:spLocks noGrp="1"/>
          </p:cNvSpPr>
          <p:nvPr>
            <p:ph idx="1"/>
          </p:nvPr>
        </p:nvSpPr>
        <p:spPr>
          <a:xfrm>
            <a:off x="1542618" y="1657075"/>
            <a:ext cx="10058400" cy="4229100"/>
          </a:xfrm>
        </p:spPr>
        <p:txBody>
          <a:bodyPr/>
          <a:lstStyle/>
          <a:p>
            <a:r>
              <a:rPr lang="en-US" sz="2800" dirty="0"/>
              <a:t>Basic Track</a:t>
            </a:r>
          </a:p>
          <a:p>
            <a:r>
              <a:rPr lang="en-US" sz="2800" dirty="0"/>
              <a:t>Four Major Tracks</a:t>
            </a:r>
          </a:p>
          <a:p>
            <a:pPr lvl="1"/>
            <a:r>
              <a:rPr lang="en-US" sz="2400" dirty="0"/>
              <a:t>My God</a:t>
            </a:r>
          </a:p>
          <a:p>
            <a:pPr lvl="1"/>
            <a:r>
              <a:rPr lang="en-US" sz="2400" dirty="0"/>
              <a:t>My Self</a:t>
            </a:r>
          </a:p>
          <a:p>
            <a:pPr lvl="1"/>
            <a:r>
              <a:rPr lang="en-US" sz="2400" dirty="0"/>
              <a:t>My Family</a:t>
            </a:r>
          </a:p>
          <a:p>
            <a:pPr lvl="1"/>
            <a:r>
              <a:rPr lang="en-US" sz="2400" dirty="0"/>
              <a:t>My World</a:t>
            </a:r>
          </a:p>
          <a:p>
            <a:endParaRPr lang="en-US" dirty="0"/>
          </a:p>
        </p:txBody>
      </p:sp>
      <p:pic>
        <p:nvPicPr>
          <p:cNvPr id="5" name="Picture 4">
            <a:extLst>
              <a:ext uri="{FF2B5EF4-FFF2-40B4-BE49-F238E27FC236}">
                <a16:creationId xmlns:a16="http://schemas.microsoft.com/office/drawing/2014/main" id="{58FB58B6-C600-4A15-ABC6-0A5885D88B3B}"/>
              </a:ext>
            </a:extLst>
          </p:cNvPr>
          <p:cNvPicPr>
            <a:picLocks noChangeAspect="1"/>
          </p:cNvPicPr>
          <p:nvPr/>
        </p:nvPicPr>
        <p:blipFill>
          <a:blip r:embed="rId3"/>
          <a:stretch>
            <a:fillRect/>
          </a:stretch>
        </p:blipFill>
        <p:spPr>
          <a:xfrm>
            <a:off x="6979590" y="3413461"/>
            <a:ext cx="1902117" cy="3444539"/>
          </a:xfrm>
          <a:prstGeom prst="rect">
            <a:avLst/>
          </a:prstGeom>
        </p:spPr>
      </p:pic>
      <p:grpSp>
        <p:nvGrpSpPr>
          <p:cNvPr id="7" name="Group 6">
            <a:extLst>
              <a:ext uri="{FF2B5EF4-FFF2-40B4-BE49-F238E27FC236}">
                <a16:creationId xmlns:a16="http://schemas.microsoft.com/office/drawing/2014/main" id="{D74EA875-0F71-40FF-922E-037BBB8EAA50}"/>
              </a:ext>
            </a:extLst>
          </p:cNvPr>
          <p:cNvGrpSpPr/>
          <p:nvPr/>
        </p:nvGrpSpPr>
        <p:grpSpPr>
          <a:xfrm flipH="1">
            <a:off x="5663315" y="3520981"/>
            <a:ext cx="1817006" cy="3359888"/>
            <a:chOff x="6994104" y="3202590"/>
            <a:chExt cx="1816210" cy="3655410"/>
          </a:xfrm>
        </p:grpSpPr>
        <p:pic>
          <p:nvPicPr>
            <p:cNvPr id="9" name="Picture 6" descr="Pin de Edyara Sanchez em Aventureros | Aventureiros, Escoteiros,  Desbravadores">
              <a:extLst>
                <a:ext uri="{FF2B5EF4-FFF2-40B4-BE49-F238E27FC236}">
                  <a16:creationId xmlns:a16="http://schemas.microsoft.com/office/drawing/2014/main" id="{832CD519-C124-483D-8F54-9E6F5DBB97B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428" l="9494" r="96203">
                          <a14:foregroundMark x1="55063" y1="3145" x2="27848" y2="12264"/>
                          <a14:foregroundMark x1="27848" y1="12264" x2="10127" y2="46226"/>
                          <a14:foregroundMark x1="10127" y1="46226" x2="17089" y2="62264"/>
                          <a14:foregroundMark x1="17089" y1="62264" x2="52532" y2="67296"/>
                          <a14:foregroundMark x1="52532" y1="67296" x2="82911" y2="60063"/>
                          <a14:foregroundMark x1="82911" y1="60063" x2="83544" y2="41509"/>
                          <a14:foregroundMark x1="83544" y1="41509" x2="96835" y2="9434"/>
                          <a14:foregroundMark x1="96835" y1="9434" x2="77215" y2="0"/>
                          <a14:foregroundMark x1="60759" y1="56289" x2="46203" y2="54088"/>
                          <a14:foregroundMark x1="55063" y1="33648" x2="24684" y2="26415"/>
                          <a14:foregroundMark x1="24684" y1="26415" x2="43038" y2="32390"/>
                          <a14:foregroundMark x1="61392" y1="57547" x2="47468" y2="63208"/>
                          <a14:foregroundMark x1="62025" y1="65409" x2="46835" y2="83019"/>
                          <a14:foregroundMark x1="46835" y1="83019" x2="68987" y2="63208"/>
                          <a14:foregroundMark x1="68987" y1="63208" x2="65823" y2="75157"/>
                          <a14:foregroundMark x1="69620" y1="89308" x2="68987" y2="95597"/>
                          <a14:foregroundMark x1="57595" y1="98428" x2="52532" y2="94969"/>
                          <a14:foregroundMark x1="44304" y1="2830" x2="20886" y2="14151"/>
                          <a14:foregroundMark x1="20886" y1="14151" x2="16456" y2="32075"/>
                        </a14:backgroundRemoval>
                      </a14:imgEffect>
                    </a14:imgLayer>
                  </a14:imgProps>
                </a:ext>
                <a:ext uri="{28A0092B-C50C-407E-A947-70E740481C1C}">
                  <a14:useLocalDpi xmlns:a14="http://schemas.microsoft.com/office/drawing/2010/main" val="0"/>
                </a:ext>
              </a:extLst>
            </a:blip>
            <a:srcRect/>
            <a:stretch>
              <a:fillRect/>
            </a:stretch>
          </p:blipFill>
          <p:spPr bwMode="auto">
            <a:xfrm>
              <a:off x="6994104" y="3202590"/>
              <a:ext cx="1816210" cy="36554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dventurer Club NAD official site">
              <a:extLst>
                <a:ext uri="{FF2B5EF4-FFF2-40B4-BE49-F238E27FC236}">
                  <a16:creationId xmlns:a16="http://schemas.microsoft.com/office/drawing/2014/main" id="{6F9613C5-00C2-411E-BC79-92801677977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443069">
              <a:off x="8160395" y="5098952"/>
              <a:ext cx="199061" cy="18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Adventurer Club NAD official site">
              <a:extLst>
                <a:ext uri="{FF2B5EF4-FFF2-40B4-BE49-F238E27FC236}">
                  <a16:creationId xmlns:a16="http://schemas.microsoft.com/office/drawing/2014/main" id="{42FE6231-74C2-422E-BF3E-AE1A85A7A89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022358">
              <a:off x="7755271" y="5281359"/>
              <a:ext cx="199061" cy="18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396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E5DE8-8F50-4569-B1BF-173BD35C5255}"/>
              </a:ext>
            </a:extLst>
          </p:cNvPr>
          <p:cNvSpPr>
            <a:spLocks noGrp="1"/>
          </p:cNvSpPr>
          <p:nvPr>
            <p:ph type="title"/>
          </p:nvPr>
        </p:nvSpPr>
        <p:spPr>
          <a:xfrm>
            <a:off x="1065214" y="441960"/>
            <a:ext cx="3308668" cy="899160"/>
          </a:xfrm>
        </p:spPr>
        <p:txBody>
          <a:bodyPr>
            <a:normAutofit/>
          </a:bodyPr>
          <a:lstStyle/>
          <a:p>
            <a:r>
              <a:rPr lang="en-US" b="1" dirty="0"/>
              <a:t>CURRICULUM</a:t>
            </a:r>
          </a:p>
        </p:txBody>
      </p:sp>
      <p:sp>
        <p:nvSpPr>
          <p:cNvPr id="3" name="Content Placeholder 2">
            <a:extLst>
              <a:ext uri="{FF2B5EF4-FFF2-40B4-BE49-F238E27FC236}">
                <a16:creationId xmlns:a16="http://schemas.microsoft.com/office/drawing/2014/main" id="{449CA619-5316-4C8E-912A-C7E23C6F64BE}"/>
              </a:ext>
            </a:extLst>
          </p:cNvPr>
          <p:cNvSpPr>
            <a:spLocks noGrp="1"/>
          </p:cNvSpPr>
          <p:nvPr>
            <p:ph idx="1"/>
          </p:nvPr>
        </p:nvSpPr>
        <p:spPr>
          <a:xfrm>
            <a:off x="1065214" y="1478280"/>
            <a:ext cx="10058400" cy="5208270"/>
          </a:xfrm>
        </p:spPr>
        <p:txBody>
          <a:bodyPr>
            <a:normAutofit fontScale="62500" lnSpcReduction="20000"/>
          </a:bodyPr>
          <a:lstStyle/>
          <a:p>
            <a:pPr marL="0" indent="0">
              <a:spcBef>
                <a:spcPts val="0"/>
              </a:spcBef>
              <a:buNone/>
            </a:pPr>
            <a:r>
              <a:rPr lang="en-US" sz="3800" b="1" dirty="0"/>
              <a:t>Children Will</a:t>
            </a:r>
            <a:r>
              <a:rPr lang="en-US" sz="3800" dirty="0"/>
              <a:t>…</a:t>
            </a:r>
          </a:p>
          <a:p>
            <a:pPr marL="0" indent="0">
              <a:spcBef>
                <a:spcPts val="0"/>
              </a:spcBef>
              <a:buNone/>
            </a:pPr>
            <a:endParaRPr lang="en-US" sz="1300" dirty="0"/>
          </a:p>
          <a:p>
            <a:pPr>
              <a:spcBef>
                <a:spcPts val="0"/>
              </a:spcBef>
            </a:pPr>
            <a:r>
              <a:rPr lang="en-US" sz="3800" dirty="0"/>
              <a:t>commit their hearts and lives to Jesus Christ.</a:t>
            </a:r>
          </a:p>
          <a:p>
            <a:pPr marL="0" indent="0">
              <a:spcBef>
                <a:spcPts val="0"/>
              </a:spcBef>
              <a:buNone/>
            </a:pPr>
            <a:endParaRPr lang="en-US" sz="1300" dirty="0"/>
          </a:p>
          <a:p>
            <a:pPr>
              <a:spcBef>
                <a:spcPts val="0"/>
              </a:spcBef>
            </a:pPr>
            <a:r>
              <a:rPr lang="en-US" sz="3800" dirty="0"/>
              <a:t>gain a positive attitude toward the benefits, joys, and responsibilities of living a Christian life.</a:t>
            </a:r>
          </a:p>
          <a:p>
            <a:pPr marL="0" indent="0">
              <a:spcBef>
                <a:spcPts val="0"/>
              </a:spcBef>
              <a:buNone/>
            </a:pPr>
            <a:endParaRPr lang="en-US" sz="1300" dirty="0"/>
          </a:p>
          <a:p>
            <a:pPr>
              <a:spcBef>
                <a:spcPts val="0"/>
              </a:spcBef>
            </a:pPr>
            <a:r>
              <a:rPr lang="en-US" sz="3800" dirty="0"/>
              <a:t>acquire the habits, skills and knowledge needed to live for Jesus today.</a:t>
            </a:r>
          </a:p>
          <a:p>
            <a:pPr marL="0" indent="0">
              <a:spcBef>
                <a:spcPts val="0"/>
              </a:spcBef>
              <a:buNone/>
            </a:pPr>
            <a:endParaRPr lang="en-US" sz="4500" dirty="0"/>
          </a:p>
          <a:p>
            <a:pPr marL="0" indent="0">
              <a:spcBef>
                <a:spcPts val="0"/>
              </a:spcBef>
              <a:buNone/>
            </a:pPr>
            <a:r>
              <a:rPr lang="en-US" sz="3800" b="1" dirty="0"/>
              <a:t>Parents and other primary caregivers will…</a:t>
            </a:r>
          </a:p>
          <a:p>
            <a:pPr marL="0" indent="0">
              <a:spcBef>
                <a:spcPts val="0"/>
              </a:spcBef>
              <a:buNone/>
            </a:pPr>
            <a:endParaRPr lang="en-US" sz="1300" b="1" dirty="0"/>
          </a:p>
          <a:p>
            <a:pPr>
              <a:spcBef>
                <a:spcPts val="0"/>
              </a:spcBef>
            </a:pPr>
            <a:r>
              <a:rPr lang="en-US" sz="3800" dirty="0"/>
              <a:t>become more confident and effective in their role as collaborators with Christ for their children.</a:t>
            </a:r>
          </a:p>
          <a:p>
            <a:pPr marL="0" indent="0">
              <a:spcBef>
                <a:spcPts val="0"/>
              </a:spcBef>
              <a:buNone/>
            </a:pPr>
            <a:endParaRPr lang="en-US" sz="4500" dirty="0"/>
          </a:p>
          <a:p>
            <a:pPr marL="0" indent="0">
              <a:spcBef>
                <a:spcPts val="0"/>
              </a:spcBef>
              <a:buNone/>
            </a:pPr>
            <a:r>
              <a:rPr lang="en-US" sz="3800" b="1" dirty="0"/>
              <a:t>Church will…</a:t>
            </a:r>
          </a:p>
          <a:p>
            <a:pPr marL="0" indent="0">
              <a:spcBef>
                <a:spcPts val="0"/>
              </a:spcBef>
              <a:buNone/>
            </a:pPr>
            <a:endParaRPr lang="en-US" sz="1300" b="1" dirty="0"/>
          </a:p>
          <a:p>
            <a:pPr>
              <a:spcBef>
                <a:spcPts val="0"/>
              </a:spcBef>
            </a:pPr>
            <a:r>
              <a:rPr lang="en-US" sz="3800" dirty="0"/>
              <a:t>accept its responsibility in assisting to care for its youth by providing and implementing a planned curriculum of religious education for this age level.</a:t>
            </a:r>
          </a:p>
          <a:p>
            <a:endParaRPr lang="en-US" dirty="0"/>
          </a:p>
        </p:txBody>
      </p:sp>
    </p:spTree>
    <p:extLst>
      <p:ext uri="{BB962C8B-B14F-4D97-AF65-F5344CB8AC3E}">
        <p14:creationId xmlns:p14="http://schemas.microsoft.com/office/powerpoint/2010/main" val="91839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019379-BB2C-4354-ABA8-1FE42A18B5D3}"/>
              </a:ext>
            </a:extLst>
          </p:cNvPr>
          <p:cNvPicPr>
            <a:picLocks noChangeAspect="1"/>
          </p:cNvPicPr>
          <p:nvPr/>
        </p:nvPicPr>
        <p:blipFill rotWithShape="1">
          <a:blip r:embed="rId3"/>
          <a:srcRect l="28113" r="2" b="2"/>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2" name="Title 1">
            <a:extLst>
              <a:ext uri="{FF2B5EF4-FFF2-40B4-BE49-F238E27FC236}">
                <a16:creationId xmlns:a16="http://schemas.microsoft.com/office/drawing/2014/main" id="{D1A02766-46D2-4A27-8574-8C25F3B363A7}"/>
              </a:ext>
            </a:extLst>
          </p:cNvPr>
          <p:cNvSpPr>
            <a:spLocks noGrp="1"/>
          </p:cNvSpPr>
          <p:nvPr>
            <p:ph type="title"/>
          </p:nvPr>
        </p:nvSpPr>
        <p:spPr>
          <a:xfrm>
            <a:off x="481029" y="2101612"/>
            <a:ext cx="4023360" cy="2116120"/>
          </a:xfrm>
        </p:spPr>
        <p:txBody>
          <a:bodyPr vert="horz" lIns="91440" tIns="45720" rIns="91440" bIns="45720" rtlCol="0" anchor="b">
            <a:normAutofit/>
          </a:bodyPr>
          <a:lstStyle/>
          <a:p>
            <a:pPr algn="ctr"/>
            <a:r>
              <a:rPr lang="en-US" sz="4800" b="1" dirty="0">
                <a:latin typeface="Algerian" panose="04020705040A02060702" pitchFamily="82" charset="0"/>
              </a:rPr>
              <a:t>QUESTIONS</a:t>
            </a:r>
            <a:br>
              <a:rPr lang="en-US" sz="4800" b="1" dirty="0">
                <a:latin typeface="Algerian" panose="04020705040A02060702" pitchFamily="82" charset="0"/>
              </a:rPr>
            </a:br>
            <a:r>
              <a:rPr lang="en-US" sz="4800" b="1" dirty="0">
                <a:latin typeface="Algerian" panose="04020705040A02060702" pitchFamily="82" charset="0"/>
              </a:rPr>
              <a:t> &amp; </a:t>
            </a:r>
            <a:br>
              <a:rPr lang="en-US" sz="4800" b="1" dirty="0">
                <a:latin typeface="Algerian" panose="04020705040A02060702" pitchFamily="82" charset="0"/>
              </a:rPr>
            </a:br>
            <a:r>
              <a:rPr lang="en-US" sz="4800" b="1" dirty="0">
                <a:latin typeface="Algerian" panose="04020705040A02060702" pitchFamily="82" charset="0"/>
              </a:rPr>
              <a:t>COMMENTS</a:t>
            </a:r>
          </a:p>
        </p:txBody>
      </p:sp>
    </p:spTree>
    <p:extLst>
      <p:ext uri="{BB962C8B-B14F-4D97-AF65-F5344CB8AC3E}">
        <p14:creationId xmlns:p14="http://schemas.microsoft.com/office/powerpoint/2010/main" val="371927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5069A726-6FAC-44C3-B46C-276D9B183104}"/>
              </a:ext>
            </a:extLst>
          </p:cNvPr>
          <p:cNvSpPr/>
          <p:nvPr/>
        </p:nvSpPr>
        <p:spPr>
          <a:xfrm>
            <a:off x="11594354" y="5803152"/>
            <a:ext cx="203200" cy="233083"/>
          </a:xfrm>
          <a:prstGeom prst="ellipse">
            <a:avLst/>
          </a:prstGeom>
          <a:solidFill>
            <a:srgbClr val="E9EBEA"/>
          </a:solidFill>
          <a:ln>
            <a:solidFill>
              <a:srgbClr val="E9EB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18153F65-D7BC-4A61-953A-788EFAF224BD}"/>
              </a:ext>
            </a:extLst>
          </p:cNvPr>
          <p:cNvGrpSpPr/>
          <p:nvPr/>
        </p:nvGrpSpPr>
        <p:grpSpPr>
          <a:xfrm>
            <a:off x="8825022" y="3828507"/>
            <a:ext cx="3366977" cy="2816017"/>
            <a:chOff x="8825022" y="3828507"/>
            <a:chExt cx="3366977" cy="2816017"/>
          </a:xfrm>
        </p:grpSpPr>
        <p:pic>
          <p:nvPicPr>
            <p:cNvPr id="8" name="Picture 7">
              <a:extLst>
                <a:ext uri="{FF2B5EF4-FFF2-40B4-BE49-F238E27FC236}">
                  <a16:creationId xmlns:a16="http://schemas.microsoft.com/office/drawing/2014/main" id="{174F1375-C343-4B49-96BC-DE65D3ED82F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522" b="97826" l="2788" r="99879">
                          <a14:foregroundMark x1="82909" y1="14783" x2="74788" y2="22464"/>
                          <a14:foregroundMark x1="74788" y1="22464" x2="75879" y2="26812"/>
                          <a14:foregroundMark x1="84970" y1="15072" x2="74909" y2="12029"/>
                          <a14:foregroundMark x1="72753" y1="14640" x2="65333" y2="23623"/>
                          <a14:foregroundMark x1="74909" y1="12029" x2="73290" y2="13990"/>
                          <a14:foregroundMark x1="65333" y1="23623" x2="63394" y2="35652"/>
                          <a14:foregroundMark x1="63394" y1="35652" x2="64727" y2="49130"/>
                          <a14:foregroundMark x1="64727" y1="49130" x2="70303" y2="62609"/>
                          <a14:foregroundMark x1="70303" y1="62609" x2="80364" y2="60000"/>
                          <a14:foregroundMark x1="92182" y1="21059" x2="94679" y2="12831"/>
                          <a14:foregroundMark x1="80364" y1="60000" x2="90921" y2="25216"/>
                          <a14:foregroundMark x1="91758" y1="9710" x2="81697" y2="6522"/>
                          <a14:foregroundMark x1="81697" y1="6522" x2="76606" y2="6812"/>
                          <a14:foregroundMark x1="87879" y1="7681" x2="87879" y2="7681"/>
                          <a14:foregroundMark x1="55394" y1="90580" x2="65333" y2="95217"/>
                          <a14:foregroundMark x1="65333" y1="95217" x2="75515" y2="95942"/>
                          <a14:foregroundMark x1="75515" y1="95942" x2="84121" y2="89710"/>
                          <a14:foregroundMark x1="84121" y1="89710" x2="63030" y2="87971"/>
                          <a14:foregroundMark x1="63030" y1="87971" x2="58909" y2="90000"/>
                          <a14:foregroundMark x1="97526" y1="66736" x2="98545" y2="73478"/>
                          <a14:foregroundMark x1="96727" y1="61449" x2="97584" y2="67120"/>
                          <a14:foregroundMark x1="98545" y1="73478" x2="96242" y2="74928"/>
                          <a14:foregroundMark x1="64329" y1="95916" x2="64727" y2="95797"/>
                          <a14:foregroundMark x1="62788" y1="96377" x2="64041" y2="96002"/>
                          <a14:foregroundMark x1="64000" y1="95797" x2="59152" y2="96087"/>
                          <a14:foregroundMark x1="68242" y1="95797" x2="78061" y2="96667"/>
                          <a14:foregroundMark x1="78061" y1="96667" x2="79995" y2="96281"/>
                          <a14:foregroundMark x1="79902" y1="96133" x2="70909" y2="96522"/>
                          <a14:foregroundMark x1="70909" y1="96522" x2="67273" y2="95507"/>
                          <a14:foregroundMark x1="80485" y1="97536" x2="72121" y2="96667"/>
                          <a14:foregroundMark x1="43879" y1="65217" x2="35152" y2="60000"/>
                          <a14:foregroundMark x1="35152" y1="60000" x2="21818" y2="57391"/>
                          <a14:foregroundMark x1="21818" y1="57391" x2="11030" y2="62609"/>
                          <a14:foregroundMark x1="11030" y1="62609" x2="5939" y2="74783"/>
                          <a14:foregroundMark x1="5939" y1="74783" x2="10182" y2="86522"/>
                          <a14:foregroundMark x1="10182" y1="86522" x2="20121" y2="93188"/>
                          <a14:foregroundMark x1="20121" y1="93188" x2="34117" y2="92180"/>
                          <a14:foregroundMark x1="48250" y1="78813" x2="47515" y2="70725"/>
                          <a14:foregroundMark x1="47515" y1="70725" x2="44606" y2="64928"/>
                          <a14:foregroundMark x1="44121" y1="64928" x2="17697" y2="66812"/>
                          <a14:foregroundMark x1="17697" y1="66812" x2="11152" y2="75797"/>
                          <a14:foregroundMark x1="11152" y1="75797" x2="21576" y2="83188"/>
                          <a14:foregroundMark x1="21576" y1="83188" x2="32242" y2="74203"/>
                          <a14:foregroundMark x1="32242" y1="74203" x2="19636" y2="69420"/>
                          <a14:foregroundMark x1="19636" y1="69420" x2="18424" y2="81014"/>
                          <a14:foregroundMark x1="18424" y1="81014" x2="27758" y2="76522"/>
                          <a14:foregroundMark x1="27758" y1="76522" x2="25697" y2="72319"/>
                          <a14:foregroundMark x1="40000" y1="72899" x2="28848" y2="88261"/>
                          <a14:foregroundMark x1="28848" y1="88261" x2="32364" y2="73043"/>
                          <a14:foregroundMark x1="32364" y1="73043" x2="37455" y2="72029"/>
                          <a14:foregroundMark x1="43152" y1="65217" x2="36970" y2="55797"/>
                          <a14:foregroundMark x1="36970" y1="55797" x2="16727" y2="55072"/>
                          <a14:foregroundMark x1="16727" y1="55072" x2="8121" y2="63623"/>
                          <a14:foregroundMark x1="8121" y1="63623" x2="2909" y2="76087"/>
                          <a14:foregroundMark x1="62303" y1="43768" x2="56485" y2="48551"/>
                          <a14:foregroundMark x1="61818" y1="43188" x2="54667" y2="50870"/>
                          <a14:foregroundMark x1="54667" y1="50870" x2="54424" y2="52029"/>
                          <a14:foregroundMark x1="58424" y1="41739" x2="57697" y2="42029"/>
                          <a14:foregroundMark x1="58182" y1="42609" x2="57212" y2="44783"/>
                          <a14:foregroundMark x1="96000" y1="55072" x2="99190" y2="65440"/>
                          <a14:foregroundMark x1="86667" y1="72029" x2="83515" y2="74783"/>
                          <a14:foregroundMark x1="86303" y1="73623" x2="85818" y2="74348"/>
                          <a14:foregroundMark x1="87879" y1="74348" x2="87879" y2="76957"/>
                          <a14:foregroundMark x1="83394" y1="72899" x2="85333" y2="77826"/>
                          <a14:foregroundMark x1="84970" y1="71449" x2="84970" y2="72029"/>
                          <a14:foregroundMark x1="73576" y1="80290" x2="70788" y2="79710"/>
                          <a14:foregroundMark x1="70061" y1="80580" x2="69697" y2="82754"/>
                          <a14:foregroundMark x1="72848" y1="82609" x2="70061" y2="76812"/>
                          <a14:foregroundMark x1="57818" y1="77681" x2="56242" y2="75507"/>
                          <a14:foregroundMark x1="55879" y1="81304" x2="54667" y2="79710"/>
                          <a14:foregroundMark x1="56727" y1="77391" x2="54667" y2="79275"/>
                          <a14:foregroundMark x1="55030" y1="80290" x2="54667" y2="80145"/>
                          <a14:foregroundMark x1="56727" y1="77681" x2="54182" y2="77826"/>
                          <a14:foregroundMark x1="55515" y1="78261" x2="53939" y2="78406"/>
                          <a14:foregroundMark x1="54667" y1="79130" x2="55152" y2="81594"/>
                          <a14:foregroundMark x1="54424" y1="74638" x2="55273" y2="86667"/>
                          <a14:foregroundMark x1="55273" y1="86667" x2="55636" y2="87246"/>
                          <a14:foregroundMark x1="54061" y1="74058" x2="55636" y2="87826"/>
                          <a14:foregroundMark x1="53939" y1="80145" x2="55515" y2="86957"/>
                          <a14:foregroundMark x1="53697" y1="88551" x2="56364" y2="94928"/>
                          <a14:foregroundMark x1="56242" y1="94638" x2="52171" y2="92141"/>
                          <a14:foregroundMark x1="53455" y1="88841" x2="52746" y2="90854"/>
                          <a14:foregroundMark x1="54303" y1="89130" x2="52514" y2="90931"/>
                          <a14:foregroundMark x1="52000" y1="91594" x2="53455" y2="90000"/>
                          <a14:foregroundMark x1="55176" y1="93595" x2="52826" y2="91923"/>
                          <a14:foregroundMark x1="57455" y1="95217" x2="56628" y2="94628"/>
                          <a14:foregroundMark x1="56727" y1="94058" x2="54303" y2="88696"/>
                          <a14:foregroundMark x1="52115" y1="91064" x2="51758" y2="90725"/>
                          <a14:foregroundMark x1="56485" y1="95217" x2="52969" y2="91875"/>
                          <a14:foregroundMark x1="53439" y1="93103" x2="52022" y2="91917"/>
                          <a14:foregroundMark x1="55715" y1="95008" x2="54540" y2="94025"/>
                          <a14:foregroundMark x1="65091" y1="97246" x2="59879" y2="96957"/>
                          <a14:foregroundMark x1="63758" y1="97391" x2="58667" y2="96377"/>
                          <a14:foregroundMark x1="64606" y1="97536" x2="59030" y2="97391"/>
                          <a14:foregroundMark x1="64596" y1="96736" x2="63394" y2="97826"/>
                          <a14:foregroundMark x1="66909" y1="94638" x2="64805" y2="96546"/>
                          <a14:foregroundMark x1="53818" y1="43478" x2="52848" y2="52609"/>
                          <a14:foregroundMark x1="56970" y1="44928" x2="56606" y2="47101"/>
                          <a14:foregroundMark x1="59152" y1="42609" x2="56606" y2="46812"/>
                          <a14:foregroundMark x1="56970" y1="62609" x2="56606" y2="71449"/>
                          <a14:foregroundMark x1="56242" y1="71739" x2="56000" y2="63043"/>
                          <a14:foregroundMark x1="56242" y1="62754" x2="56485" y2="70435"/>
                          <a14:foregroundMark x1="54909" y1="64203" x2="56364" y2="71014"/>
                          <a14:foregroundMark x1="54397" y1="70485" x2="55273" y2="62319"/>
                          <a14:foregroundMark x1="55273" y1="62319" x2="54667" y2="64493"/>
                          <a14:foregroundMark x1="55879" y1="62174" x2="53951" y2="70514"/>
                          <a14:foregroundMark x1="53498" y1="74223" x2="53818" y2="76232"/>
                          <a14:foregroundMark x1="56485" y1="64058" x2="54788" y2="69420"/>
                          <a14:foregroundMark x1="56121" y1="63188" x2="54424" y2="70435"/>
                          <a14:foregroundMark x1="56000" y1="62899" x2="52848" y2="70290"/>
                          <a14:foregroundMark x1="54182" y1="63478" x2="53091" y2="68551"/>
                          <a14:foregroundMark x1="53697" y1="70000" x2="53697" y2="70145"/>
                          <a14:foregroundMark x1="53431" y1="93086" x2="52727" y2="92464"/>
                          <a14:foregroundMark x1="55515" y1="94928" x2="54575" y2="94097"/>
                          <a14:foregroundMark x1="53482" y1="94192" x2="52606" y2="93478"/>
                          <a14:foregroundMark x1="81507" y1="96850" x2="86667" y2="87391"/>
                          <a14:foregroundMark x1="86667" y1="87391" x2="87273" y2="83478"/>
                          <a14:foregroundMark x1="90086" y1="82961" x2="92121" y2="81014"/>
                          <a14:foregroundMark x1="87879" y1="85072" x2="89930" y2="83110"/>
                          <a14:foregroundMark x1="98660" y1="76611" x2="99273" y2="76232"/>
                          <a14:foregroundMark x1="92000" y1="80725" x2="98201" y2="76894"/>
                          <a14:foregroundMark x1="52242" y1="88841" x2="52000" y2="90870"/>
                          <a14:foregroundMark x1="51515" y1="90725" x2="56485" y2="94928"/>
                          <a14:foregroundMark x1="57091" y1="94783" x2="59758" y2="97391"/>
                          <a14:foregroundMark x1="56727" y1="94638" x2="55394" y2="94348"/>
                          <a14:foregroundMark x1="55273" y1="94493" x2="54303" y2="94348"/>
                          <a14:foregroundMark x1="54909" y1="94348" x2="57576" y2="94928"/>
                          <a14:foregroundMark x1="96242" y1="55507" x2="99152" y2="62174"/>
                          <a14:foregroundMark x1="96848" y1="48116" x2="95758" y2="52899"/>
                          <a14:foregroundMark x1="32485" y1="66377" x2="31758" y2="67391"/>
                          <a14:foregroundMark x1="36485" y1="66667" x2="44727" y2="74203"/>
                          <a14:foregroundMark x1="44727" y1="74203" x2="44000" y2="73043"/>
                          <a14:foregroundMark x1="44606" y1="72029" x2="39273" y2="82029"/>
                          <a14:foregroundMark x1="39273" y1="82029" x2="39394" y2="79710"/>
                          <a14:foregroundMark x1="45576" y1="77971" x2="38667" y2="85942"/>
                          <a14:foregroundMark x1="38667" y1="85942" x2="29212" y2="88551"/>
                          <a14:foregroundMark x1="29212" y1="88551" x2="18061" y2="87826"/>
                          <a14:foregroundMark x1="18061" y1="87826" x2="10667" y2="79275"/>
                          <a14:foregroundMark x1="10667" y1="79275" x2="10424" y2="78696"/>
                          <a14:foregroundMark x1="48121" y1="51884" x2="47758" y2="52609"/>
                          <a14:foregroundMark x1="8364" y1="71884" x2="10424" y2="74783"/>
                          <a14:foregroundMark x1="7758" y1="73623" x2="7879" y2="75797"/>
                          <a14:backgroundMark x1="48121" y1="82319" x2="38303" y2="91739"/>
                          <a14:backgroundMark x1="49333" y1="81449" x2="47879" y2="84348"/>
                          <a14:backgroundMark x1="38788" y1="92029" x2="34545" y2="92899"/>
                          <a14:backgroundMark x1="49333" y1="79130" x2="48606" y2="82609"/>
                          <a14:backgroundMark x1="93818" y1="7391" x2="95636" y2="11304"/>
                          <a14:backgroundMark x1="94788" y1="9565" x2="95152" y2="12754"/>
                          <a14:backgroundMark x1="95152" y1="14203" x2="94788" y2="12754"/>
                          <a14:backgroundMark x1="91758" y1="22609" x2="92000" y2="24348"/>
                          <a14:backgroundMark x1="92364" y1="22174" x2="92000" y2="24638"/>
                          <a14:backgroundMark x1="91879" y1="23188" x2="90788" y2="23333"/>
                          <a14:backgroundMark x1="90667" y1="24058" x2="91152" y2="25072"/>
                          <a14:backgroundMark x1="94424" y1="12609" x2="94424" y2="15362"/>
                          <a14:backgroundMark x1="92606" y1="21159" x2="92364" y2="22609"/>
                          <a14:backgroundMark x1="72970" y1="14203" x2="72485" y2="14058"/>
                          <a14:backgroundMark x1="73576" y1="14638" x2="73212" y2="14493"/>
                          <a14:backgroundMark x1="52970" y1="70580" x2="53091" y2="73188"/>
                          <a14:backgroundMark x1="53333" y1="72899" x2="53576" y2="74203"/>
                          <a14:backgroundMark x1="53091" y1="70435" x2="52485" y2="69855"/>
                          <a14:backgroundMark x1="65333" y1="97246" x2="65091" y2="97391"/>
                          <a14:backgroundMark x1="81939" y1="97536" x2="80970" y2="97826"/>
                          <a14:backgroundMark x1="99515" y1="66377" x2="99879" y2="67681"/>
                          <a14:backgroundMark x1="99273" y1="65362" x2="99879" y2="66087"/>
                          <a14:backgroundMark x1="99636" y1="76377" x2="99636" y2="76377"/>
                          <a14:backgroundMark x1="99879" y1="75652" x2="99273" y2="76522"/>
                          <a14:backgroundMark x1="99152" y1="76957" x2="98909" y2="77391"/>
                          <a14:backgroundMark x1="91879" y1="81739" x2="92121" y2="82174"/>
                        </a14:backgroundRemoval>
                      </a14:imgEffect>
                    </a14:imgLayer>
                  </a14:imgProps>
                </a:ext>
              </a:extLst>
            </a:blip>
            <a:stretch>
              <a:fillRect/>
            </a:stretch>
          </p:blipFill>
          <p:spPr>
            <a:xfrm>
              <a:off x="8825022" y="3828507"/>
              <a:ext cx="3366977" cy="2816017"/>
            </a:xfrm>
            <a:prstGeom prst="rect">
              <a:avLst/>
            </a:prstGeom>
          </p:spPr>
        </p:pic>
        <p:sp>
          <p:nvSpPr>
            <p:cNvPr id="10" name="Oval 9">
              <a:extLst>
                <a:ext uri="{FF2B5EF4-FFF2-40B4-BE49-F238E27FC236}">
                  <a16:creationId xmlns:a16="http://schemas.microsoft.com/office/drawing/2014/main" id="{9BE7B497-182A-43FA-8BD2-51B370CA6329}"/>
                </a:ext>
              </a:extLst>
            </p:cNvPr>
            <p:cNvSpPr/>
            <p:nvPr/>
          </p:nvSpPr>
          <p:spPr>
            <a:xfrm>
              <a:off x="9027043" y="5348177"/>
              <a:ext cx="1307804" cy="967563"/>
            </a:xfrm>
            <a:prstGeom prst="ellipse">
              <a:avLst/>
            </a:prstGeom>
            <a:solidFill>
              <a:srgbClr val="F8FFEB"/>
            </a:solidFill>
            <a:ln>
              <a:solidFill>
                <a:srgbClr val="F8FF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8536D83-8870-417D-A9F0-9AC0182E4EAD}"/>
                </a:ext>
              </a:extLst>
            </p:cNvPr>
            <p:cNvSpPr txBox="1"/>
            <p:nvPr/>
          </p:nvSpPr>
          <p:spPr>
            <a:xfrm>
              <a:off x="8894136" y="5402656"/>
              <a:ext cx="1573617" cy="923330"/>
            </a:xfrm>
            <a:prstGeom prst="rect">
              <a:avLst/>
            </a:prstGeom>
            <a:noFill/>
          </p:spPr>
          <p:txBody>
            <a:bodyPr wrap="square" rtlCol="0">
              <a:spAutoFit/>
            </a:bodyPr>
            <a:lstStyle/>
            <a:p>
              <a:pPr algn="ctr"/>
              <a:r>
                <a:rPr lang="en-US" b="1" dirty="0">
                  <a:latin typeface="Trajan Pro" panose="02020502050506020301" pitchFamily="18" charset="0"/>
                </a:rPr>
                <a:t>This is how it all began</a:t>
              </a:r>
            </a:p>
          </p:txBody>
        </p:sp>
        <p:pic>
          <p:nvPicPr>
            <p:cNvPr id="12" name="Picture 11" descr="A picture containing drawing&#10;&#10;Description automatically generated">
              <a:extLst>
                <a:ext uri="{FF2B5EF4-FFF2-40B4-BE49-F238E27FC236}">
                  <a16:creationId xmlns:a16="http://schemas.microsoft.com/office/drawing/2014/main" id="{1F6A8ADC-8C0E-45B8-848C-286483E5142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613" b="95706" l="3814" r="98729">
                          <a14:foregroundMark x1="28390" y1="6748" x2="7627" y2="19018"/>
                          <a14:foregroundMark x1="7627" y1="19018" x2="0" y2="48466"/>
                          <a14:foregroundMark x1="0" y1="48466" x2="7203" y2="79141"/>
                          <a14:foregroundMark x1="7203" y1="79141" x2="49576" y2="96319"/>
                          <a14:foregroundMark x1="49576" y1="96319" x2="92797" y2="73006"/>
                          <a14:foregroundMark x1="92797" y1="73006" x2="99576" y2="41718"/>
                          <a14:foregroundMark x1="99576" y1="41718" x2="84746" y2="14724"/>
                          <a14:foregroundMark x1="84746" y1="14724" x2="39831" y2="4294"/>
                          <a14:foregroundMark x1="39831" y1="4294" x2="12288" y2="12883"/>
                          <a14:foregroundMark x1="31356" y1="17791" x2="6356" y2="25767"/>
                          <a14:foregroundMark x1="6356" y1="25767" x2="4237" y2="57055"/>
                          <a14:foregroundMark x1="4237" y1="57055" x2="5932" y2="60736"/>
                          <a14:foregroundMark x1="11441" y1="38037" x2="11864" y2="73006"/>
                          <a14:foregroundMark x1="11864" y1="73006" x2="22458" y2="91411"/>
                          <a14:foregroundMark x1="22034" y1="87117" x2="66949" y2="95706"/>
                          <a14:foregroundMark x1="66949" y1="95706" x2="85169" y2="81595"/>
                          <a14:foregroundMark x1="89831" y1="74233" x2="98729" y2="44172"/>
                          <a14:foregroundMark x1="98729" y1="44172" x2="96610" y2="25767"/>
                          <a14:foregroundMark x1="71610" y1="32515" x2="51271" y2="64417"/>
                          <a14:foregroundMark x1="51271" y1="64417" x2="52542" y2="46012"/>
                          <a14:foregroundMark x1="57627" y1="44785" x2="33051" y2="41104"/>
                          <a14:foregroundMark x1="33051" y1="41104" x2="33475" y2="55828"/>
                          <a14:foregroundMark x1="41949" y1="55215" x2="63136" y2="58896"/>
                          <a14:foregroundMark x1="63136" y1="58896" x2="56356" y2="60736"/>
                          <a14:foregroundMark x1="56780" y1="34969" x2="44915" y2="31288"/>
                          <a14:foregroundMark x1="27966" y1="53374" x2="41949" y2="23926"/>
                          <a14:foregroundMark x1="41949" y1="23926" x2="45339" y2="21472"/>
                          <a14:foregroundMark x1="66525" y1="39877" x2="60169" y2="71779"/>
                          <a14:foregroundMark x1="60169" y1="71779" x2="38983" y2="70552"/>
                          <a14:foregroundMark x1="38983" y1="70552" x2="38983" y2="70552"/>
                          <a14:foregroundMark x1="36441" y1="75460" x2="58051" y2="85890"/>
                          <a14:foregroundMark x1="58051" y1="85890" x2="77119" y2="65644"/>
                          <a14:foregroundMark x1="77119" y1="65644" x2="75424" y2="33742"/>
                          <a14:foregroundMark x1="75424" y1="33742" x2="72034" y2="30675"/>
                          <a14:foregroundMark x1="71610" y1="31902" x2="50000" y2="16564"/>
                          <a14:foregroundMark x1="50000" y1="16564" x2="30508" y2="30675"/>
                          <a14:foregroundMark x1="30508" y1="30675" x2="27966" y2="62577"/>
                          <a14:foregroundMark x1="27966" y1="62577" x2="32627" y2="73006"/>
                          <a14:foregroundMark x1="74576" y1="12883" x2="49153" y2="7975"/>
                          <a14:foregroundMark x1="49153" y1="7975" x2="45763" y2="8589"/>
                          <a14:foregroundMark x1="76271" y1="9202" x2="52542" y2="613"/>
                        </a14:backgroundRemoval>
                      </a14:imgEffect>
                    </a14:imgLayer>
                  </a14:imgProps>
                </a:ext>
                <a:ext uri="{28A0092B-C50C-407E-A947-70E740481C1C}">
                  <a14:useLocalDpi xmlns:a14="http://schemas.microsoft.com/office/drawing/2010/main" val="0"/>
                </a:ext>
              </a:extLst>
            </a:blip>
            <a:srcRect r="2869" b="-14085"/>
            <a:stretch/>
          </p:blipFill>
          <p:spPr>
            <a:xfrm rot="952363">
              <a:off x="11554289" y="5817642"/>
              <a:ext cx="247474" cy="216054"/>
            </a:xfrm>
            <a:prstGeom prst="ellipse">
              <a:avLst/>
            </a:prstGeom>
          </p:spPr>
        </p:pic>
        <p:pic>
          <p:nvPicPr>
            <p:cNvPr id="2" name="Picture 1">
              <a:extLst>
                <a:ext uri="{FF2B5EF4-FFF2-40B4-BE49-F238E27FC236}">
                  <a16:creationId xmlns:a16="http://schemas.microsoft.com/office/drawing/2014/main" id="{8EFD8C45-285E-4A75-BA32-8D8125BC5889}"/>
                </a:ext>
              </a:extLst>
            </p:cNvPr>
            <p:cNvPicPr>
              <a:picLocks noChangeAspect="1"/>
            </p:cNvPicPr>
            <p:nvPr/>
          </p:nvPicPr>
          <p:blipFill>
            <a:blip r:embed="rId6"/>
            <a:stretch>
              <a:fillRect/>
            </a:stretch>
          </p:blipFill>
          <p:spPr>
            <a:xfrm>
              <a:off x="11093064" y="5970999"/>
              <a:ext cx="219475" cy="207282"/>
            </a:xfrm>
            <a:prstGeom prst="rect">
              <a:avLst/>
            </a:prstGeom>
          </p:spPr>
        </p:pic>
        <p:pic>
          <p:nvPicPr>
            <p:cNvPr id="9" name="Picture 2" descr="Adventurer Club NAD official site">
              <a:extLst>
                <a:ext uri="{FF2B5EF4-FFF2-40B4-BE49-F238E27FC236}">
                  <a16:creationId xmlns:a16="http://schemas.microsoft.com/office/drawing/2014/main" id="{75F1020E-BB5A-4724-A191-70AF00E75858}"/>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4167" t="7660" b="-1"/>
            <a:stretch/>
          </p:blipFill>
          <p:spPr bwMode="auto">
            <a:xfrm rot="20816541">
              <a:off x="10637266" y="5934826"/>
              <a:ext cx="153796" cy="1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itle 3">
            <a:extLst>
              <a:ext uri="{FF2B5EF4-FFF2-40B4-BE49-F238E27FC236}">
                <a16:creationId xmlns:a16="http://schemas.microsoft.com/office/drawing/2014/main" id="{1130FF2F-66F3-4ADB-9134-341E40A1E580}"/>
              </a:ext>
            </a:extLst>
          </p:cNvPr>
          <p:cNvSpPr>
            <a:spLocks noGrp="1"/>
          </p:cNvSpPr>
          <p:nvPr>
            <p:ph type="title"/>
          </p:nvPr>
        </p:nvSpPr>
        <p:spPr>
          <a:xfrm>
            <a:off x="4265613" y="1828800"/>
            <a:ext cx="6858000" cy="1828800"/>
          </a:xfrm>
        </p:spPr>
        <p:txBody>
          <a:bodyPr/>
          <a:lstStyle/>
          <a:p>
            <a:r>
              <a:rPr lang="en-US" b="1" dirty="0"/>
              <a:t>Through the Years</a:t>
            </a:r>
          </a:p>
        </p:txBody>
      </p:sp>
      <p:sp>
        <p:nvSpPr>
          <p:cNvPr id="15" name="Text Placeholder 4">
            <a:extLst>
              <a:ext uri="{FF2B5EF4-FFF2-40B4-BE49-F238E27FC236}">
                <a16:creationId xmlns:a16="http://schemas.microsoft.com/office/drawing/2014/main" id="{3FA6E54E-ED2C-4338-B1E3-FB0D592855C2}"/>
              </a:ext>
            </a:extLst>
          </p:cNvPr>
          <p:cNvSpPr>
            <a:spLocks noGrp="1"/>
          </p:cNvSpPr>
          <p:nvPr>
            <p:ph type="body" idx="1"/>
          </p:nvPr>
        </p:nvSpPr>
        <p:spPr>
          <a:xfrm>
            <a:off x="4265610" y="3733800"/>
            <a:ext cx="6858002" cy="914400"/>
          </a:xfrm>
        </p:spPr>
        <p:txBody>
          <a:bodyPr/>
          <a:lstStyle/>
          <a:p>
            <a:r>
              <a:rPr lang="en-US" dirty="0"/>
              <a:t>A Historical Overview</a:t>
            </a:r>
          </a:p>
        </p:txBody>
      </p:sp>
    </p:spTree>
    <p:extLst>
      <p:ext uri="{BB962C8B-B14F-4D97-AF65-F5344CB8AC3E}">
        <p14:creationId xmlns:p14="http://schemas.microsoft.com/office/powerpoint/2010/main" val="3087024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7053B-394D-4F05-9314-A82D4383FA50}"/>
              </a:ext>
            </a:extLst>
          </p:cNvPr>
          <p:cNvSpPr>
            <a:spLocks noGrp="1"/>
          </p:cNvSpPr>
          <p:nvPr>
            <p:ph type="title"/>
          </p:nvPr>
        </p:nvSpPr>
        <p:spPr>
          <a:xfrm>
            <a:off x="1066799" y="47930"/>
            <a:ext cx="10058402" cy="1219200"/>
          </a:xfrm>
        </p:spPr>
        <p:txBody>
          <a:bodyPr>
            <a:normAutofit/>
          </a:bodyPr>
          <a:lstStyle/>
          <a:p>
            <a:pPr algn="ctr"/>
            <a:r>
              <a:rPr lang="en-US" b="1" dirty="0"/>
              <a:t>ADVENTURER PLEDGE AND LAW</a:t>
            </a:r>
          </a:p>
        </p:txBody>
      </p:sp>
      <p:sp>
        <p:nvSpPr>
          <p:cNvPr id="5" name="Content Placeholder 4">
            <a:extLst>
              <a:ext uri="{FF2B5EF4-FFF2-40B4-BE49-F238E27FC236}">
                <a16:creationId xmlns:a16="http://schemas.microsoft.com/office/drawing/2014/main" id="{525214B3-15CA-456D-A876-D5786015D2F3}"/>
              </a:ext>
            </a:extLst>
          </p:cNvPr>
          <p:cNvSpPr>
            <a:spLocks noGrp="1"/>
          </p:cNvSpPr>
          <p:nvPr>
            <p:ph sz="half" idx="2"/>
          </p:nvPr>
        </p:nvSpPr>
        <p:spPr>
          <a:xfrm>
            <a:off x="6601137" y="2830707"/>
            <a:ext cx="4951414" cy="3114548"/>
          </a:xfrm>
        </p:spPr>
        <p:txBody>
          <a:bodyPr>
            <a:noAutofit/>
          </a:bodyPr>
          <a:lstStyle/>
          <a:p>
            <a:pPr marL="0" indent="0">
              <a:spcBef>
                <a:spcPts val="0"/>
              </a:spcBef>
              <a:buNone/>
            </a:pPr>
            <a:r>
              <a:rPr lang="en-US" sz="4000" dirty="0"/>
              <a:t>Be attentive</a:t>
            </a:r>
          </a:p>
          <a:p>
            <a:pPr marL="0" indent="0">
              <a:spcBef>
                <a:spcPts val="0"/>
              </a:spcBef>
              <a:buNone/>
            </a:pPr>
            <a:r>
              <a:rPr lang="en-US" sz="4000" dirty="0"/>
              <a:t>Be helpful</a:t>
            </a:r>
          </a:p>
          <a:p>
            <a:pPr marL="0" indent="0">
              <a:spcBef>
                <a:spcPts val="0"/>
              </a:spcBef>
              <a:buNone/>
            </a:pPr>
            <a:r>
              <a:rPr lang="en-US" sz="4000" dirty="0"/>
              <a:t>Be cheerful</a:t>
            </a:r>
          </a:p>
          <a:p>
            <a:pPr marL="0" indent="0">
              <a:spcBef>
                <a:spcPts val="0"/>
              </a:spcBef>
              <a:buNone/>
            </a:pPr>
            <a:r>
              <a:rPr lang="en-US" sz="4000" dirty="0"/>
              <a:t>Be thoughtful</a:t>
            </a:r>
          </a:p>
          <a:p>
            <a:pPr marL="0" indent="0">
              <a:spcBef>
                <a:spcPts val="0"/>
              </a:spcBef>
              <a:buNone/>
            </a:pPr>
            <a:r>
              <a:rPr lang="en-US" sz="4000" dirty="0"/>
              <a:t>Be reverent</a:t>
            </a:r>
          </a:p>
          <a:p>
            <a:endParaRPr lang="en-US" sz="4000" dirty="0"/>
          </a:p>
        </p:txBody>
      </p:sp>
      <p:sp>
        <p:nvSpPr>
          <p:cNvPr id="4" name="Content Placeholder 2">
            <a:extLst>
              <a:ext uri="{FF2B5EF4-FFF2-40B4-BE49-F238E27FC236}">
                <a16:creationId xmlns:a16="http://schemas.microsoft.com/office/drawing/2014/main" id="{6890BED8-44BE-4C0D-9432-75ED30CBDF83}"/>
              </a:ext>
            </a:extLst>
          </p:cNvPr>
          <p:cNvSpPr txBox="1">
            <a:spLocks/>
          </p:cNvSpPr>
          <p:nvPr/>
        </p:nvSpPr>
        <p:spPr>
          <a:xfrm>
            <a:off x="330326" y="1221043"/>
            <a:ext cx="11222225" cy="800100"/>
          </a:xfrm>
          <a:prstGeom prst="rect">
            <a:avLst/>
          </a:prstGeom>
        </p:spPr>
        <p:txBody>
          <a:bodyPr/>
          <a:lstStyle/>
          <a:p>
            <a:pPr marL="0" lvl="1" indent="-285750" algn="ctr" eaLnBrk="1" hangingPunct="1">
              <a:spcBef>
                <a:spcPct val="20000"/>
              </a:spcBef>
              <a:defRPr/>
            </a:pPr>
            <a:r>
              <a:rPr lang="en-US" sz="3200" dirty="0">
                <a:latin typeface="Trajan Pro" panose="02020502050506020301" pitchFamily="18" charset="0"/>
                <a:cs typeface="Arial" charset="0"/>
              </a:rPr>
              <a:t>Pledge:  Because Jesus loves me, I can always do my best</a:t>
            </a:r>
          </a:p>
          <a:p>
            <a:pPr marL="0" lvl="1" indent="-285750" algn="ctr" eaLnBrk="1" hangingPunct="1">
              <a:spcBef>
                <a:spcPct val="20000"/>
              </a:spcBef>
              <a:defRPr/>
            </a:pPr>
            <a:r>
              <a:rPr lang="en-US" sz="3200" dirty="0">
                <a:latin typeface="Trajan Pro" panose="02020502050506020301" pitchFamily="18" charset="0"/>
                <a:cs typeface="Arial" charset="0"/>
              </a:rPr>
              <a:t>Law:  Jesus can help me to:</a:t>
            </a:r>
          </a:p>
          <a:p>
            <a:pPr marL="742950" lvl="1" indent="-285750" eaLnBrk="1" hangingPunct="1">
              <a:spcBef>
                <a:spcPct val="20000"/>
              </a:spcBef>
              <a:defRPr/>
            </a:pPr>
            <a:endParaRPr lang="en-US" sz="900" b="1" dirty="0">
              <a:latin typeface="Trajan Pro" panose="02020502050506020301" pitchFamily="18" charset="0"/>
              <a:cs typeface="Arial" charset="0"/>
            </a:endParaRPr>
          </a:p>
        </p:txBody>
      </p:sp>
      <p:sp>
        <p:nvSpPr>
          <p:cNvPr id="8" name="TextBox 7">
            <a:extLst>
              <a:ext uri="{FF2B5EF4-FFF2-40B4-BE49-F238E27FC236}">
                <a16:creationId xmlns:a16="http://schemas.microsoft.com/office/drawing/2014/main" id="{672091F5-796E-4533-B553-B3451569C2C1}"/>
              </a:ext>
            </a:extLst>
          </p:cNvPr>
          <p:cNvSpPr txBox="1"/>
          <p:nvPr/>
        </p:nvSpPr>
        <p:spPr>
          <a:xfrm>
            <a:off x="579289" y="2775156"/>
            <a:ext cx="4726305" cy="3170099"/>
          </a:xfrm>
          <a:prstGeom prst="rect">
            <a:avLst/>
          </a:prstGeom>
          <a:noFill/>
        </p:spPr>
        <p:txBody>
          <a:bodyPr wrap="square">
            <a:spAutoFit/>
          </a:bodyPr>
          <a:lstStyle/>
          <a:p>
            <a:r>
              <a:rPr lang="en-US" sz="4000" dirty="0">
                <a:latin typeface="Trajan Pro" panose="02020502050506020301" pitchFamily="18" charset="0"/>
              </a:rPr>
              <a:t>Be obedient</a:t>
            </a:r>
          </a:p>
          <a:p>
            <a:r>
              <a:rPr lang="en-US" sz="4000" dirty="0">
                <a:latin typeface="Trajan Pro" panose="02020502050506020301" pitchFamily="18" charset="0"/>
              </a:rPr>
              <a:t>Be pure</a:t>
            </a:r>
          </a:p>
          <a:p>
            <a:r>
              <a:rPr lang="en-US" sz="4000" dirty="0">
                <a:latin typeface="Trajan Pro" panose="02020502050506020301" pitchFamily="18" charset="0"/>
              </a:rPr>
              <a:t>Be true</a:t>
            </a:r>
          </a:p>
          <a:p>
            <a:r>
              <a:rPr lang="en-US" sz="4000" dirty="0">
                <a:latin typeface="Trajan Pro" panose="02020502050506020301" pitchFamily="18" charset="0"/>
              </a:rPr>
              <a:t>Be kind</a:t>
            </a:r>
          </a:p>
          <a:p>
            <a:r>
              <a:rPr lang="en-US" sz="4000" dirty="0">
                <a:latin typeface="Trajan Pro" panose="02020502050506020301" pitchFamily="18" charset="0"/>
              </a:rPr>
              <a:t>Be respectful</a:t>
            </a:r>
          </a:p>
        </p:txBody>
      </p:sp>
      <p:grpSp>
        <p:nvGrpSpPr>
          <p:cNvPr id="26" name="Group 25">
            <a:extLst>
              <a:ext uri="{FF2B5EF4-FFF2-40B4-BE49-F238E27FC236}">
                <a16:creationId xmlns:a16="http://schemas.microsoft.com/office/drawing/2014/main" id="{B99F490F-076A-4643-85CA-DA87F0054FC4}"/>
              </a:ext>
            </a:extLst>
          </p:cNvPr>
          <p:cNvGrpSpPr/>
          <p:nvPr/>
        </p:nvGrpSpPr>
        <p:grpSpPr>
          <a:xfrm>
            <a:off x="4403439" y="2440243"/>
            <a:ext cx="1804310" cy="4278650"/>
            <a:chOff x="4403439" y="2291143"/>
            <a:chExt cx="1804310" cy="4373159"/>
          </a:xfrm>
        </p:grpSpPr>
        <p:grpSp>
          <p:nvGrpSpPr>
            <p:cNvPr id="24" name="Group 23">
              <a:extLst>
                <a:ext uri="{FF2B5EF4-FFF2-40B4-BE49-F238E27FC236}">
                  <a16:creationId xmlns:a16="http://schemas.microsoft.com/office/drawing/2014/main" id="{6EA84ECA-9074-46F9-BAB9-426B85F6FEAF}"/>
                </a:ext>
              </a:extLst>
            </p:cNvPr>
            <p:cNvGrpSpPr/>
            <p:nvPr/>
          </p:nvGrpSpPr>
          <p:grpSpPr>
            <a:xfrm>
              <a:off x="4403439" y="2291143"/>
              <a:ext cx="1804310" cy="4373159"/>
              <a:chOff x="4628549" y="2442244"/>
              <a:chExt cx="1804310" cy="4373159"/>
            </a:xfrm>
          </p:grpSpPr>
          <p:pic>
            <p:nvPicPr>
              <p:cNvPr id="20" name="Picture 19" descr="A picture containing doll, toy, drawing&#10;&#10;Description automatically generated">
                <a:extLst>
                  <a:ext uri="{FF2B5EF4-FFF2-40B4-BE49-F238E27FC236}">
                    <a16:creationId xmlns:a16="http://schemas.microsoft.com/office/drawing/2014/main" id="{9F425BBD-E387-458F-9E73-D7D2F359C6B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50" b="97902" l="9746" r="91525">
                            <a14:foregroundMark x1="57627" y1="4371" x2="17373" y2="3497"/>
                            <a14:foregroundMark x1="17373" y1="3497" x2="3390" y2="14161"/>
                            <a14:foregroundMark x1="3390" y1="14161" x2="38983" y2="20804"/>
                            <a14:foregroundMark x1="38983" y1="20804" x2="72034" y2="19755"/>
                            <a14:foregroundMark x1="72034" y1="19755" x2="91525" y2="12413"/>
                            <a14:foregroundMark x1="91525" y1="12413" x2="80085" y2="2448"/>
                            <a14:foregroundMark x1="80085" y1="2448" x2="53390" y2="3671"/>
                            <a14:foregroundMark x1="70339" y1="4371" x2="36864" y2="699"/>
                            <a14:foregroundMark x1="36864" y1="699" x2="60593" y2="1049"/>
                            <a14:foregroundMark x1="45763" y1="42308" x2="26695" y2="46853"/>
                            <a14:foregroundMark x1="65254" y1="43531" x2="71610" y2="46503"/>
                            <a14:foregroundMark x1="23729" y1="89161" x2="13136" y2="99301"/>
                            <a14:foregroundMark x1="13136" y1="99301" x2="34322" y2="91783"/>
                            <a14:foregroundMark x1="34322" y1="91783" x2="28814" y2="89510"/>
                            <a14:foregroundMark x1="66525" y1="91434" x2="91525" y2="97902"/>
                            <a14:foregroundMark x1="91525" y1="97902" x2="82203" y2="92133"/>
                          </a14:backgroundRemoval>
                        </a14:imgEffect>
                      </a14:imgLayer>
                    </a14:imgProps>
                  </a:ext>
                  <a:ext uri="{28A0092B-C50C-407E-A947-70E740481C1C}">
                    <a14:useLocalDpi xmlns:a14="http://schemas.microsoft.com/office/drawing/2010/main" val="0"/>
                  </a:ext>
                </a:extLst>
              </a:blip>
              <a:stretch>
                <a:fillRect/>
              </a:stretch>
            </p:blipFill>
            <p:spPr>
              <a:xfrm>
                <a:off x="4628549" y="2442244"/>
                <a:ext cx="1804310" cy="4373159"/>
              </a:xfrm>
              <a:prstGeom prst="rect">
                <a:avLst/>
              </a:prstGeom>
            </p:spPr>
          </p:pic>
          <p:pic>
            <p:nvPicPr>
              <p:cNvPr id="21" name="Picture 2" descr="Adventurer Club NAD official site">
                <a:extLst>
                  <a:ext uri="{FF2B5EF4-FFF2-40B4-BE49-F238E27FC236}">
                    <a16:creationId xmlns:a16="http://schemas.microsoft.com/office/drawing/2014/main" id="{E5B38229-3DC8-4755-83AB-CF8EDE9BC2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0100" y="4463217"/>
                <a:ext cx="187560" cy="17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Adventurer Club NAD official site">
                <a:extLst>
                  <a:ext uri="{FF2B5EF4-FFF2-40B4-BE49-F238E27FC236}">
                    <a16:creationId xmlns:a16="http://schemas.microsoft.com/office/drawing/2014/main" id="{744C9E38-503B-406D-B98C-8C4078EE180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0061" t="-4821" b="-2"/>
              <a:stretch/>
            </p:blipFill>
            <p:spPr bwMode="auto">
              <a:xfrm rot="367266">
                <a:off x="4974299" y="4647665"/>
                <a:ext cx="112421" cy="18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Picture 24" descr="A picture containing drawing&#10;&#10;Description automatically generated">
              <a:extLst>
                <a:ext uri="{FF2B5EF4-FFF2-40B4-BE49-F238E27FC236}">
                  <a16:creationId xmlns:a16="http://schemas.microsoft.com/office/drawing/2014/main" id="{CF2FAB9A-5784-4002-B990-8D0F5755444D}"/>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613" b="95706" l="3814" r="98729">
                          <a14:foregroundMark x1="28390" y1="6748" x2="7627" y2="19018"/>
                          <a14:foregroundMark x1="7627" y1="19018" x2="0" y2="48466"/>
                          <a14:foregroundMark x1="0" y1="48466" x2="7203" y2="79141"/>
                          <a14:foregroundMark x1="7203" y1="79141" x2="49576" y2="96319"/>
                          <a14:foregroundMark x1="49576" y1="96319" x2="92797" y2="73006"/>
                          <a14:foregroundMark x1="92797" y1="73006" x2="99576" y2="41718"/>
                          <a14:foregroundMark x1="99576" y1="41718" x2="84746" y2="14724"/>
                          <a14:foregroundMark x1="84746" y1="14724" x2="39831" y2="4294"/>
                          <a14:foregroundMark x1="39831" y1="4294" x2="12288" y2="12883"/>
                          <a14:foregroundMark x1="31356" y1="17791" x2="6356" y2="25767"/>
                          <a14:foregroundMark x1="6356" y1="25767" x2="4237" y2="57055"/>
                          <a14:foregroundMark x1="4237" y1="57055" x2="5932" y2="60736"/>
                          <a14:foregroundMark x1="11441" y1="38037" x2="11864" y2="73006"/>
                          <a14:foregroundMark x1="11864" y1="73006" x2="22458" y2="91411"/>
                          <a14:foregroundMark x1="22034" y1="87117" x2="66949" y2="95706"/>
                          <a14:foregroundMark x1="66949" y1="95706" x2="85169" y2="81595"/>
                          <a14:foregroundMark x1="89831" y1="74233" x2="98729" y2="44172"/>
                          <a14:foregroundMark x1="98729" y1="44172" x2="96610" y2="25767"/>
                          <a14:foregroundMark x1="71610" y1="32515" x2="51271" y2="64417"/>
                          <a14:foregroundMark x1="51271" y1="64417" x2="52542" y2="46012"/>
                          <a14:foregroundMark x1="57627" y1="44785" x2="33051" y2="41104"/>
                          <a14:foregroundMark x1="33051" y1="41104" x2="33475" y2="55828"/>
                          <a14:foregroundMark x1="41949" y1="55215" x2="63136" y2="58896"/>
                          <a14:foregroundMark x1="63136" y1="58896" x2="56356" y2="60736"/>
                          <a14:foregroundMark x1="56780" y1="34969" x2="44915" y2="31288"/>
                          <a14:foregroundMark x1="27966" y1="53374" x2="41949" y2="23926"/>
                          <a14:foregroundMark x1="41949" y1="23926" x2="45339" y2="21472"/>
                          <a14:foregroundMark x1="66525" y1="39877" x2="60169" y2="71779"/>
                          <a14:foregroundMark x1="60169" y1="71779" x2="38983" y2="70552"/>
                          <a14:foregroundMark x1="38983" y1="70552" x2="38983" y2="70552"/>
                          <a14:foregroundMark x1="36441" y1="75460" x2="58051" y2="85890"/>
                          <a14:foregroundMark x1="58051" y1="85890" x2="77119" y2="65644"/>
                          <a14:foregroundMark x1="77119" y1="65644" x2="75424" y2="33742"/>
                          <a14:foregroundMark x1="75424" y1="33742" x2="72034" y2="30675"/>
                          <a14:foregroundMark x1="71610" y1="31902" x2="50000" y2="16564"/>
                          <a14:foregroundMark x1="50000" y1="16564" x2="30508" y2="30675"/>
                          <a14:foregroundMark x1="30508" y1="30675" x2="27966" y2="62577"/>
                          <a14:foregroundMark x1="27966" y1="62577" x2="32627" y2="73006"/>
                          <a14:foregroundMark x1="74576" y1="12883" x2="49153" y2="7975"/>
                          <a14:foregroundMark x1="49153" y1="7975" x2="45763" y2="8589"/>
                          <a14:foregroundMark x1="76271" y1="9202" x2="52542" y2="613"/>
                        </a14:backgroundRemoval>
                      </a14:imgEffect>
                    </a14:imgLayer>
                  </a14:imgProps>
                </a:ext>
                <a:ext uri="{28A0092B-C50C-407E-A947-70E740481C1C}">
                  <a14:useLocalDpi xmlns:a14="http://schemas.microsoft.com/office/drawing/2010/main" val="0"/>
                </a:ext>
              </a:extLst>
            </a:blip>
            <a:srcRect r="50114" b="-2831"/>
            <a:stretch/>
          </p:blipFill>
          <p:spPr>
            <a:xfrm rot="496966">
              <a:off x="5692978" y="4490716"/>
              <a:ext cx="108612" cy="154634"/>
            </a:xfrm>
            <a:prstGeom prst="rect">
              <a:avLst/>
            </a:prstGeom>
          </p:spPr>
        </p:pic>
      </p:grpSp>
    </p:spTree>
    <p:extLst>
      <p:ext uri="{BB962C8B-B14F-4D97-AF65-F5344CB8AC3E}">
        <p14:creationId xmlns:p14="http://schemas.microsoft.com/office/powerpoint/2010/main" val="359341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BDA2BD05-E504-43C9-89AF-0FD43EC61401}"/>
              </a:ext>
            </a:extLst>
          </p:cNvPr>
          <p:cNvSpPr>
            <a:spLocks noGrp="1"/>
          </p:cNvSpPr>
          <p:nvPr>
            <p:ph type="title"/>
          </p:nvPr>
        </p:nvSpPr>
        <p:spPr/>
        <p:txBody>
          <a:bodyPr>
            <a:normAutofit/>
          </a:bodyPr>
          <a:lstStyle/>
          <a:p>
            <a:r>
              <a:rPr lang="en-US" b="1" dirty="0"/>
              <a:t>Original adventurer song</a:t>
            </a:r>
          </a:p>
        </p:txBody>
      </p:sp>
      <p:sp>
        <p:nvSpPr>
          <p:cNvPr id="16" name="Content Placeholder 15">
            <a:extLst>
              <a:ext uri="{FF2B5EF4-FFF2-40B4-BE49-F238E27FC236}">
                <a16:creationId xmlns:a16="http://schemas.microsoft.com/office/drawing/2014/main" id="{90282D98-0389-4E2D-AE96-AFB3E570611A}"/>
              </a:ext>
            </a:extLst>
          </p:cNvPr>
          <p:cNvSpPr>
            <a:spLocks noGrp="1"/>
          </p:cNvSpPr>
          <p:nvPr>
            <p:ph idx="1"/>
          </p:nvPr>
        </p:nvSpPr>
        <p:spPr>
          <a:xfrm>
            <a:off x="1066800" y="1834487"/>
            <a:ext cx="10058400" cy="4229100"/>
          </a:xfrm>
        </p:spPr>
        <p:txBody>
          <a:bodyPr>
            <a:normAutofit/>
          </a:bodyPr>
          <a:lstStyle/>
          <a:p>
            <a:pPr marL="0" indent="0" algn="ctr">
              <a:buNone/>
            </a:pPr>
            <a:r>
              <a:rPr lang="en-US" sz="2800" dirty="0"/>
              <a:t>Adventurers for Jesus, this our earnest prayer.</a:t>
            </a:r>
          </a:p>
          <a:p>
            <a:pPr marL="0" indent="0" algn="ctr">
              <a:buNone/>
            </a:pPr>
            <a:r>
              <a:rPr lang="en-US" sz="2800" dirty="0"/>
              <a:t>Adventurers for Jesus, home, at school, at play and everywhere.</a:t>
            </a:r>
          </a:p>
          <a:p>
            <a:pPr marL="0" indent="0" algn="ctr">
              <a:buNone/>
            </a:pPr>
            <a:r>
              <a:rPr lang="en-US" sz="2800" dirty="0"/>
              <a:t>We’ll tell the world of life in Jesus; He is all our song.</a:t>
            </a:r>
          </a:p>
          <a:p>
            <a:pPr marL="0" indent="0" algn="ctr">
              <a:buNone/>
            </a:pPr>
            <a:r>
              <a:rPr lang="en-US" sz="2800" dirty="0"/>
              <a:t>There is all you need in Jesus.</a:t>
            </a:r>
          </a:p>
          <a:p>
            <a:pPr marL="0" indent="0" algn="ctr">
              <a:buNone/>
            </a:pPr>
            <a:r>
              <a:rPr lang="en-US" sz="2800" dirty="0"/>
              <a:t>Won’t you come along?</a:t>
            </a:r>
          </a:p>
        </p:txBody>
      </p:sp>
    </p:spTree>
    <p:extLst>
      <p:ext uri="{BB962C8B-B14F-4D97-AF65-F5344CB8AC3E}">
        <p14:creationId xmlns:p14="http://schemas.microsoft.com/office/powerpoint/2010/main" val="135983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E775-5F64-400C-A0D1-0AB131745411}"/>
              </a:ext>
            </a:extLst>
          </p:cNvPr>
          <p:cNvSpPr>
            <a:spLocks noGrp="1"/>
          </p:cNvSpPr>
          <p:nvPr>
            <p:ph type="title"/>
          </p:nvPr>
        </p:nvSpPr>
        <p:spPr/>
        <p:txBody>
          <a:bodyPr>
            <a:normAutofit/>
          </a:bodyPr>
          <a:lstStyle/>
          <a:p>
            <a:r>
              <a:rPr lang="en-US" b="1" dirty="0"/>
              <a:t>SESSION OBJECTIVES </a:t>
            </a:r>
          </a:p>
        </p:txBody>
      </p:sp>
      <p:sp>
        <p:nvSpPr>
          <p:cNvPr id="3" name="Content Placeholder 2">
            <a:extLst>
              <a:ext uri="{FF2B5EF4-FFF2-40B4-BE49-F238E27FC236}">
                <a16:creationId xmlns:a16="http://schemas.microsoft.com/office/drawing/2014/main" id="{6C4D2FCA-C37B-4BFD-AB65-6F7589F7E1B6}"/>
              </a:ext>
            </a:extLst>
          </p:cNvPr>
          <p:cNvSpPr>
            <a:spLocks noGrp="1"/>
          </p:cNvSpPr>
          <p:nvPr>
            <p:ph idx="1"/>
          </p:nvPr>
        </p:nvSpPr>
        <p:spPr/>
        <p:txBody>
          <a:bodyPr>
            <a:normAutofit/>
          </a:bodyPr>
          <a:lstStyle/>
          <a:p>
            <a:r>
              <a:rPr lang="en-US" sz="2800" dirty="0"/>
              <a:t>To develop an awareness of…</a:t>
            </a:r>
          </a:p>
          <a:p>
            <a:pPr lvl="1"/>
            <a:r>
              <a:rPr lang="en-US" sz="2400" dirty="0"/>
              <a:t>The mission &amp; uniqueness of the Adventurer Ministry</a:t>
            </a:r>
          </a:p>
          <a:p>
            <a:pPr lvl="1"/>
            <a:r>
              <a:rPr lang="en-US" sz="2400" dirty="0"/>
              <a:t>It’s relevance to today’s families</a:t>
            </a:r>
          </a:p>
          <a:p>
            <a:r>
              <a:rPr lang="en-US" sz="2800" dirty="0"/>
              <a:t>Recognize developmental milestones of Adventurer aged children  </a:t>
            </a:r>
          </a:p>
          <a:p>
            <a:r>
              <a:rPr lang="en-US" sz="2800" dirty="0"/>
              <a:t>use knowledge to shape programing and behavior modification techniques </a:t>
            </a:r>
          </a:p>
          <a:p>
            <a:endParaRPr lang="en-US" dirty="0"/>
          </a:p>
        </p:txBody>
      </p:sp>
    </p:spTree>
    <p:extLst>
      <p:ext uri="{BB962C8B-B14F-4D97-AF65-F5344CB8AC3E}">
        <p14:creationId xmlns:p14="http://schemas.microsoft.com/office/powerpoint/2010/main" val="11176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81F7FCA-5CEE-47AD-BD7C-7165AB57275C}"/>
              </a:ext>
            </a:extLst>
          </p:cNvPr>
          <p:cNvSpPr>
            <a:spLocks noGrp="1"/>
          </p:cNvSpPr>
          <p:nvPr>
            <p:ph type="title"/>
          </p:nvPr>
        </p:nvSpPr>
        <p:spPr>
          <a:xfrm>
            <a:off x="685800" y="400050"/>
            <a:ext cx="10820397" cy="1143000"/>
          </a:xfrm>
        </p:spPr>
        <p:txBody>
          <a:bodyPr>
            <a:normAutofit/>
          </a:bodyPr>
          <a:lstStyle/>
          <a:p>
            <a:pPr eaLnBrk="1" hangingPunct="1"/>
            <a:r>
              <a:rPr lang="en-US" altLang="en-US" b="1" dirty="0"/>
              <a:t>ADVENTURER SONG</a:t>
            </a:r>
          </a:p>
        </p:txBody>
      </p:sp>
      <p:sp>
        <p:nvSpPr>
          <p:cNvPr id="7" name="Content Placeholder 2">
            <a:extLst>
              <a:ext uri="{FF2B5EF4-FFF2-40B4-BE49-F238E27FC236}">
                <a16:creationId xmlns:a16="http://schemas.microsoft.com/office/drawing/2014/main" id="{4A9EFF6B-8CDE-4D32-8124-4FD3F33BE245}"/>
              </a:ext>
            </a:extLst>
          </p:cNvPr>
          <p:cNvSpPr txBox="1">
            <a:spLocks/>
          </p:cNvSpPr>
          <p:nvPr/>
        </p:nvSpPr>
        <p:spPr>
          <a:xfrm>
            <a:off x="1981200" y="1295400"/>
            <a:ext cx="9031288" cy="4953000"/>
          </a:xfrm>
          <a:prstGeom prst="rect">
            <a:avLst/>
          </a:prstGeom>
        </p:spPr>
        <p:txBody>
          <a:bodyPr/>
          <a:lstStyle/>
          <a:p>
            <a:pPr marL="342900" lvl="1" indent="-342900" eaLnBrk="1" hangingPunct="1">
              <a:spcBef>
                <a:spcPct val="20000"/>
              </a:spcBef>
              <a:buFont typeface="Arial" charset="0"/>
              <a:buChar char="•"/>
              <a:defRPr/>
            </a:pPr>
            <a:endParaRPr lang="en-US" sz="2200" b="1" dirty="0">
              <a:latin typeface="Palatino Linotype" pitchFamily="18" charset="0"/>
              <a:cs typeface="+mn-cs"/>
            </a:endParaRPr>
          </a:p>
          <a:p>
            <a:pPr marL="342900" indent="-342900" eaLnBrk="1" hangingPunct="1">
              <a:spcBef>
                <a:spcPct val="20000"/>
              </a:spcBef>
              <a:buFont typeface="Arial" charset="0"/>
              <a:buChar char="•"/>
              <a:defRPr/>
            </a:pPr>
            <a:endParaRPr lang="en-US" sz="2200" b="1" dirty="0">
              <a:latin typeface="Palatino Linotype" pitchFamily="18" charset="0"/>
              <a:cs typeface="+mn-cs"/>
            </a:endParaRPr>
          </a:p>
          <a:p>
            <a:pPr marL="742950" lvl="1" indent="-285750" eaLnBrk="1" hangingPunct="1">
              <a:spcBef>
                <a:spcPct val="20000"/>
              </a:spcBef>
              <a:defRPr/>
            </a:pPr>
            <a:endParaRPr lang="en-US" sz="2200" b="1" dirty="0">
              <a:latin typeface="Palatino Linotype" pitchFamily="18" charset="0"/>
              <a:cs typeface="+mn-cs"/>
            </a:endParaRPr>
          </a:p>
          <a:p>
            <a:pPr marL="742950" lvl="1" indent="-285750" eaLnBrk="1" hangingPunct="1">
              <a:spcBef>
                <a:spcPct val="20000"/>
              </a:spcBef>
              <a:defRPr/>
            </a:pPr>
            <a:endParaRPr lang="en-US" sz="2800" dirty="0">
              <a:latin typeface="+mn-lt"/>
              <a:cs typeface="+mn-cs"/>
            </a:endParaRPr>
          </a:p>
          <a:p>
            <a:pPr marL="342900" indent="-342900" eaLnBrk="1" hangingPunct="1">
              <a:spcBef>
                <a:spcPct val="20000"/>
              </a:spcBef>
              <a:buFont typeface="Arial" charset="0"/>
              <a:buChar char="•"/>
              <a:defRPr/>
            </a:pPr>
            <a:endParaRPr lang="en-US" sz="3200" dirty="0">
              <a:latin typeface="+mn-lt"/>
              <a:cs typeface="+mn-cs"/>
            </a:endParaRPr>
          </a:p>
        </p:txBody>
      </p:sp>
      <p:sp>
        <p:nvSpPr>
          <p:cNvPr id="6" name="Content Placeholder 2">
            <a:extLst>
              <a:ext uri="{FF2B5EF4-FFF2-40B4-BE49-F238E27FC236}">
                <a16:creationId xmlns:a16="http://schemas.microsoft.com/office/drawing/2014/main" id="{C8D25D3B-0622-4F97-B469-D90438391DAD}"/>
              </a:ext>
            </a:extLst>
          </p:cNvPr>
          <p:cNvSpPr txBox="1">
            <a:spLocks/>
          </p:cNvSpPr>
          <p:nvPr/>
        </p:nvSpPr>
        <p:spPr>
          <a:xfrm>
            <a:off x="685801" y="1438275"/>
            <a:ext cx="10820398" cy="4914900"/>
          </a:xfrm>
          <a:prstGeom prst="rect">
            <a:avLst/>
          </a:prstGeom>
        </p:spPr>
        <p:txBody>
          <a:bodyPr/>
          <a:lstStyle/>
          <a:p>
            <a:pPr marL="742950" lvl="1" indent="-285750" eaLnBrk="1" hangingPunct="1">
              <a:spcBef>
                <a:spcPct val="20000"/>
              </a:spcBef>
              <a:defRPr/>
            </a:pPr>
            <a:endParaRPr lang="en-US" sz="900" b="1" dirty="0">
              <a:latin typeface="Trajan Pro" panose="02020502050506020301" pitchFamily="18" charset="0"/>
              <a:cs typeface="Arial" charset="0"/>
            </a:endParaRPr>
          </a:p>
          <a:p>
            <a:pPr marL="742950" lvl="1" indent="-285750" algn="ctr" eaLnBrk="1" hangingPunct="1">
              <a:spcBef>
                <a:spcPct val="20000"/>
              </a:spcBef>
              <a:defRPr/>
            </a:pPr>
            <a:r>
              <a:rPr lang="en-US" sz="3200" dirty="0">
                <a:latin typeface="Trajan Pro" panose="02020502050506020301" pitchFamily="18" charset="0"/>
              </a:rPr>
              <a:t>We are Adventurers,</a:t>
            </a:r>
          </a:p>
          <a:p>
            <a:pPr marL="742950" lvl="1" indent="-285750" algn="ctr" eaLnBrk="1" hangingPunct="1">
              <a:spcBef>
                <a:spcPct val="20000"/>
              </a:spcBef>
              <a:defRPr/>
            </a:pPr>
            <a:r>
              <a:rPr lang="en-US" sz="3200" dirty="0">
                <a:latin typeface="Trajan Pro" panose="02020502050506020301" pitchFamily="18" charset="0"/>
              </a:rPr>
              <a:t>At home, at school, at play.</a:t>
            </a:r>
          </a:p>
          <a:p>
            <a:pPr marL="742950" lvl="1" indent="-285750" algn="ctr" eaLnBrk="1" hangingPunct="1">
              <a:spcBef>
                <a:spcPct val="20000"/>
              </a:spcBef>
              <a:defRPr/>
            </a:pPr>
            <a:r>
              <a:rPr lang="en-US" sz="3200" dirty="0">
                <a:latin typeface="Trajan Pro" panose="02020502050506020301" pitchFamily="18" charset="0"/>
              </a:rPr>
              <a:t>We are Adventurers,</a:t>
            </a:r>
          </a:p>
          <a:p>
            <a:pPr marL="742950" lvl="1" indent="-285750" algn="ctr" eaLnBrk="1" hangingPunct="1">
              <a:spcBef>
                <a:spcPct val="20000"/>
              </a:spcBef>
              <a:defRPr/>
            </a:pPr>
            <a:r>
              <a:rPr lang="en-US" sz="3200" dirty="0">
                <a:latin typeface="Trajan Pro" panose="02020502050506020301" pitchFamily="18" charset="0"/>
              </a:rPr>
              <a:t>We're learning every day </a:t>
            </a:r>
          </a:p>
          <a:p>
            <a:pPr marL="742950" lvl="1" indent="-285750" algn="ctr" eaLnBrk="1" hangingPunct="1">
              <a:spcBef>
                <a:spcPct val="20000"/>
              </a:spcBef>
              <a:defRPr/>
            </a:pPr>
            <a:r>
              <a:rPr lang="en-US" sz="3200" dirty="0">
                <a:latin typeface="Trajan Pro" panose="02020502050506020301" pitchFamily="18" charset="0"/>
              </a:rPr>
              <a:t>To be honest, kind, and true,</a:t>
            </a:r>
          </a:p>
          <a:p>
            <a:pPr marL="742950" lvl="1" indent="-285750" algn="ctr" eaLnBrk="1" hangingPunct="1">
              <a:spcBef>
                <a:spcPct val="20000"/>
              </a:spcBef>
              <a:defRPr/>
            </a:pPr>
            <a:r>
              <a:rPr lang="en-US" sz="3200" dirty="0">
                <a:latin typeface="Trajan Pro" panose="02020502050506020301" pitchFamily="18" charset="0"/>
              </a:rPr>
              <a:t>To be like Jesus </a:t>
            </a:r>
          </a:p>
          <a:p>
            <a:pPr marL="742950" lvl="1" indent="-285750" algn="ctr" eaLnBrk="1" hangingPunct="1">
              <a:spcBef>
                <a:spcPct val="20000"/>
              </a:spcBef>
              <a:defRPr/>
            </a:pPr>
            <a:r>
              <a:rPr lang="en-US" sz="3200" dirty="0">
                <a:latin typeface="Trajan Pro" panose="02020502050506020301" pitchFamily="18" charset="0"/>
              </a:rPr>
              <a:t>through and through!</a:t>
            </a:r>
          </a:p>
          <a:p>
            <a:pPr marL="742950" lvl="1" indent="-285750" algn="ctr" eaLnBrk="1" hangingPunct="1">
              <a:spcBef>
                <a:spcPct val="20000"/>
              </a:spcBef>
              <a:defRPr/>
            </a:pPr>
            <a:r>
              <a:rPr lang="en-US" sz="3200" dirty="0">
                <a:latin typeface="Trajan Pro" panose="02020502050506020301" pitchFamily="18" charset="0"/>
              </a:rPr>
              <a:t>We are Adventurers!</a:t>
            </a:r>
          </a:p>
        </p:txBody>
      </p:sp>
      <p:grpSp>
        <p:nvGrpSpPr>
          <p:cNvPr id="4" name="Group 3">
            <a:extLst>
              <a:ext uri="{FF2B5EF4-FFF2-40B4-BE49-F238E27FC236}">
                <a16:creationId xmlns:a16="http://schemas.microsoft.com/office/drawing/2014/main" id="{F744F36A-D95E-483C-8226-B5BBFDBAF9D0}"/>
              </a:ext>
            </a:extLst>
          </p:cNvPr>
          <p:cNvGrpSpPr/>
          <p:nvPr/>
        </p:nvGrpSpPr>
        <p:grpSpPr>
          <a:xfrm>
            <a:off x="685801" y="2220036"/>
            <a:ext cx="1813895" cy="4464972"/>
            <a:chOff x="266131" y="2393029"/>
            <a:chExt cx="1813895" cy="4464972"/>
          </a:xfrm>
        </p:grpSpPr>
        <p:pic>
          <p:nvPicPr>
            <p:cNvPr id="3" name="Picture 2" descr="A drawing of a cartoon character&#10;&#10;Description automatically generated">
              <a:extLst>
                <a:ext uri="{FF2B5EF4-FFF2-40B4-BE49-F238E27FC236}">
                  <a16:creationId xmlns:a16="http://schemas.microsoft.com/office/drawing/2014/main" id="{42EC27BF-4A42-475A-8FAE-FD8FA735017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9148" l="9091" r="94406">
                          <a14:foregroundMark x1="43357" y1="2273" x2="14685" y2="7670"/>
                          <a14:foregroundMark x1="14685" y1="7670" x2="11888" y2="19886"/>
                          <a14:foregroundMark x1="11888" y1="19886" x2="27972" y2="30966"/>
                          <a14:foregroundMark x1="27972" y1="30966" x2="57343" y2="35227"/>
                          <a14:foregroundMark x1="57343" y1="35227" x2="65035" y2="34375"/>
                          <a14:foregroundMark x1="33566" y1="2557" x2="64336" y2="1989"/>
                          <a14:foregroundMark x1="64336" y1="1989" x2="76923" y2="11364"/>
                          <a14:foregroundMark x1="78322" y1="3693" x2="48951" y2="284"/>
                          <a14:foregroundMark x1="48951" y1="284" x2="32168" y2="2841"/>
                          <a14:foregroundMark x1="32867" y1="32955" x2="45455" y2="40625"/>
                          <a14:foregroundMark x1="73427" y1="40625" x2="75524" y2="64489"/>
                          <a14:foregroundMark x1="75524" y1="64489" x2="98601" y2="56818"/>
                          <a14:foregroundMark x1="98601" y1="56818" x2="94406" y2="44602"/>
                          <a14:foregroundMark x1="94406" y1="44602" x2="79720" y2="34943"/>
                          <a14:foregroundMark x1="47552" y1="66477" x2="40559" y2="94318"/>
                          <a14:foregroundMark x1="40559" y1="94318" x2="68531" y2="99148"/>
                          <a14:foregroundMark x1="68531" y1="99148" x2="84615" y2="88352"/>
                          <a14:foregroundMark x1="84615" y1="88352" x2="81818" y2="87500"/>
                        </a14:backgroundRemoval>
                      </a14:imgEffect>
                    </a14:imgLayer>
                  </a14:imgProps>
                </a:ext>
                <a:ext uri="{28A0092B-C50C-407E-A947-70E740481C1C}">
                  <a14:useLocalDpi xmlns:a14="http://schemas.microsoft.com/office/drawing/2010/main" val="0"/>
                </a:ext>
              </a:extLst>
            </a:blip>
            <a:stretch>
              <a:fillRect/>
            </a:stretch>
          </p:blipFill>
          <p:spPr>
            <a:xfrm>
              <a:off x="266131" y="2393029"/>
              <a:ext cx="1813895" cy="4464972"/>
            </a:xfrm>
            <a:prstGeom prst="rect">
              <a:avLst/>
            </a:prstGeom>
          </p:spPr>
        </p:pic>
        <p:pic>
          <p:nvPicPr>
            <p:cNvPr id="9" name="Picture 2" descr="Adventurer Club NAD official site">
              <a:extLst>
                <a:ext uri="{FF2B5EF4-FFF2-40B4-BE49-F238E27FC236}">
                  <a16:creationId xmlns:a16="http://schemas.microsoft.com/office/drawing/2014/main" id="{69F0348C-09C7-485D-97BC-10142271595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448406">
              <a:off x="1380061" y="4345622"/>
              <a:ext cx="187560" cy="17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Adventurer Club NAD official site">
              <a:extLst>
                <a:ext uri="{FF2B5EF4-FFF2-40B4-BE49-F238E27FC236}">
                  <a16:creationId xmlns:a16="http://schemas.microsoft.com/office/drawing/2014/main" id="{0845753D-B9E2-4F0D-9584-28F8718CF2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486597">
              <a:off x="788860" y="4435887"/>
              <a:ext cx="187560" cy="17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81F7FCA-5CEE-47AD-BD7C-7165AB57275C}"/>
              </a:ext>
            </a:extLst>
          </p:cNvPr>
          <p:cNvSpPr>
            <a:spLocks noGrp="1"/>
          </p:cNvSpPr>
          <p:nvPr>
            <p:ph type="title"/>
          </p:nvPr>
        </p:nvSpPr>
        <p:spPr>
          <a:xfrm>
            <a:off x="933450" y="381001"/>
            <a:ext cx="10604126" cy="1143000"/>
          </a:xfrm>
        </p:spPr>
        <p:txBody>
          <a:bodyPr>
            <a:normAutofit/>
          </a:bodyPr>
          <a:lstStyle/>
          <a:p>
            <a:r>
              <a:rPr lang="en-US" b="1" dirty="0">
                <a:solidFill>
                  <a:srgbClr val="9A5315">
                    <a:lumMod val="50000"/>
                  </a:srgbClr>
                </a:solidFill>
              </a:rPr>
              <a:t>HISTORY OF THE ADVENTURER CLUB </a:t>
            </a:r>
            <a:endParaRPr lang="en-US" altLang="en-US" b="1" dirty="0"/>
          </a:p>
        </p:txBody>
      </p:sp>
      <p:sp>
        <p:nvSpPr>
          <p:cNvPr id="7" name="Content Placeholder 2">
            <a:extLst>
              <a:ext uri="{FF2B5EF4-FFF2-40B4-BE49-F238E27FC236}">
                <a16:creationId xmlns:a16="http://schemas.microsoft.com/office/drawing/2014/main" id="{4A9EFF6B-8CDE-4D32-8124-4FD3F33BE245}"/>
              </a:ext>
            </a:extLst>
          </p:cNvPr>
          <p:cNvSpPr txBox="1">
            <a:spLocks/>
          </p:cNvSpPr>
          <p:nvPr/>
        </p:nvSpPr>
        <p:spPr>
          <a:xfrm>
            <a:off x="1981200" y="1295400"/>
            <a:ext cx="9031288" cy="4953000"/>
          </a:xfrm>
          <a:prstGeom prst="rect">
            <a:avLst/>
          </a:prstGeom>
        </p:spPr>
        <p:txBody>
          <a:bodyPr/>
          <a:lstStyle/>
          <a:p>
            <a:pPr marL="342900" lvl="1" indent="-342900" eaLnBrk="1" hangingPunct="1">
              <a:spcBef>
                <a:spcPct val="20000"/>
              </a:spcBef>
              <a:buFont typeface="Arial" charset="0"/>
              <a:buChar char="•"/>
              <a:defRPr/>
            </a:pPr>
            <a:endParaRPr lang="en-US" sz="2200" b="1" dirty="0">
              <a:latin typeface="Palatino Linotype" pitchFamily="18" charset="0"/>
              <a:cs typeface="+mn-cs"/>
            </a:endParaRPr>
          </a:p>
          <a:p>
            <a:pPr marL="342900" indent="-342900" eaLnBrk="1" hangingPunct="1">
              <a:spcBef>
                <a:spcPct val="20000"/>
              </a:spcBef>
              <a:buFont typeface="Arial" charset="0"/>
              <a:buChar char="•"/>
              <a:defRPr/>
            </a:pPr>
            <a:endParaRPr lang="en-US" sz="2200" b="1" dirty="0">
              <a:latin typeface="Palatino Linotype" pitchFamily="18" charset="0"/>
              <a:cs typeface="+mn-cs"/>
            </a:endParaRPr>
          </a:p>
          <a:p>
            <a:pPr marL="742950" lvl="1" indent="-285750" eaLnBrk="1" hangingPunct="1">
              <a:spcBef>
                <a:spcPct val="20000"/>
              </a:spcBef>
              <a:defRPr/>
            </a:pPr>
            <a:endParaRPr lang="en-US" sz="2200" b="1" dirty="0">
              <a:latin typeface="Palatino Linotype" pitchFamily="18" charset="0"/>
              <a:cs typeface="+mn-cs"/>
            </a:endParaRPr>
          </a:p>
          <a:p>
            <a:pPr marL="742950" lvl="1" indent="-285750" eaLnBrk="1" hangingPunct="1">
              <a:spcBef>
                <a:spcPct val="20000"/>
              </a:spcBef>
              <a:defRPr/>
            </a:pPr>
            <a:endParaRPr lang="en-US" sz="2800" dirty="0">
              <a:latin typeface="+mn-lt"/>
              <a:cs typeface="+mn-cs"/>
            </a:endParaRPr>
          </a:p>
          <a:p>
            <a:pPr marL="342900" indent="-342900" eaLnBrk="1" hangingPunct="1">
              <a:spcBef>
                <a:spcPct val="20000"/>
              </a:spcBef>
              <a:buFont typeface="Arial" charset="0"/>
              <a:buChar char="•"/>
              <a:defRPr/>
            </a:pPr>
            <a:endParaRPr lang="en-US" sz="3200" dirty="0">
              <a:latin typeface="+mn-lt"/>
              <a:cs typeface="+mn-cs"/>
            </a:endParaRPr>
          </a:p>
        </p:txBody>
      </p:sp>
      <p:sp>
        <p:nvSpPr>
          <p:cNvPr id="6" name="Content Placeholder 2">
            <a:extLst>
              <a:ext uri="{FF2B5EF4-FFF2-40B4-BE49-F238E27FC236}">
                <a16:creationId xmlns:a16="http://schemas.microsoft.com/office/drawing/2014/main" id="{C8D25D3B-0622-4F97-B469-D90438391DAD}"/>
              </a:ext>
            </a:extLst>
          </p:cNvPr>
          <p:cNvSpPr txBox="1">
            <a:spLocks/>
          </p:cNvSpPr>
          <p:nvPr/>
        </p:nvSpPr>
        <p:spPr>
          <a:xfrm>
            <a:off x="933450" y="1524001"/>
            <a:ext cx="10972799" cy="4724399"/>
          </a:xfrm>
          <a:prstGeom prst="rect">
            <a:avLst/>
          </a:prstGeom>
        </p:spPr>
        <p:txBody>
          <a:bodyPr/>
          <a:lstStyle/>
          <a:p>
            <a:pPr marL="742950" lvl="1" indent="-285750" eaLnBrk="1" hangingPunct="1">
              <a:spcBef>
                <a:spcPct val="20000"/>
              </a:spcBef>
              <a:defRPr/>
            </a:pPr>
            <a:endParaRPr lang="en-US" sz="900" b="1" dirty="0">
              <a:latin typeface="Trajan Pro" panose="02020502050506020301" pitchFamily="18" charset="0"/>
              <a:cs typeface="Arial" charset="0"/>
            </a:endParaRPr>
          </a:p>
          <a:p>
            <a:pPr lvl="0" algn="ctr">
              <a:spcBef>
                <a:spcPts val="400"/>
              </a:spcBef>
            </a:pPr>
            <a:r>
              <a:rPr lang="en-US" sz="2600" dirty="0">
                <a:solidFill>
                  <a:srgbClr val="9A5315"/>
                </a:solidFill>
                <a:latin typeface="Trajan Pro" panose="02020502050506020301" pitchFamily="18" charset="0"/>
              </a:rPr>
              <a:t>Adventurer Club roots reach back to the early days of children’s ministry in the Seventh-day Adventist Church. </a:t>
            </a:r>
          </a:p>
          <a:p>
            <a:pPr lvl="0" algn="ctr">
              <a:spcBef>
                <a:spcPts val="400"/>
              </a:spcBef>
            </a:pPr>
            <a:endParaRPr lang="en-US" sz="1200" dirty="0">
              <a:solidFill>
                <a:srgbClr val="9A5315"/>
              </a:solidFill>
              <a:latin typeface="Trajan Pro" panose="02020502050506020301" pitchFamily="18" charset="0"/>
            </a:endParaRPr>
          </a:p>
          <a:p>
            <a:pPr marL="347472" lvl="0" indent="-347472">
              <a:spcBef>
                <a:spcPts val="400"/>
              </a:spcBef>
              <a:buFont typeface="Arial" panose="020B0604020202020204" pitchFamily="34" charset="0"/>
              <a:buChar char="•"/>
            </a:pPr>
            <a:r>
              <a:rPr lang="en-US" sz="2400" b="1" dirty="0">
                <a:solidFill>
                  <a:srgbClr val="9A5315"/>
                </a:solidFill>
                <a:latin typeface="Trajan Pro" panose="02020502050506020301" pitchFamily="18" charset="0"/>
              </a:rPr>
              <a:t>1890’s</a:t>
            </a:r>
            <a:r>
              <a:rPr lang="en-US" sz="2400" dirty="0">
                <a:solidFill>
                  <a:srgbClr val="9A5315"/>
                </a:solidFill>
                <a:latin typeface="Trajan Pro" panose="02020502050506020301" pitchFamily="18" charset="0"/>
              </a:rPr>
              <a:t> 	Our Little Friend is published</a:t>
            </a:r>
          </a:p>
          <a:p>
            <a:pPr marL="347472" lvl="0" indent="-347472">
              <a:spcBef>
                <a:spcPts val="400"/>
              </a:spcBef>
              <a:buFont typeface="Arial" panose="020B0604020202020204" pitchFamily="34" charset="0"/>
              <a:buChar char="•"/>
            </a:pPr>
            <a:r>
              <a:rPr lang="en-US" sz="2400" b="1" dirty="0">
                <a:solidFill>
                  <a:srgbClr val="9A5315"/>
                </a:solidFill>
                <a:latin typeface="Trajan Pro" panose="02020502050506020301" pitchFamily="18" charset="0"/>
              </a:rPr>
              <a:t>1917	</a:t>
            </a:r>
            <a:r>
              <a:rPr lang="en-US" sz="2400" dirty="0">
                <a:solidFill>
                  <a:srgbClr val="9A5315"/>
                </a:solidFill>
                <a:latin typeface="Trajan Pro" panose="02020502050506020301" pitchFamily="18" charset="0"/>
              </a:rPr>
              <a:t>Primary Reading Course developed </a:t>
            </a:r>
          </a:p>
          <a:p>
            <a:pPr marL="347472" lvl="0" indent="-347472">
              <a:spcBef>
                <a:spcPts val="400"/>
              </a:spcBef>
              <a:buFont typeface="Arial" panose="020B0604020202020204" pitchFamily="34" charset="0"/>
              <a:buChar char="•"/>
            </a:pPr>
            <a:r>
              <a:rPr lang="en-US" sz="2400" b="1" dirty="0">
                <a:solidFill>
                  <a:srgbClr val="9A5315"/>
                </a:solidFill>
                <a:latin typeface="Trajan Pro" panose="02020502050506020301" pitchFamily="18" charset="0"/>
              </a:rPr>
              <a:t>1930</a:t>
            </a:r>
            <a:r>
              <a:rPr lang="en-US" sz="2400" dirty="0">
                <a:solidFill>
                  <a:srgbClr val="9A5315"/>
                </a:solidFill>
                <a:latin typeface="Trajan Pro" panose="02020502050506020301" pitchFamily="18" charset="0"/>
              </a:rPr>
              <a:t> 	Introduction Pre-JMV classes  (Busy Bee, Sunbeam, 	Builder, &amp; Helping 		Hand). </a:t>
            </a:r>
          </a:p>
          <a:p>
            <a:pPr lvl="0">
              <a:spcBef>
                <a:spcPts val="400"/>
              </a:spcBef>
            </a:pPr>
            <a:r>
              <a:rPr lang="en-US" sz="2400" dirty="0">
                <a:solidFill>
                  <a:srgbClr val="9A5315"/>
                </a:solidFill>
                <a:latin typeface="Trajan Pro" panose="02020502050506020301" pitchFamily="18" charset="0"/>
              </a:rPr>
              <a:t>		annual investitures held with JMV investitures. </a:t>
            </a:r>
          </a:p>
          <a:p>
            <a:pPr marL="347472" lvl="0" indent="-347472">
              <a:spcBef>
                <a:spcPts val="400"/>
              </a:spcBef>
              <a:buFont typeface="Arial" panose="020B0604020202020204" pitchFamily="34" charset="0"/>
              <a:buChar char="•"/>
            </a:pPr>
            <a:r>
              <a:rPr lang="en-US" sz="2400" b="1" dirty="0">
                <a:solidFill>
                  <a:srgbClr val="9A5315"/>
                </a:solidFill>
                <a:latin typeface="Trajan Pro" panose="02020502050506020301" pitchFamily="18" charset="0"/>
              </a:rPr>
              <a:t>1939</a:t>
            </a:r>
            <a:r>
              <a:rPr lang="en-US" sz="2400" dirty="0">
                <a:solidFill>
                  <a:srgbClr val="9A5315"/>
                </a:solidFill>
                <a:latin typeface="Trajan Pro" panose="02020502050506020301" pitchFamily="18" charset="0"/>
              </a:rPr>
              <a:t> 	The General Conference endorsed the 4 classes.  </a:t>
            </a:r>
          </a:p>
          <a:p>
            <a:pPr marL="347472" lvl="0" indent="-347472">
              <a:spcBef>
                <a:spcPts val="600"/>
              </a:spcBef>
              <a:buFont typeface="Arial" panose="020B0604020202020204" pitchFamily="34" charset="0"/>
              <a:buChar char="•"/>
            </a:pPr>
            <a:r>
              <a:rPr lang="en-US" sz="2400" b="1" dirty="0">
                <a:solidFill>
                  <a:srgbClr val="9A5315"/>
                </a:solidFill>
                <a:latin typeface="Trajan Pro" panose="02020502050506020301" pitchFamily="18" charset="0"/>
              </a:rPr>
              <a:t>1957</a:t>
            </a:r>
            <a:r>
              <a:rPr lang="en-US" sz="2400" dirty="0">
                <a:solidFill>
                  <a:srgbClr val="9A5315"/>
                </a:solidFill>
                <a:latin typeface="Trajan Pro" panose="02020502050506020301" pitchFamily="18" charset="0"/>
              </a:rPr>
              <a:t> 	Primary Treasure is published</a:t>
            </a:r>
          </a:p>
        </p:txBody>
      </p:sp>
    </p:spTree>
    <p:extLst>
      <p:ext uri="{BB962C8B-B14F-4D97-AF65-F5344CB8AC3E}">
        <p14:creationId xmlns:p14="http://schemas.microsoft.com/office/powerpoint/2010/main" val="77407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91607-0B20-49F1-8338-C4BCAA4AEB6F}"/>
              </a:ext>
            </a:extLst>
          </p:cNvPr>
          <p:cNvSpPr>
            <a:spLocks noGrp="1"/>
          </p:cNvSpPr>
          <p:nvPr>
            <p:ph type="title"/>
          </p:nvPr>
        </p:nvSpPr>
        <p:spPr>
          <a:xfrm>
            <a:off x="1065212" y="361950"/>
            <a:ext cx="10621963" cy="1219200"/>
          </a:xfrm>
        </p:spPr>
        <p:txBody>
          <a:bodyPr>
            <a:normAutofit/>
          </a:bodyPr>
          <a:lstStyle/>
          <a:p>
            <a:r>
              <a:rPr lang="en-US" b="1" dirty="0">
                <a:solidFill>
                  <a:srgbClr val="9A5315">
                    <a:lumMod val="50000"/>
                  </a:srgbClr>
                </a:solidFill>
              </a:rPr>
              <a:t>HISTORY OF THE ADVENTURER CLUB </a:t>
            </a:r>
            <a:endParaRPr lang="en-US" b="1" dirty="0"/>
          </a:p>
        </p:txBody>
      </p:sp>
      <p:sp>
        <p:nvSpPr>
          <p:cNvPr id="3" name="Content Placeholder 2">
            <a:extLst>
              <a:ext uri="{FF2B5EF4-FFF2-40B4-BE49-F238E27FC236}">
                <a16:creationId xmlns:a16="http://schemas.microsoft.com/office/drawing/2014/main" id="{4D004766-2249-4CD9-9385-5C4D7E49A669}"/>
              </a:ext>
            </a:extLst>
          </p:cNvPr>
          <p:cNvSpPr>
            <a:spLocks noGrp="1"/>
          </p:cNvSpPr>
          <p:nvPr>
            <p:ph idx="1"/>
          </p:nvPr>
        </p:nvSpPr>
        <p:spPr>
          <a:xfrm>
            <a:off x="1065212" y="1733550"/>
            <a:ext cx="10764836" cy="4608884"/>
          </a:xfrm>
        </p:spPr>
        <p:txBody>
          <a:bodyPr>
            <a:normAutofit/>
          </a:bodyPr>
          <a:lstStyle/>
          <a:p>
            <a:pPr lvl="0">
              <a:spcBef>
                <a:spcPts val="600"/>
              </a:spcBef>
            </a:pPr>
            <a:r>
              <a:rPr lang="en-US" b="1" dirty="0">
                <a:solidFill>
                  <a:srgbClr val="9A5315"/>
                </a:solidFill>
              </a:rPr>
              <a:t>1972</a:t>
            </a:r>
            <a:r>
              <a:rPr lang="en-US" dirty="0">
                <a:solidFill>
                  <a:srgbClr val="9A5315"/>
                </a:solidFill>
              </a:rPr>
              <a:t>	WA Conf. “Beavers,” </a:t>
            </a:r>
          </a:p>
          <a:p>
            <a:pPr lvl="0">
              <a:spcBef>
                <a:spcPts val="600"/>
              </a:spcBef>
            </a:pPr>
            <a:r>
              <a:rPr lang="en-US" b="1" dirty="0">
                <a:solidFill>
                  <a:srgbClr val="9A5315"/>
                </a:solidFill>
              </a:rPr>
              <a:t>1975</a:t>
            </a:r>
            <a:r>
              <a:rPr lang="en-US" dirty="0">
                <a:solidFill>
                  <a:srgbClr val="9A5315"/>
                </a:solidFill>
              </a:rPr>
              <a:t> 	North-Eastern Conf.- children’s club concept 	program </a:t>
            </a:r>
            <a:endParaRPr lang="en-US" dirty="0"/>
          </a:p>
          <a:p>
            <a:pPr>
              <a:spcBef>
                <a:spcPts val="600"/>
              </a:spcBef>
            </a:pPr>
            <a:r>
              <a:rPr lang="en-US" b="1" dirty="0"/>
              <a:t>1980</a:t>
            </a:r>
            <a:r>
              <a:rPr lang="en-US" dirty="0"/>
              <a:t> 	“Pre-Pathfinders," "Adventurers," or "Beavers“</a:t>
            </a:r>
          </a:p>
          <a:p>
            <a:pPr>
              <a:spcBef>
                <a:spcPts val="600"/>
              </a:spcBef>
            </a:pPr>
            <a:r>
              <a:rPr lang="en-US" b="1" dirty="0"/>
              <a:t>1988</a:t>
            </a:r>
            <a:r>
              <a:rPr lang="en-US" dirty="0"/>
              <a:t> 	NAD formalize Adventurers Club. Curriculum</a:t>
            </a:r>
          </a:p>
          <a:p>
            <a:pPr>
              <a:spcBef>
                <a:spcPts val="600"/>
              </a:spcBef>
            </a:pPr>
            <a:r>
              <a:rPr lang="en-US" b="1" dirty="0"/>
              <a:t>1989</a:t>
            </a:r>
            <a:r>
              <a:rPr lang="en-US" dirty="0"/>
              <a:t> 	Updated curriculum, authorized 4 classes, aligned with school grades,, 		developed awards, updated guidelines </a:t>
            </a:r>
          </a:p>
          <a:p>
            <a:pPr>
              <a:spcBef>
                <a:spcPts val="600"/>
              </a:spcBef>
            </a:pPr>
            <a:r>
              <a:rPr kumimoji="0" lang="en-US" b="1" i="0" u="none" strike="noStrike" kern="1200" cap="none" spc="0" normalizeH="0" baseline="0" noProof="0" dirty="0">
                <a:ln>
                  <a:noFill/>
                </a:ln>
                <a:solidFill>
                  <a:srgbClr val="9A5315"/>
                </a:solidFill>
                <a:effectLst/>
                <a:uLnTx/>
                <a:uFillTx/>
                <a:latin typeface="Trajan Pro" panose="02020502050506020301" pitchFamily="18" charset="0"/>
                <a:ea typeface="+mn-ea"/>
                <a:cs typeface="+mn-cs"/>
              </a:rPr>
              <a:t>1990</a:t>
            </a:r>
            <a:r>
              <a:rPr kumimoji="0" lang="en-US" b="0" i="0" u="none" strike="noStrike" kern="1200" cap="none" spc="0" normalizeH="0" baseline="0" noProof="0" dirty="0">
                <a:ln>
                  <a:noFill/>
                </a:ln>
                <a:solidFill>
                  <a:srgbClr val="9A5315"/>
                </a:solidFill>
                <a:effectLst/>
                <a:uLnTx/>
                <a:uFillTx/>
                <a:latin typeface="Trajan Pro" panose="02020502050506020301" pitchFamily="18" charset="0"/>
                <a:ea typeface="+mn-ea"/>
                <a:cs typeface="+mn-cs"/>
              </a:rPr>
              <a:t>  	NAD began Pilot Adventurer program</a:t>
            </a:r>
            <a:endParaRPr lang="en-US" dirty="0"/>
          </a:p>
        </p:txBody>
      </p:sp>
    </p:spTree>
    <p:extLst>
      <p:ext uri="{BB962C8B-B14F-4D97-AF65-F5344CB8AC3E}">
        <p14:creationId xmlns:p14="http://schemas.microsoft.com/office/powerpoint/2010/main" val="340280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79361-4E1B-40DE-92DD-F39879F981EF}"/>
              </a:ext>
            </a:extLst>
          </p:cNvPr>
          <p:cNvSpPr>
            <a:spLocks noGrp="1"/>
          </p:cNvSpPr>
          <p:nvPr>
            <p:ph type="title"/>
          </p:nvPr>
        </p:nvSpPr>
        <p:spPr>
          <a:xfrm>
            <a:off x="1065212" y="304800"/>
            <a:ext cx="10745788" cy="1219200"/>
          </a:xfrm>
        </p:spPr>
        <p:txBody>
          <a:bodyPr>
            <a:normAutofit/>
          </a:bodyPr>
          <a:lstStyle/>
          <a:p>
            <a:r>
              <a:rPr lang="en-US" b="1" dirty="0">
                <a:solidFill>
                  <a:srgbClr val="9A5315">
                    <a:lumMod val="50000"/>
                  </a:srgbClr>
                </a:solidFill>
              </a:rPr>
              <a:t>HISTORY OF THE ADVENTURER CLUB </a:t>
            </a:r>
            <a:endParaRPr lang="en-US" b="1" dirty="0"/>
          </a:p>
        </p:txBody>
      </p:sp>
      <p:sp>
        <p:nvSpPr>
          <p:cNvPr id="3" name="Content Placeholder 2">
            <a:extLst>
              <a:ext uri="{FF2B5EF4-FFF2-40B4-BE49-F238E27FC236}">
                <a16:creationId xmlns:a16="http://schemas.microsoft.com/office/drawing/2014/main" id="{6690818E-A3FA-4309-84BB-7D9C07C56A8C}"/>
              </a:ext>
            </a:extLst>
          </p:cNvPr>
          <p:cNvSpPr>
            <a:spLocks noGrp="1"/>
          </p:cNvSpPr>
          <p:nvPr>
            <p:ph idx="1"/>
          </p:nvPr>
        </p:nvSpPr>
        <p:spPr>
          <a:xfrm>
            <a:off x="1065212" y="1644315"/>
            <a:ext cx="10653545" cy="4552951"/>
          </a:xfrm>
        </p:spPr>
        <p:txBody>
          <a:bodyPr>
            <a:noAutofit/>
          </a:bodyPr>
          <a:lstStyle/>
          <a:p>
            <a:pPr>
              <a:spcBef>
                <a:spcPts val="600"/>
              </a:spcBef>
            </a:pPr>
            <a:r>
              <a:rPr lang="en-US" b="1" dirty="0"/>
              <a:t>1991</a:t>
            </a:r>
            <a:r>
              <a:rPr lang="en-US" dirty="0"/>
              <a:t>	GC authorized a global program</a:t>
            </a:r>
          </a:p>
          <a:p>
            <a:pPr marL="0" indent="0">
              <a:spcBef>
                <a:spcPts val="600"/>
              </a:spcBef>
              <a:buNone/>
            </a:pPr>
            <a:r>
              <a:rPr lang="en-US" dirty="0"/>
              <a:t>		GC expanded - Little Lambs &amp; Eager Beaver</a:t>
            </a:r>
          </a:p>
          <a:p>
            <a:pPr marL="0" indent="0">
              <a:spcBef>
                <a:spcPts val="600"/>
              </a:spcBef>
              <a:buNone/>
            </a:pPr>
            <a:r>
              <a:rPr lang="en-US" dirty="0"/>
              <a:t>		Names/levels vary (languages and regions). </a:t>
            </a:r>
          </a:p>
          <a:p>
            <a:pPr marL="0" indent="0">
              <a:spcBef>
                <a:spcPts val="600"/>
              </a:spcBef>
              <a:buNone/>
            </a:pPr>
            <a:r>
              <a:rPr lang="en-US" dirty="0"/>
              <a:t>		South Pacific Division (no native beavers), age 5 					“Little Fish”</a:t>
            </a:r>
          </a:p>
          <a:p>
            <a:pPr lvl="0">
              <a:spcBef>
                <a:spcPts val="600"/>
              </a:spcBef>
            </a:pPr>
            <a:r>
              <a:rPr lang="en-US" b="1" dirty="0">
                <a:solidFill>
                  <a:srgbClr val="9A5315"/>
                </a:solidFill>
              </a:rPr>
              <a:t>1993</a:t>
            </a:r>
            <a:r>
              <a:rPr lang="en-US" dirty="0">
                <a:solidFill>
                  <a:srgbClr val="9A5315"/>
                </a:solidFill>
              </a:rPr>
              <a:t>  	Adventurer Club officially recognized in NAD; Eager Beaver program 		re-piloted</a:t>
            </a:r>
          </a:p>
          <a:p>
            <a:pPr marL="347472" marR="0" lvl="0" indent="-347472"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9A5315"/>
                </a:solidFill>
                <a:effectLst/>
                <a:uLnTx/>
                <a:uFillTx/>
                <a:latin typeface="Trajan Pro" panose="02020502050506020301" pitchFamily="18" charset="0"/>
                <a:ea typeface="+mn-ea"/>
                <a:cs typeface="+mn-cs"/>
              </a:rPr>
              <a:t>2000</a:t>
            </a:r>
            <a:r>
              <a:rPr kumimoji="0" lang="en-US" b="0" i="0" u="none" strike="noStrike" kern="1200" cap="none" spc="0" normalizeH="0" baseline="0" noProof="0" dirty="0">
                <a:ln>
                  <a:noFill/>
                </a:ln>
                <a:solidFill>
                  <a:srgbClr val="9A5315"/>
                </a:solidFill>
                <a:effectLst/>
                <a:uLnTx/>
                <a:uFillTx/>
                <a:latin typeface="Trajan Pro" panose="02020502050506020301" pitchFamily="18" charset="0"/>
                <a:ea typeface="+mn-ea"/>
                <a:cs typeface="+mn-cs"/>
              </a:rPr>
              <a:t>	GC voted, Club Director now Church Board member; </a:t>
            </a:r>
          </a:p>
          <a:p>
            <a:pPr marL="0" marR="0" lvl="0" indent="0" algn="l" defTabSz="914400" rtl="0" eaLnBrk="1" fontAlgn="auto" latinLnBrk="0" hangingPunct="1">
              <a:lnSpc>
                <a:spcPct val="100000"/>
              </a:lnSpc>
              <a:spcBef>
                <a:spcPts val="600"/>
              </a:spcBef>
              <a:spcAft>
                <a:spcPts val="0"/>
              </a:spcAft>
              <a:buClrTx/>
              <a:buSzTx/>
              <a:buNone/>
              <a:tabLst/>
              <a:defRPr/>
            </a:pPr>
            <a:r>
              <a:rPr kumimoji="0" lang="en-US" b="0" i="0" u="none" strike="noStrike" kern="1200" cap="none" spc="0" normalizeH="0" baseline="0" noProof="0" dirty="0">
                <a:ln>
                  <a:noFill/>
                </a:ln>
                <a:solidFill>
                  <a:srgbClr val="9A5315"/>
                </a:solidFill>
                <a:effectLst/>
                <a:uLnTx/>
                <a:uFillTx/>
                <a:latin typeface="Trajan Pro" panose="02020502050506020301" pitchFamily="18" charset="0"/>
                <a:ea typeface="+mn-ea"/>
                <a:cs typeface="+mn-cs"/>
              </a:rPr>
              <a:t>		NAD creates a department for Youth 	Ministries including Adventurers 		with Pastor James Black as the Director</a:t>
            </a:r>
          </a:p>
          <a:p>
            <a:pPr marL="0" indent="0">
              <a:spcBef>
                <a:spcPts val="600"/>
              </a:spcBef>
              <a:buNone/>
            </a:pPr>
            <a:endParaRPr lang="en-US" sz="2000" dirty="0">
              <a:solidFill>
                <a:srgbClr val="9A5315"/>
              </a:solidFill>
            </a:endParaRPr>
          </a:p>
        </p:txBody>
      </p:sp>
    </p:spTree>
    <p:extLst>
      <p:ext uri="{BB962C8B-B14F-4D97-AF65-F5344CB8AC3E}">
        <p14:creationId xmlns:p14="http://schemas.microsoft.com/office/powerpoint/2010/main" val="278120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CC774-3D6F-4071-B530-8F870013C3F0}"/>
              </a:ext>
            </a:extLst>
          </p:cNvPr>
          <p:cNvSpPr>
            <a:spLocks noGrp="1"/>
          </p:cNvSpPr>
          <p:nvPr>
            <p:ph type="title"/>
          </p:nvPr>
        </p:nvSpPr>
        <p:spPr>
          <a:xfrm>
            <a:off x="1065211" y="304800"/>
            <a:ext cx="10579941" cy="1219200"/>
          </a:xfrm>
        </p:spPr>
        <p:txBody>
          <a:bodyPr>
            <a:normAutofit/>
          </a:bodyPr>
          <a:lstStyle/>
          <a:p>
            <a:br>
              <a:rPr lang="en-US" b="1" dirty="0"/>
            </a:br>
            <a:r>
              <a:rPr lang="en-US" b="1" dirty="0">
                <a:solidFill>
                  <a:srgbClr val="9A5315">
                    <a:lumMod val="50000"/>
                  </a:srgbClr>
                </a:solidFill>
              </a:rPr>
              <a:t>HISTORY OF THE ADVENTURER CLUB </a:t>
            </a:r>
            <a:endParaRPr lang="en-US" b="1" dirty="0"/>
          </a:p>
        </p:txBody>
      </p:sp>
      <p:sp>
        <p:nvSpPr>
          <p:cNvPr id="3" name="Content Placeholder 2">
            <a:extLst>
              <a:ext uri="{FF2B5EF4-FFF2-40B4-BE49-F238E27FC236}">
                <a16:creationId xmlns:a16="http://schemas.microsoft.com/office/drawing/2014/main" id="{0AED4E82-A96D-4CAD-9934-CA515B08CB3A}"/>
              </a:ext>
            </a:extLst>
          </p:cNvPr>
          <p:cNvSpPr>
            <a:spLocks noGrp="1"/>
          </p:cNvSpPr>
          <p:nvPr>
            <p:ph idx="1"/>
          </p:nvPr>
        </p:nvSpPr>
        <p:spPr>
          <a:xfrm>
            <a:off x="1065214" y="1752600"/>
            <a:ext cx="10058400" cy="4400550"/>
          </a:xfrm>
        </p:spPr>
        <p:txBody>
          <a:bodyPr>
            <a:normAutofit/>
          </a:bodyPr>
          <a:lstStyle/>
          <a:p>
            <a:pPr>
              <a:spcBef>
                <a:spcPts val="600"/>
              </a:spcBef>
            </a:pPr>
            <a:r>
              <a:rPr lang="en-US" b="1" dirty="0"/>
              <a:t>2004 </a:t>
            </a:r>
            <a:r>
              <a:rPr lang="en-US" dirty="0"/>
              <a:t>	NAD Adventurer Committee Adopts Eager Beaver &amp; Little Lamb</a:t>
            </a:r>
          </a:p>
          <a:p>
            <a:pPr>
              <a:spcBef>
                <a:spcPts val="600"/>
              </a:spcBef>
            </a:pPr>
            <a:r>
              <a:rPr lang="en-US" b="1" dirty="0"/>
              <a:t>2006</a:t>
            </a:r>
            <a:r>
              <a:rPr lang="en-US" dirty="0"/>
              <a:t> 	Eager Beaver manual is copyrighted; </a:t>
            </a:r>
          </a:p>
          <a:p>
            <a:pPr marL="0" indent="0">
              <a:spcBef>
                <a:spcPts val="600"/>
              </a:spcBef>
              <a:buNone/>
            </a:pPr>
            <a:r>
              <a:rPr lang="en-US" dirty="0"/>
              <a:t>		Eager Beaver, &amp; Little Lamb songs adopted &amp; 				copyrighted by the General Conference </a:t>
            </a:r>
          </a:p>
          <a:p>
            <a:pPr>
              <a:spcBef>
                <a:spcPts val="600"/>
              </a:spcBef>
            </a:pPr>
            <a:r>
              <a:rPr lang="en-US" b="1" dirty="0"/>
              <a:t>2007</a:t>
            </a:r>
            <a:r>
              <a:rPr lang="en-US" dirty="0"/>
              <a:t>	Little Lamb manual created and copyrighted </a:t>
            </a:r>
          </a:p>
          <a:p>
            <a:r>
              <a:rPr lang="en-US" b="1" dirty="0"/>
              <a:t>2016</a:t>
            </a:r>
            <a:r>
              <a:rPr lang="en-US" dirty="0"/>
              <a:t>	Little Lamb &amp; Eager Beavers available 					worldwide after GC Youth Ministries 	Global Youth Directors Vote </a:t>
            </a:r>
            <a:endParaRPr lang="en-US" sz="2000" dirty="0"/>
          </a:p>
          <a:p>
            <a:endParaRPr lang="en-US" dirty="0"/>
          </a:p>
        </p:txBody>
      </p:sp>
    </p:spTree>
    <p:extLst>
      <p:ext uri="{BB962C8B-B14F-4D97-AF65-F5344CB8AC3E}">
        <p14:creationId xmlns:p14="http://schemas.microsoft.com/office/powerpoint/2010/main" val="24487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BDF22-FFFA-45EF-BAC7-EA1B5A0AFDEC}"/>
              </a:ext>
            </a:extLst>
          </p:cNvPr>
          <p:cNvSpPr>
            <a:spLocks noGrp="1"/>
          </p:cNvSpPr>
          <p:nvPr>
            <p:ph type="title"/>
          </p:nvPr>
        </p:nvSpPr>
        <p:spPr>
          <a:xfrm>
            <a:off x="1065212" y="304800"/>
            <a:ext cx="10669588" cy="1219200"/>
          </a:xfrm>
        </p:spPr>
        <p:txBody>
          <a:bodyPr>
            <a:normAutofit/>
          </a:bodyPr>
          <a:lstStyle/>
          <a:p>
            <a:r>
              <a:rPr lang="en-US" b="1" dirty="0"/>
              <a:t>Where Are We Now? </a:t>
            </a:r>
          </a:p>
        </p:txBody>
      </p:sp>
      <p:sp>
        <p:nvSpPr>
          <p:cNvPr id="3" name="Content Placeholder 2">
            <a:extLst>
              <a:ext uri="{FF2B5EF4-FFF2-40B4-BE49-F238E27FC236}">
                <a16:creationId xmlns:a16="http://schemas.microsoft.com/office/drawing/2014/main" id="{44A9538A-3DE7-423E-A0F5-51ED9AC5369E}"/>
              </a:ext>
            </a:extLst>
          </p:cNvPr>
          <p:cNvSpPr>
            <a:spLocks noGrp="1"/>
          </p:cNvSpPr>
          <p:nvPr>
            <p:ph idx="1"/>
          </p:nvPr>
        </p:nvSpPr>
        <p:spPr>
          <a:xfrm>
            <a:off x="1065214" y="1752601"/>
            <a:ext cx="10058400" cy="3344694"/>
          </a:xfrm>
        </p:spPr>
        <p:txBody>
          <a:bodyPr>
            <a:normAutofit/>
          </a:bodyPr>
          <a:lstStyle/>
          <a:p>
            <a:pPr>
              <a:spcBef>
                <a:spcPts val="200"/>
              </a:spcBef>
            </a:pPr>
            <a:r>
              <a:rPr lang="en-US" sz="3200" dirty="0"/>
              <a:t>NAD adopted six levels and new logo</a:t>
            </a:r>
          </a:p>
          <a:p>
            <a:pPr>
              <a:spcBef>
                <a:spcPts val="200"/>
              </a:spcBef>
            </a:pPr>
            <a:r>
              <a:rPr lang="en-US" sz="3200" dirty="0"/>
              <a:t>New Jersey Conference </a:t>
            </a:r>
          </a:p>
          <a:p>
            <a:pPr lvl="1">
              <a:spcBef>
                <a:spcPts val="200"/>
              </a:spcBef>
            </a:pPr>
            <a:r>
              <a:rPr lang="en-US" sz="2800" dirty="0"/>
              <a:t>Adventurers – original 4 levels</a:t>
            </a:r>
          </a:p>
          <a:p>
            <a:pPr lvl="1">
              <a:spcBef>
                <a:spcPts val="200"/>
              </a:spcBef>
            </a:pPr>
            <a:r>
              <a:rPr lang="en-US" sz="2800" dirty="0"/>
              <a:t>Discover – 4 levels </a:t>
            </a:r>
          </a:p>
          <a:p>
            <a:pPr marL="457200" lvl="1" indent="0">
              <a:spcBef>
                <a:spcPts val="200"/>
              </a:spcBef>
              <a:buNone/>
            </a:pPr>
            <a:r>
              <a:rPr lang="en-US" sz="2800" dirty="0"/>
              <a:t>	(include Little Lambs &amp; Eager Beavers).</a:t>
            </a:r>
          </a:p>
        </p:txBody>
      </p:sp>
      <p:pic>
        <p:nvPicPr>
          <p:cNvPr id="5" name="Picture 4">
            <a:extLst>
              <a:ext uri="{FF2B5EF4-FFF2-40B4-BE49-F238E27FC236}">
                <a16:creationId xmlns:a16="http://schemas.microsoft.com/office/drawing/2014/main" id="{30D35096-6863-444C-9A8D-FECE40FEA86B}"/>
              </a:ext>
            </a:extLst>
          </p:cNvPr>
          <p:cNvPicPr>
            <a:picLocks noChangeAspect="1"/>
          </p:cNvPicPr>
          <p:nvPr/>
        </p:nvPicPr>
        <p:blipFill>
          <a:blip r:embed="rId3"/>
          <a:stretch>
            <a:fillRect/>
          </a:stretch>
        </p:blipFill>
        <p:spPr>
          <a:xfrm>
            <a:off x="9584752" y="2608325"/>
            <a:ext cx="2150048" cy="3727220"/>
          </a:xfrm>
          <a:prstGeom prst="rect">
            <a:avLst/>
          </a:prstGeom>
        </p:spPr>
      </p:pic>
    </p:spTree>
    <p:extLst>
      <p:ext uri="{BB962C8B-B14F-4D97-AF65-F5344CB8AC3E}">
        <p14:creationId xmlns:p14="http://schemas.microsoft.com/office/powerpoint/2010/main" val="214358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6454-8184-4033-9A16-E00699E6FE4F}"/>
              </a:ext>
            </a:extLst>
          </p:cNvPr>
          <p:cNvSpPr>
            <a:spLocks noGrp="1"/>
          </p:cNvSpPr>
          <p:nvPr>
            <p:ph type="title"/>
          </p:nvPr>
        </p:nvSpPr>
        <p:spPr/>
        <p:txBody>
          <a:bodyPr>
            <a:normAutofit/>
          </a:bodyPr>
          <a:lstStyle/>
          <a:p>
            <a:r>
              <a:rPr lang="en-US" b="1" dirty="0"/>
              <a:t>NAD CURRICULUM</a:t>
            </a:r>
          </a:p>
        </p:txBody>
      </p:sp>
      <p:sp>
        <p:nvSpPr>
          <p:cNvPr id="3" name="Content Placeholder 2">
            <a:extLst>
              <a:ext uri="{FF2B5EF4-FFF2-40B4-BE49-F238E27FC236}">
                <a16:creationId xmlns:a16="http://schemas.microsoft.com/office/drawing/2014/main" id="{EEAB4E8A-ACE3-4113-911C-AC572DC0352F}"/>
              </a:ext>
            </a:extLst>
          </p:cNvPr>
          <p:cNvSpPr>
            <a:spLocks noGrp="1"/>
          </p:cNvSpPr>
          <p:nvPr>
            <p:ph idx="1"/>
          </p:nvPr>
        </p:nvSpPr>
        <p:spPr>
          <a:xfrm>
            <a:off x="1065214" y="1752600"/>
            <a:ext cx="10058400" cy="4800600"/>
          </a:xfrm>
        </p:spPr>
        <p:txBody>
          <a:bodyPr/>
          <a:lstStyle/>
          <a:p>
            <a:pPr>
              <a:spcBef>
                <a:spcPts val="600"/>
              </a:spcBef>
            </a:pPr>
            <a:r>
              <a:rPr lang="en-US" sz="3200" dirty="0"/>
              <a:t>Levels</a:t>
            </a:r>
          </a:p>
          <a:p>
            <a:pPr lvl="1">
              <a:spcBef>
                <a:spcPts val="600"/>
              </a:spcBef>
            </a:pPr>
            <a:r>
              <a:rPr lang="en-US" sz="2800" dirty="0"/>
              <a:t>Little Lamb – age 3-4</a:t>
            </a:r>
          </a:p>
          <a:p>
            <a:pPr lvl="1">
              <a:spcBef>
                <a:spcPts val="600"/>
              </a:spcBef>
            </a:pPr>
            <a:r>
              <a:rPr lang="en-US" sz="2800" dirty="0"/>
              <a:t>Eager Beaver – Kindergarten</a:t>
            </a:r>
          </a:p>
          <a:p>
            <a:pPr lvl="1">
              <a:spcBef>
                <a:spcPts val="600"/>
              </a:spcBef>
            </a:pPr>
            <a:r>
              <a:rPr lang="en-US" sz="2800" dirty="0"/>
              <a:t>Busy Bee - 1st grade</a:t>
            </a:r>
          </a:p>
          <a:p>
            <a:pPr lvl="1">
              <a:spcBef>
                <a:spcPts val="600"/>
              </a:spcBef>
            </a:pPr>
            <a:r>
              <a:rPr lang="en-US" sz="2800" dirty="0"/>
              <a:t>Sunbeam - 2nd grade</a:t>
            </a:r>
          </a:p>
          <a:p>
            <a:pPr lvl="1">
              <a:spcBef>
                <a:spcPts val="600"/>
              </a:spcBef>
            </a:pPr>
            <a:r>
              <a:rPr lang="en-US" sz="2800" dirty="0"/>
              <a:t>Builder - 3rd grade</a:t>
            </a:r>
          </a:p>
          <a:p>
            <a:pPr lvl="1">
              <a:spcBef>
                <a:spcPts val="600"/>
              </a:spcBef>
            </a:pPr>
            <a:r>
              <a:rPr lang="en-US" sz="2800" dirty="0"/>
              <a:t>Helping Hand - 4th grade</a:t>
            </a:r>
          </a:p>
          <a:p>
            <a:endParaRPr lang="en-US" dirty="0"/>
          </a:p>
        </p:txBody>
      </p:sp>
      <p:pic>
        <p:nvPicPr>
          <p:cNvPr id="8" name="Picture 7">
            <a:extLst>
              <a:ext uri="{FF2B5EF4-FFF2-40B4-BE49-F238E27FC236}">
                <a16:creationId xmlns:a16="http://schemas.microsoft.com/office/drawing/2014/main" id="{6A54443C-8734-4DD6-85BF-C62B5BE196AF}"/>
              </a:ext>
            </a:extLst>
          </p:cNvPr>
          <p:cNvPicPr>
            <a:picLocks noChangeAspect="1"/>
          </p:cNvPicPr>
          <p:nvPr/>
        </p:nvPicPr>
        <p:blipFill>
          <a:blip r:embed="rId3"/>
          <a:stretch>
            <a:fillRect/>
          </a:stretch>
        </p:blipFill>
        <p:spPr>
          <a:xfrm>
            <a:off x="8066694" y="2393029"/>
            <a:ext cx="1587038" cy="4464971"/>
          </a:xfrm>
          <a:prstGeom prst="rect">
            <a:avLst/>
          </a:prstGeom>
        </p:spPr>
      </p:pic>
    </p:spTree>
    <p:extLst>
      <p:ext uri="{BB962C8B-B14F-4D97-AF65-F5344CB8AC3E}">
        <p14:creationId xmlns:p14="http://schemas.microsoft.com/office/powerpoint/2010/main" val="134471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63D72-8589-4B74-805A-6106D3C57EF5}"/>
              </a:ext>
            </a:extLst>
          </p:cNvPr>
          <p:cNvSpPr>
            <a:spLocks noGrp="1"/>
          </p:cNvSpPr>
          <p:nvPr>
            <p:ph type="title"/>
          </p:nvPr>
        </p:nvSpPr>
        <p:spPr>
          <a:xfrm>
            <a:off x="759653" y="276806"/>
            <a:ext cx="3840480" cy="914400"/>
          </a:xfrm>
        </p:spPr>
        <p:txBody>
          <a:bodyPr anchor="b">
            <a:normAutofit/>
          </a:bodyPr>
          <a:lstStyle/>
          <a:p>
            <a:pPr algn="ctr"/>
            <a:r>
              <a:rPr lang="en-US" b="1" dirty="0"/>
              <a:t>NAD Logo</a:t>
            </a:r>
          </a:p>
        </p:txBody>
      </p:sp>
      <p:pic>
        <p:nvPicPr>
          <p:cNvPr id="4" name="Picture 2" descr="Text&#10;&#10;Description automatically generated">
            <a:extLst>
              <a:ext uri="{FF2B5EF4-FFF2-40B4-BE49-F238E27FC236}">
                <a16:creationId xmlns:a16="http://schemas.microsoft.com/office/drawing/2014/main" id="{0BA70493-B908-4F66-B350-5E155F636E6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56212" y="734006"/>
            <a:ext cx="5487988" cy="53899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89F1EEA2-E95F-47BB-BCD7-1479C046D59E}"/>
              </a:ext>
            </a:extLst>
          </p:cNvPr>
          <p:cNvGrpSpPr/>
          <p:nvPr/>
        </p:nvGrpSpPr>
        <p:grpSpPr>
          <a:xfrm>
            <a:off x="378656" y="1490000"/>
            <a:ext cx="4359018" cy="5444200"/>
            <a:chOff x="378656" y="1490000"/>
            <a:chExt cx="4359018" cy="5444200"/>
          </a:xfrm>
        </p:grpSpPr>
        <p:pic>
          <p:nvPicPr>
            <p:cNvPr id="6" name="Picture 5">
              <a:extLst>
                <a:ext uri="{FF2B5EF4-FFF2-40B4-BE49-F238E27FC236}">
                  <a16:creationId xmlns:a16="http://schemas.microsoft.com/office/drawing/2014/main" id="{8A904FD1-E286-4E8A-9FED-6392F455FFC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120" b="98208" l="3497" r="96364">
                          <a14:foregroundMark x1="37203" y1="83427" x2="41119" y2="75140"/>
                          <a14:foregroundMark x1="41119" y1="75140" x2="41119" y2="87122"/>
                          <a14:foregroundMark x1="41119" y1="87122" x2="55245" y2="73908"/>
                          <a14:foregroundMark x1="55245" y1="73908" x2="63636" y2="81635"/>
                          <a14:foregroundMark x1="63636" y1="81635" x2="68951" y2="73572"/>
                          <a14:foregroundMark x1="68951" y1="73572" x2="77063" y2="79619"/>
                          <a14:foregroundMark x1="77063" y1="79619" x2="84476" y2="70213"/>
                          <a14:foregroundMark x1="84476" y1="70213" x2="96364" y2="77044"/>
                          <a14:foregroundMark x1="96364" y1="77044" x2="96364" y2="78275"/>
                          <a14:foregroundMark x1="92867" y1="80739" x2="51469" y2="81411"/>
                          <a14:foregroundMark x1="51469" y1="81411" x2="11469" y2="71333"/>
                          <a14:foregroundMark x1="11469" y1="71333" x2="1958" y2="76484"/>
                          <a14:foregroundMark x1="1958" y1="76484" x2="13846" y2="86338"/>
                          <a14:foregroundMark x1="13846" y1="86338" x2="56084" y2="84323"/>
                          <a14:foregroundMark x1="56084" y1="84323" x2="43077" y2="79731"/>
                          <a14:foregroundMark x1="43077" y1="79731" x2="44476" y2="88690"/>
                          <a14:foregroundMark x1="44476" y1="88690" x2="67972" y2="98656"/>
                          <a14:foregroundMark x1="67972" y1="98656" x2="68392" y2="94177"/>
                          <a14:foregroundMark x1="6993" y1="75364" x2="4336" y2="83987"/>
                          <a14:foregroundMark x1="4336" y1="83987" x2="3776" y2="79059"/>
                          <a14:foregroundMark x1="46573" y1="12318" x2="34965" y2="14110"/>
                          <a14:foregroundMark x1="34965" y1="14110" x2="45594" y2="10302"/>
                          <a14:foregroundMark x1="45594" y1="10302" x2="51189" y2="14670"/>
                          <a14:foregroundMark x1="51748" y1="2240" x2="51748" y2="2240"/>
                          <a14:foregroundMark x1="51748" y1="1680" x2="51189" y2="1456"/>
                          <a14:foregroundMark x1="53566" y1="1680" x2="51608" y2="3583"/>
                          <a14:foregroundMark x1="53287" y1="1120" x2="48112" y2="2688"/>
                          <a14:foregroundMark x1="53566" y1="2688" x2="53986" y2="4255"/>
                          <a14:foregroundMark x1="53566" y1="3583" x2="54685" y2="1344"/>
                          <a14:foregroundMark x1="50909" y1="5039" x2="48252" y2="1904"/>
                          <a14:foregroundMark x1="49650" y1="5375" x2="55105" y2="1680"/>
                          <a14:foregroundMark x1="55944" y1="1344" x2="48252" y2="2240"/>
                        </a14:backgroundRemoval>
                      </a14:imgEffect>
                    </a14:imgLayer>
                  </a14:imgProps>
                </a:ext>
              </a:extLst>
            </a:blip>
            <a:stretch>
              <a:fillRect/>
            </a:stretch>
          </p:blipFill>
          <p:spPr>
            <a:xfrm>
              <a:off x="378656" y="1490000"/>
              <a:ext cx="4359018" cy="5444200"/>
            </a:xfrm>
            <a:prstGeom prst="rect">
              <a:avLst/>
            </a:prstGeom>
          </p:spPr>
        </p:pic>
        <p:pic>
          <p:nvPicPr>
            <p:cNvPr id="7" name="Picture 6">
              <a:extLst>
                <a:ext uri="{FF2B5EF4-FFF2-40B4-BE49-F238E27FC236}">
                  <a16:creationId xmlns:a16="http://schemas.microsoft.com/office/drawing/2014/main" id="{129EB1CF-73C0-4357-B1FC-8EAF68BD149E}"/>
                </a:ext>
              </a:extLst>
            </p:cNvPr>
            <p:cNvPicPr>
              <a:picLocks noChangeAspect="1"/>
            </p:cNvPicPr>
            <p:nvPr/>
          </p:nvPicPr>
          <p:blipFill>
            <a:blip r:embed="rId6">
              <a:alphaModFix amt="70000"/>
            </a:blip>
            <a:stretch>
              <a:fillRect/>
            </a:stretch>
          </p:blipFill>
          <p:spPr>
            <a:xfrm rot="426828">
              <a:off x="2448427" y="3706826"/>
              <a:ext cx="219475" cy="207282"/>
            </a:xfrm>
            <a:prstGeom prst="rect">
              <a:avLst/>
            </a:prstGeom>
          </p:spPr>
        </p:pic>
      </p:grpSp>
      <p:pic>
        <p:nvPicPr>
          <p:cNvPr id="1026" name="Picture 2">
            <a:extLst>
              <a:ext uri="{FF2B5EF4-FFF2-40B4-BE49-F238E27FC236}">
                <a16:creationId xmlns:a16="http://schemas.microsoft.com/office/drawing/2014/main" id="{E7AEF8A3-58A6-4050-96AC-6E2461669C2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58226" y="3694033"/>
            <a:ext cx="1885950" cy="2337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98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4000" fill="hold" nodeType="with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019379-BB2C-4354-ABA8-1FE42A18B5D3}"/>
              </a:ext>
            </a:extLst>
          </p:cNvPr>
          <p:cNvPicPr>
            <a:picLocks noChangeAspect="1"/>
          </p:cNvPicPr>
          <p:nvPr/>
        </p:nvPicPr>
        <p:blipFill rotWithShape="1">
          <a:blip r:embed="rId3"/>
          <a:srcRect l="28113" r="2" b="2"/>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2" name="Title 1">
            <a:extLst>
              <a:ext uri="{FF2B5EF4-FFF2-40B4-BE49-F238E27FC236}">
                <a16:creationId xmlns:a16="http://schemas.microsoft.com/office/drawing/2014/main" id="{D1A02766-46D2-4A27-8574-8C25F3B363A7}"/>
              </a:ext>
            </a:extLst>
          </p:cNvPr>
          <p:cNvSpPr>
            <a:spLocks noGrp="1"/>
          </p:cNvSpPr>
          <p:nvPr>
            <p:ph type="title"/>
          </p:nvPr>
        </p:nvSpPr>
        <p:spPr>
          <a:xfrm>
            <a:off x="481029" y="2101612"/>
            <a:ext cx="4023360" cy="2116120"/>
          </a:xfrm>
        </p:spPr>
        <p:txBody>
          <a:bodyPr vert="horz" lIns="91440" tIns="45720" rIns="91440" bIns="45720" rtlCol="0" anchor="b">
            <a:normAutofit/>
          </a:bodyPr>
          <a:lstStyle/>
          <a:p>
            <a:pPr algn="ctr"/>
            <a:r>
              <a:rPr lang="en-US" sz="4800" b="1" dirty="0">
                <a:latin typeface="Algerian" panose="04020705040A02060702" pitchFamily="82" charset="0"/>
              </a:rPr>
              <a:t>QUESTIONS</a:t>
            </a:r>
            <a:br>
              <a:rPr lang="en-US" sz="4800" b="1" dirty="0">
                <a:latin typeface="Algerian" panose="04020705040A02060702" pitchFamily="82" charset="0"/>
              </a:rPr>
            </a:br>
            <a:r>
              <a:rPr lang="en-US" sz="4800" b="1" dirty="0">
                <a:latin typeface="Algerian" panose="04020705040A02060702" pitchFamily="82" charset="0"/>
              </a:rPr>
              <a:t> &amp; </a:t>
            </a:r>
            <a:br>
              <a:rPr lang="en-US" sz="4800" b="1" dirty="0">
                <a:latin typeface="Algerian" panose="04020705040A02060702" pitchFamily="82" charset="0"/>
              </a:rPr>
            </a:br>
            <a:r>
              <a:rPr lang="en-US" sz="4800" b="1" dirty="0">
                <a:latin typeface="Algerian" panose="04020705040A02060702" pitchFamily="82" charset="0"/>
              </a:rPr>
              <a:t>COMMENTS</a:t>
            </a:r>
          </a:p>
        </p:txBody>
      </p:sp>
    </p:spTree>
    <p:extLst>
      <p:ext uri="{BB962C8B-B14F-4D97-AF65-F5344CB8AC3E}">
        <p14:creationId xmlns:p14="http://schemas.microsoft.com/office/powerpoint/2010/main" val="315416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39289-A2C6-4FD0-99CC-B31F76AA22A2}"/>
              </a:ext>
            </a:extLst>
          </p:cNvPr>
          <p:cNvSpPr>
            <a:spLocks noGrp="1"/>
          </p:cNvSpPr>
          <p:nvPr>
            <p:ph type="title"/>
          </p:nvPr>
        </p:nvSpPr>
        <p:spPr/>
        <p:txBody>
          <a:bodyPr>
            <a:normAutofit/>
          </a:bodyPr>
          <a:lstStyle/>
          <a:p>
            <a:r>
              <a:rPr lang="en-US" sz="4400" b="1" dirty="0"/>
              <a:t>Understanding the Adventurer:</a:t>
            </a:r>
            <a:br>
              <a:rPr lang="en-US" sz="4400" dirty="0"/>
            </a:br>
            <a:r>
              <a:rPr lang="en-US" sz="3600" dirty="0"/>
              <a:t>Development &amp; discipline </a:t>
            </a:r>
          </a:p>
        </p:txBody>
      </p:sp>
    </p:spTree>
    <p:extLst>
      <p:ext uri="{BB962C8B-B14F-4D97-AF65-F5344CB8AC3E}">
        <p14:creationId xmlns:p14="http://schemas.microsoft.com/office/powerpoint/2010/main" val="8925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D498C-3E5B-415A-AFE4-C3238AD3A4A9}"/>
              </a:ext>
            </a:extLst>
          </p:cNvPr>
          <p:cNvSpPr>
            <a:spLocks noGrp="1"/>
          </p:cNvSpPr>
          <p:nvPr>
            <p:ph type="title"/>
          </p:nvPr>
        </p:nvSpPr>
        <p:spPr>
          <a:xfrm>
            <a:off x="1066799" y="449024"/>
            <a:ext cx="10058402" cy="1219200"/>
          </a:xfrm>
        </p:spPr>
        <p:txBody>
          <a:bodyPr>
            <a:normAutofit/>
          </a:bodyPr>
          <a:lstStyle/>
          <a:p>
            <a:r>
              <a:rPr lang="en-US" b="1" dirty="0"/>
              <a:t> OVERVIEW</a:t>
            </a:r>
          </a:p>
        </p:txBody>
      </p:sp>
      <p:sp>
        <p:nvSpPr>
          <p:cNvPr id="3" name="Content Placeholder 2">
            <a:extLst>
              <a:ext uri="{FF2B5EF4-FFF2-40B4-BE49-F238E27FC236}">
                <a16:creationId xmlns:a16="http://schemas.microsoft.com/office/drawing/2014/main" id="{85FD6C8B-C22D-4B84-86B8-D28A7FC377D4}"/>
              </a:ext>
            </a:extLst>
          </p:cNvPr>
          <p:cNvSpPr>
            <a:spLocks noGrp="1"/>
          </p:cNvSpPr>
          <p:nvPr>
            <p:ph idx="1"/>
          </p:nvPr>
        </p:nvSpPr>
        <p:spPr>
          <a:xfrm>
            <a:off x="3641041" y="1908165"/>
            <a:ext cx="7211746" cy="3780429"/>
          </a:xfrm>
        </p:spPr>
        <p:txBody>
          <a:bodyPr>
            <a:noAutofit/>
          </a:bodyPr>
          <a:lstStyle/>
          <a:p>
            <a:pPr>
              <a:spcBef>
                <a:spcPts val="200"/>
              </a:spcBef>
              <a:spcAft>
                <a:spcPts val="200"/>
              </a:spcAft>
            </a:pPr>
            <a:r>
              <a:rPr lang="en-US" sz="2800" dirty="0"/>
              <a:t>What is The Adventurer Club?</a:t>
            </a:r>
          </a:p>
          <a:p>
            <a:pPr>
              <a:spcBef>
                <a:spcPts val="200"/>
              </a:spcBef>
              <a:spcAft>
                <a:spcPts val="200"/>
              </a:spcAft>
            </a:pPr>
            <a:r>
              <a:rPr lang="en-US" sz="2800" dirty="0"/>
              <a:t>Mission, Objectives Purpose</a:t>
            </a:r>
          </a:p>
          <a:p>
            <a:pPr>
              <a:spcBef>
                <a:spcPts val="200"/>
              </a:spcBef>
              <a:spcAft>
                <a:spcPts val="200"/>
              </a:spcAft>
            </a:pPr>
            <a:r>
              <a:rPr lang="en-US" sz="2800" dirty="0"/>
              <a:t>The Philosophy </a:t>
            </a:r>
          </a:p>
          <a:p>
            <a:pPr>
              <a:spcBef>
                <a:spcPts val="200"/>
              </a:spcBef>
              <a:spcAft>
                <a:spcPts val="200"/>
              </a:spcAft>
            </a:pPr>
            <a:r>
              <a:rPr lang="en-US" sz="2800" dirty="0"/>
              <a:t>The Basics of the Curriculum </a:t>
            </a:r>
          </a:p>
          <a:p>
            <a:pPr>
              <a:spcBef>
                <a:spcPts val="200"/>
              </a:spcBef>
              <a:spcAft>
                <a:spcPts val="200"/>
              </a:spcAft>
            </a:pPr>
            <a:r>
              <a:rPr lang="en-US" sz="2800" dirty="0"/>
              <a:t>a Historical review</a:t>
            </a:r>
          </a:p>
          <a:p>
            <a:pPr>
              <a:spcBef>
                <a:spcPts val="200"/>
              </a:spcBef>
              <a:spcAft>
                <a:spcPts val="200"/>
              </a:spcAft>
            </a:pPr>
            <a:r>
              <a:rPr lang="en-US" sz="2800" dirty="0"/>
              <a:t>Understanding the Adventurer</a:t>
            </a:r>
          </a:p>
          <a:p>
            <a:pPr>
              <a:spcBef>
                <a:spcPts val="200"/>
              </a:spcBef>
              <a:spcAft>
                <a:spcPts val="200"/>
              </a:spcAft>
            </a:pPr>
            <a:r>
              <a:rPr lang="en-US" sz="2800" dirty="0"/>
              <a:t>Q &amp; A</a:t>
            </a:r>
          </a:p>
        </p:txBody>
      </p:sp>
      <p:grpSp>
        <p:nvGrpSpPr>
          <p:cNvPr id="23" name="Group 22">
            <a:extLst>
              <a:ext uri="{FF2B5EF4-FFF2-40B4-BE49-F238E27FC236}">
                <a16:creationId xmlns:a16="http://schemas.microsoft.com/office/drawing/2014/main" id="{31A7BC61-61FD-49CB-A4EB-6615E9F539DF}"/>
              </a:ext>
            </a:extLst>
          </p:cNvPr>
          <p:cNvGrpSpPr/>
          <p:nvPr/>
        </p:nvGrpSpPr>
        <p:grpSpPr>
          <a:xfrm>
            <a:off x="1437717" y="3519756"/>
            <a:ext cx="2104821" cy="3338244"/>
            <a:chOff x="1437717" y="3519756"/>
            <a:chExt cx="2104821" cy="3338244"/>
          </a:xfrm>
        </p:grpSpPr>
        <p:grpSp>
          <p:nvGrpSpPr>
            <p:cNvPr id="17" name="Group 16">
              <a:extLst>
                <a:ext uri="{FF2B5EF4-FFF2-40B4-BE49-F238E27FC236}">
                  <a16:creationId xmlns:a16="http://schemas.microsoft.com/office/drawing/2014/main" id="{6B9F69F7-317D-4F96-BC65-1BC48D9B01BD}"/>
                </a:ext>
              </a:extLst>
            </p:cNvPr>
            <p:cNvGrpSpPr/>
            <p:nvPr/>
          </p:nvGrpSpPr>
          <p:grpSpPr>
            <a:xfrm>
              <a:off x="1437717" y="3519756"/>
              <a:ext cx="2104821" cy="3338244"/>
              <a:chOff x="3561092" y="3519756"/>
              <a:chExt cx="2104821" cy="3338244"/>
            </a:xfrm>
          </p:grpSpPr>
          <p:pic>
            <p:nvPicPr>
              <p:cNvPr id="14" name="Picture 13" descr="A close up of a toy&#10;&#10;Description automatically generated">
                <a:extLst>
                  <a:ext uri="{FF2B5EF4-FFF2-40B4-BE49-F238E27FC236}">
                    <a16:creationId xmlns:a16="http://schemas.microsoft.com/office/drawing/2014/main" id="{012B065F-0842-489B-905F-FF53DEE14A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1092" y="3519756"/>
                <a:ext cx="2104821" cy="3338244"/>
              </a:xfrm>
              <a:prstGeom prst="rect">
                <a:avLst/>
              </a:prstGeom>
            </p:spPr>
          </p:pic>
          <p:pic>
            <p:nvPicPr>
              <p:cNvPr id="15" name="Picture 2" descr="Adventurer Club NAD official site">
                <a:extLst>
                  <a:ext uri="{FF2B5EF4-FFF2-40B4-BE49-F238E27FC236}">
                    <a16:creationId xmlns:a16="http://schemas.microsoft.com/office/drawing/2014/main" id="{90352ADE-82BA-43F5-B458-09D67BE64B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63995">
                <a:off x="4320125" y="5602379"/>
                <a:ext cx="187560" cy="17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close up of a toy&#10;&#10;Description automatically generated">
                <a:extLst>
                  <a:ext uri="{FF2B5EF4-FFF2-40B4-BE49-F238E27FC236}">
                    <a16:creationId xmlns:a16="http://schemas.microsoft.com/office/drawing/2014/main" id="{0708F399-05A1-432B-9F94-1D7F85612D3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2295" b="73140" l="31200" r="57600">
                            <a14:foregroundMark x1="40600" y1="68348" x2="38800" y2="65195"/>
                            <a14:foregroundMark x1="36795" y1="66302" x2="31400" y2="69987"/>
                            <a14:foregroundMark x1="38600" y1="65069" x2="36920" y2="66216"/>
                            <a14:foregroundMark x1="38900" y1="64061" x2="38800" y2="63808"/>
                            <a14:foregroundMark x1="39400" y1="65322" x2="38900" y2="64061"/>
                            <a14:foregroundMark x1="39400" y1="62926" x2="40600" y2="63556"/>
                            <a14:foregroundMark x1="40642" y1="64555" x2="41000" y2="66961"/>
                            <a14:foregroundMark x1="40512" y1="63682" x2="40572" y2="64084"/>
                            <a14:foregroundMark x1="40400" y1="62926" x2="40512" y2="63682"/>
                            <a14:foregroundMark x1="40726" y1="64470" x2="41200" y2="66709"/>
                            <a14:foregroundMark x1="40560" y1="63682" x2="40651" y2="64112"/>
                            <a14:foregroundMark x1="40400" y1="62926" x2="40560" y2="63682"/>
                            <a14:foregroundMark x1="39400" y1="62295" x2="40600" y2="62799"/>
                            <a14:foregroundMark x1="41400" y1="62926" x2="42000" y2="63556"/>
                            <a14:foregroundMark x1="42400" y1="64061" x2="42400" y2="64691"/>
                            <a14:backgroundMark x1="38000" y1="63178" x2="37000" y2="64187"/>
                            <a14:backgroundMark x1="38000" y1="63682" x2="38000" y2="64187"/>
                            <a14:backgroundMark x1="37800" y1="64565" x2="38000" y2="63808"/>
                            <a14:backgroundMark x1="38800" y1="63682" x2="38800" y2="63682"/>
                            <a14:backgroundMark x1="38000" y1="64061" x2="38000" y2="64061"/>
                          </a14:backgroundRemoval>
                        </a14:imgEffect>
                      </a14:imgLayer>
                    </a14:imgProps>
                  </a:ext>
                  <a:ext uri="{28A0092B-C50C-407E-A947-70E740481C1C}">
                    <a14:useLocalDpi xmlns:a14="http://schemas.microsoft.com/office/drawing/2010/main" val="0"/>
                  </a:ext>
                </a:extLst>
              </a:blip>
              <a:srcRect l="30589" t="61265" r="43727" b="25443"/>
              <a:stretch/>
            </p:blipFill>
            <p:spPr>
              <a:xfrm>
                <a:off x="4207362" y="5572719"/>
                <a:ext cx="530893" cy="435740"/>
              </a:xfrm>
              <a:prstGeom prst="rect">
                <a:avLst/>
              </a:prstGeom>
            </p:spPr>
          </p:pic>
        </p:grpSp>
        <p:pic>
          <p:nvPicPr>
            <p:cNvPr id="22" name="Picture 2" descr="Adventurer Club NAD official site">
              <a:extLst>
                <a:ext uri="{FF2B5EF4-FFF2-40B4-BE49-F238E27FC236}">
                  <a16:creationId xmlns:a16="http://schemas.microsoft.com/office/drawing/2014/main" id="{93A7A73F-01F9-41EE-AC01-0CA25643CC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149173">
              <a:off x="1509391" y="5742803"/>
              <a:ext cx="221361" cy="2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93739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DE79A-8490-45C0-9539-3FD522E1AD90}"/>
              </a:ext>
            </a:extLst>
          </p:cNvPr>
          <p:cNvSpPr>
            <a:spLocks noGrp="1"/>
          </p:cNvSpPr>
          <p:nvPr>
            <p:ph type="title"/>
          </p:nvPr>
        </p:nvSpPr>
        <p:spPr/>
        <p:txBody>
          <a:bodyPr>
            <a:normAutofit/>
          </a:bodyPr>
          <a:lstStyle/>
          <a:p>
            <a:r>
              <a:rPr lang="en-US" b="1" dirty="0"/>
              <a:t>WHAT to expect </a:t>
            </a:r>
          </a:p>
        </p:txBody>
      </p:sp>
      <p:grpSp>
        <p:nvGrpSpPr>
          <p:cNvPr id="7" name="Group 6">
            <a:extLst>
              <a:ext uri="{FF2B5EF4-FFF2-40B4-BE49-F238E27FC236}">
                <a16:creationId xmlns:a16="http://schemas.microsoft.com/office/drawing/2014/main" id="{965D41CC-3C1A-42D0-BEE3-94E0BBCCBFBA}"/>
              </a:ext>
            </a:extLst>
          </p:cNvPr>
          <p:cNvGrpSpPr/>
          <p:nvPr/>
        </p:nvGrpSpPr>
        <p:grpSpPr>
          <a:xfrm>
            <a:off x="7534276" y="2149288"/>
            <a:ext cx="2175182" cy="4708712"/>
            <a:chOff x="9463215" y="1577788"/>
            <a:chExt cx="2084567" cy="4597091"/>
          </a:xfrm>
        </p:grpSpPr>
        <p:pic>
          <p:nvPicPr>
            <p:cNvPr id="4" name="Content Placeholder 15" descr="A drawing of a cartoon character&#10;&#10;Description automatically generated">
              <a:extLst>
                <a:ext uri="{FF2B5EF4-FFF2-40B4-BE49-F238E27FC236}">
                  <a16:creationId xmlns:a16="http://schemas.microsoft.com/office/drawing/2014/main" id="{1A04A110-6700-456E-80C1-992C24B1659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703" b="99700" l="1325" r="92053">
                          <a14:foregroundMark x1="14570" y1="11712" x2="13245" y2="35135"/>
                          <a14:foregroundMark x1="13245" y1="35135" x2="6623" y2="46547"/>
                          <a14:foregroundMark x1="6623" y1="46547" x2="24503" y2="53453"/>
                          <a14:foregroundMark x1="24503" y1="53453" x2="44371" y2="47748"/>
                          <a14:foregroundMark x1="44371" y1="47748" x2="46358" y2="35135"/>
                          <a14:foregroundMark x1="46358" y1="35135" x2="31788" y2="20721"/>
                          <a14:foregroundMark x1="31788" y1="20721" x2="33113" y2="9009"/>
                          <a14:foregroundMark x1="33113" y1="9009" x2="10596" y2="5105"/>
                          <a14:foregroundMark x1="10596" y1="5105" x2="1325" y2="17117"/>
                          <a14:foregroundMark x1="1325" y1="17117" x2="2649" y2="31231"/>
                          <a14:foregroundMark x1="41722" y1="7508" x2="19205" y2="3003"/>
                          <a14:foregroundMark x1="19205" y1="3003" x2="64901" y2="6006"/>
                          <a14:foregroundMark x1="51656" y1="46246" x2="59603" y2="56757"/>
                          <a14:foregroundMark x1="59603" y1="56757" x2="60265" y2="80480"/>
                          <a14:foregroundMark x1="60265" y1="80480" x2="85430" y2="81381"/>
                          <a14:foregroundMark x1="85430" y1="81381" x2="93377" y2="69670"/>
                          <a14:foregroundMark x1="93377" y1="69670" x2="92053" y2="44745"/>
                          <a14:foregroundMark x1="92053" y1="44745" x2="83444" y2="42342"/>
                          <a14:foregroundMark x1="54967" y1="90090" x2="63576" y2="99700"/>
                          <a14:foregroundMark x1="63576" y1="99700" x2="56291" y2="91592"/>
                          <a14:foregroundMark x1="80132" y1="82883" x2="72185" y2="92793"/>
                          <a14:foregroundMark x1="72185" y1="92793" x2="72185" y2="93093"/>
                          <a14:foregroundMark x1="90066" y1="21321" x2="92053" y2="26126"/>
                          <a14:foregroundMark x1="47020" y1="5405" x2="69536" y2="3904"/>
                          <a14:foregroundMark x1="69536" y1="3904" x2="87417" y2="8108"/>
                          <a14:foregroundMark x1="70199" y1="5405" x2="41060" y2="6607"/>
                          <a14:foregroundMark x1="41060" y1="6607" x2="39735" y2="6907"/>
                          <a14:foregroundMark x1="64901" y1="3904" x2="47020" y2="5706"/>
                          <a14:foregroundMark x1="62914" y1="3303" x2="45033" y2="5405"/>
                          <a14:foregroundMark x1="25828" y1="56156" x2="41060" y2="57958"/>
                          <a14:foregroundMark x1="40397" y1="57958" x2="37748" y2="51952"/>
                          <a14:foregroundMark x1="37748" y1="52553" x2="31126" y2="57658"/>
                        </a14:backgroundRemoval>
                      </a14:imgEffect>
                    </a14:imgLayer>
                  </a14:imgProps>
                </a:ext>
                <a:ext uri="{28A0092B-C50C-407E-A947-70E740481C1C}">
                  <a14:useLocalDpi xmlns:a14="http://schemas.microsoft.com/office/drawing/2010/main" val="0"/>
                </a:ext>
              </a:extLst>
            </a:blip>
            <a:stretch>
              <a:fillRect/>
            </a:stretch>
          </p:blipFill>
          <p:spPr>
            <a:xfrm>
              <a:off x="9463215" y="1577788"/>
              <a:ext cx="2084567" cy="4597091"/>
            </a:xfrm>
            <a:prstGeom prst="rect">
              <a:avLst/>
            </a:prstGeom>
          </p:spPr>
        </p:pic>
        <p:pic>
          <p:nvPicPr>
            <p:cNvPr id="5" name="Picture 2" descr="Adventurer Club NAD official site">
              <a:extLst>
                <a:ext uri="{FF2B5EF4-FFF2-40B4-BE49-F238E27FC236}">
                  <a16:creationId xmlns:a16="http://schemas.microsoft.com/office/drawing/2014/main" id="{3ADE7BF5-7938-4195-B277-6EE55DE572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738525">
              <a:off x="10523262" y="3873472"/>
              <a:ext cx="210481" cy="193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Adventurer Club NAD official site">
              <a:extLst>
                <a:ext uri="{FF2B5EF4-FFF2-40B4-BE49-F238E27FC236}">
                  <a16:creationId xmlns:a16="http://schemas.microsoft.com/office/drawing/2014/main" id="{E4CB9B38-A8E0-4E09-A94B-E30EC3366D8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456412">
              <a:off x="10950398" y="3641816"/>
              <a:ext cx="210481" cy="193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a:extLst>
              <a:ext uri="{FF2B5EF4-FFF2-40B4-BE49-F238E27FC236}">
                <a16:creationId xmlns:a16="http://schemas.microsoft.com/office/drawing/2014/main" id="{B62D6510-906B-4289-BA9D-F82DF8B0F392}"/>
              </a:ext>
            </a:extLst>
          </p:cNvPr>
          <p:cNvSpPr>
            <a:spLocks noGrp="1"/>
          </p:cNvSpPr>
          <p:nvPr>
            <p:ph idx="1"/>
          </p:nvPr>
        </p:nvSpPr>
        <p:spPr>
          <a:xfrm>
            <a:off x="1065214" y="1596838"/>
            <a:ext cx="10058400" cy="4800600"/>
          </a:xfrm>
        </p:spPr>
        <p:txBody>
          <a:bodyPr>
            <a:noAutofit/>
          </a:bodyPr>
          <a:lstStyle/>
          <a:p>
            <a:pPr>
              <a:spcBef>
                <a:spcPts val="600"/>
              </a:spcBef>
            </a:pPr>
            <a:r>
              <a:rPr lang="en-US" sz="2800" dirty="0"/>
              <a:t>They LOVE… </a:t>
            </a:r>
          </a:p>
          <a:p>
            <a:pPr lvl="1">
              <a:spcBef>
                <a:spcPts val="600"/>
              </a:spcBef>
            </a:pPr>
            <a:r>
              <a:rPr lang="en-US" sz="2400" dirty="0"/>
              <a:t>strenuous activities! </a:t>
            </a:r>
          </a:p>
          <a:p>
            <a:pPr lvl="1">
              <a:spcBef>
                <a:spcPts val="600"/>
              </a:spcBef>
            </a:pPr>
            <a:r>
              <a:rPr lang="en-US" sz="2400" dirty="0"/>
              <a:t>creating new things!</a:t>
            </a:r>
          </a:p>
          <a:p>
            <a:pPr lvl="1">
              <a:spcBef>
                <a:spcPts val="600"/>
              </a:spcBef>
            </a:pPr>
            <a:r>
              <a:rPr lang="en-US" sz="2400" dirty="0"/>
              <a:t>hearing stories! </a:t>
            </a:r>
          </a:p>
          <a:p>
            <a:pPr>
              <a:spcBef>
                <a:spcPts val="600"/>
              </a:spcBef>
            </a:pPr>
            <a:r>
              <a:rPr lang="en-US" sz="2800" dirty="0"/>
              <a:t>They have… </a:t>
            </a:r>
          </a:p>
          <a:p>
            <a:pPr lvl="1">
              <a:spcBef>
                <a:spcPts val="600"/>
              </a:spcBef>
            </a:pPr>
            <a:r>
              <a:rPr lang="en-US" sz="2400" dirty="0"/>
              <a:t>active imaginations</a:t>
            </a:r>
          </a:p>
          <a:p>
            <a:pPr lvl="1">
              <a:spcBef>
                <a:spcPts val="600"/>
              </a:spcBef>
            </a:pPr>
            <a:r>
              <a:rPr lang="en-US" sz="2400" dirty="0"/>
              <a:t>growing ability to memorize!</a:t>
            </a:r>
          </a:p>
          <a:p>
            <a:pPr lvl="1">
              <a:spcBef>
                <a:spcPts val="600"/>
              </a:spcBef>
            </a:pPr>
            <a:r>
              <a:rPr lang="en-US" sz="2400" dirty="0"/>
              <a:t>variable attention spans </a:t>
            </a:r>
          </a:p>
          <a:p>
            <a:pPr>
              <a:spcBef>
                <a:spcPts val="600"/>
              </a:spcBef>
            </a:pPr>
            <a:r>
              <a:rPr lang="en-US" sz="2800" dirty="0"/>
              <a:t>They CRAVE new experiences</a:t>
            </a:r>
          </a:p>
          <a:p>
            <a:pPr>
              <a:spcBef>
                <a:spcPts val="600"/>
              </a:spcBef>
            </a:pPr>
            <a:r>
              <a:rPr lang="en-US" sz="2800" dirty="0"/>
              <a:t>They are CURIOUS!</a:t>
            </a:r>
          </a:p>
        </p:txBody>
      </p:sp>
    </p:spTree>
    <p:extLst>
      <p:ext uri="{BB962C8B-B14F-4D97-AF65-F5344CB8AC3E}">
        <p14:creationId xmlns:p14="http://schemas.microsoft.com/office/powerpoint/2010/main" val="282464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CBE045-06F6-4142-8958-B80994CC3768}"/>
              </a:ext>
            </a:extLst>
          </p:cNvPr>
          <p:cNvSpPr>
            <a:spLocks noGrp="1"/>
          </p:cNvSpPr>
          <p:nvPr>
            <p:ph type="title"/>
          </p:nvPr>
        </p:nvSpPr>
        <p:spPr/>
        <p:txBody>
          <a:bodyPr/>
          <a:lstStyle/>
          <a:p>
            <a:r>
              <a:rPr lang="en-US" b="1" dirty="0"/>
              <a:t>Physical Characteristics </a:t>
            </a:r>
          </a:p>
        </p:txBody>
      </p:sp>
      <p:sp>
        <p:nvSpPr>
          <p:cNvPr id="5" name="Content Placeholder 4">
            <a:extLst>
              <a:ext uri="{FF2B5EF4-FFF2-40B4-BE49-F238E27FC236}">
                <a16:creationId xmlns:a16="http://schemas.microsoft.com/office/drawing/2014/main" id="{2B2A794D-D709-4FCD-80E6-B1E1418BDC09}"/>
              </a:ext>
            </a:extLst>
          </p:cNvPr>
          <p:cNvSpPr>
            <a:spLocks noGrp="1"/>
          </p:cNvSpPr>
          <p:nvPr>
            <p:ph idx="1"/>
          </p:nvPr>
        </p:nvSpPr>
        <p:spPr>
          <a:xfrm>
            <a:off x="1065212" y="1603603"/>
            <a:ext cx="10058400" cy="4229100"/>
          </a:xfrm>
        </p:spPr>
        <p:txBody>
          <a:bodyPr/>
          <a:lstStyle/>
          <a:p>
            <a:pPr>
              <a:spcBef>
                <a:spcPts val="600"/>
              </a:spcBef>
            </a:pPr>
            <a:r>
              <a:rPr lang="en-US" dirty="0"/>
              <a:t>BOUNDLESS energy</a:t>
            </a:r>
          </a:p>
          <a:p>
            <a:pPr>
              <a:spcBef>
                <a:spcPts val="600"/>
              </a:spcBef>
            </a:pPr>
            <a:r>
              <a:rPr lang="en-US" dirty="0"/>
              <a:t>developing coordination</a:t>
            </a:r>
          </a:p>
          <a:p>
            <a:endParaRPr lang="en-US" dirty="0"/>
          </a:p>
        </p:txBody>
      </p:sp>
      <p:sp>
        <p:nvSpPr>
          <p:cNvPr id="6" name="Title 3">
            <a:extLst>
              <a:ext uri="{FF2B5EF4-FFF2-40B4-BE49-F238E27FC236}">
                <a16:creationId xmlns:a16="http://schemas.microsoft.com/office/drawing/2014/main" id="{9F78DC8E-DC6F-440C-96AF-E915568C82E3}"/>
              </a:ext>
            </a:extLst>
          </p:cNvPr>
          <p:cNvSpPr txBox="1">
            <a:spLocks/>
          </p:cNvSpPr>
          <p:nvPr/>
        </p:nvSpPr>
        <p:spPr>
          <a:xfrm>
            <a:off x="1065210" y="2300037"/>
            <a:ext cx="10058402" cy="1219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Trajan Pro" panose="02020502050506020301" pitchFamily="18" charset="0"/>
                <a:ea typeface="+mj-ea"/>
                <a:cs typeface="+mj-cs"/>
              </a:defRPr>
            </a:lvl1pPr>
          </a:lstStyle>
          <a:p>
            <a:r>
              <a:rPr lang="en-US" b="1" dirty="0"/>
              <a:t>Mental Characteristics </a:t>
            </a:r>
          </a:p>
        </p:txBody>
      </p:sp>
      <p:sp>
        <p:nvSpPr>
          <p:cNvPr id="7" name="Content Placeholder 4">
            <a:extLst>
              <a:ext uri="{FF2B5EF4-FFF2-40B4-BE49-F238E27FC236}">
                <a16:creationId xmlns:a16="http://schemas.microsoft.com/office/drawing/2014/main" id="{A144F4F1-8AA7-4334-8B4B-B8F8D78B821F}"/>
              </a:ext>
            </a:extLst>
          </p:cNvPr>
          <p:cNvSpPr txBox="1">
            <a:spLocks/>
          </p:cNvSpPr>
          <p:nvPr/>
        </p:nvSpPr>
        <p:spPr>
          <a:xfrm>
            <a:off x="1065210" y="3597139"/>
            <a:ext cx="10058400" cy="2698081"/>
          </a:xfrm>
          <a:prstGeom prst="rect">
            <a:avLst/>
          </a:prstGeom>
        </p:spPr>
        <p:txBody>
          <a:bodyPr vert="horz" lIns="91440" tIns="45720" rIns="91440" bIns="45720" rtlCol="0">
            <a:normAutofit fontScale="92500" lnSpcReduction="10000"/>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Trajan Pro" panose="02020502050506020301" pitchFamily="18" charset="0"/>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Trajan Pro" panose="02020502050506020301" pitchFamily="18" charset="0"/>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Trajan Pro" panose="02020502050506020301" pitchFamily="18" charset="0"/>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Trajan Pro" panose="02020502050506020301" pitchFamily="18" charset="0"/>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Trajan Pro" panose="02020502050506020301" pitchFamily="18" charset="0"/>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a:spcBef>
                <a:spcPts val="600"/>
              </a:spcBef>
            </a:pPr>
            <a:r>
              <a:rPr lang="en-US" sz="2900" dirty="0"/>
              <a:t>learn by doing</a:t>
            </a:r>
          </a:p>
          <a:p>
            <a:pPr>
              <a:spcBef>
                <a:spcPts val="600"/>
              </a:spcBef>
            </a:pPr>
            <a:r>
              <a:rPr lang="en-US" sz="2900" dirty="0"/>
              <a:t>curious about EVERYTHING!</a:t>
            </a:r>
          </a:p>
          <a:p>
            <a:pPr>
              <a:spcBef>
                <a:spcPts val="600"/>
              </a:spcBef>
            </a:pPr>
            <a:r>
              <a:rPr lang="en-US" sz="2900" dirty="0"/>
              <a:t>understand what they see &amp; touch</a:t>
            </a:r>
          </a:p>
          <a:p>
            <a:pPr>
              <a:spcBef>
                <a:spcPts val="600"/>
              </a:spcBef>
            </a:pPr>
            <a:r>
              <a:rPr lang="en-US" sz="2900" dirty="0"/>
              <a:t>use imagination</a:t>
            </a:r>
          </a:p>
          <a:p>
            <a:pPr>
              <a:spcBef>
                <a:spcPts val="600"/>
              </a:spcBef>
            </a:pPr>
            <a:r>
              <a:rPr lang="en-US" sz="2900" dirty="0"/>
              <a:t>can memorize easily</a:t>
            </a:r>
          </a:p>
          <a:p>
            <a:pPr>
              <a:spcBef>
                <a:spcPts val="600"/>
              </a:spcBef>
            </a:pPr>
            <a:r>
              <a:rPr lang="en-US" sz="2900" dirty="0"/>
              <a:t>like variety</a:t>
            </a:r>
          </a:p>
          <a:p>
            <a:endParaRPr lang="en-US" dirty="0"/>
          </a:p>
        </p:txBody>
      </p:sp>
      <p:grpSp>
        <p:nvGrpSpPr>
          <p:cNvPr id="18" name="Group 17">
            <a:extLst>
              <a:ext uri="{FF2B5EF4-FFF2-40B4-BE49-F238E27FC236}">
                <a16:creationId xmlns:a16="http://schemas.microsoft.com/office/drawing/2014/main" id="{DE3CB068-63F1-49E0-B75D-F24ABCFA3BA6}"/>
              </a:ext>
            </a:extLst>
          </p:cNvPr>
          <p:cNvGrpSpPr/>
          <p:nvPr/>
        </p:nvGrpSpPr>
        <p:grpSpPr>
          <a:xfrm>
            <a:off x="8642009" y="2349956"/>
            <a:ext cx="1848387" cy="4258784"/>
            <a:chOff x="8995099" y="2346226"/>
            <a:chExt cx="1848387" cy="4258784"/>
          </a:xfrm>
        </p:grpSpPr>
        <p:pic>
          <p:nvPicPr>
            <p:cNvPr id="10" name="Picture 9" descr="A drawing of a cartoon character&#10;&#10;Description automatically generated">
              <a:extLst>
                <a:ext uri="{FF2B5EF4-FFF2-40B4-BE49-F238E27FC236}">
                  <a16:creationId xmlns:a16="http://schemas.microsoft.com/office/drawing/2014/main" id="{97F2C4B6-3B8B-453C-A051-42A17A8BF9C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933" b="97067" l="8784" r="97973">
                          <a14:foregroundMark x1="75676" y1="3226" x2="42568" y2="293"/>
                          <a14:foregroundMark x1="42568" y1="293" x2="12162" y2="6158"/>
                          <a14:foregroundMark x1="12162" y1="6158" x2="8784" y2="19941"/>
                          <a14:foregroundMark x1="8784" y1="19941" x2="42568" y2="21114"/>
                          <a14:foregroundMark x1="42568" y1="21114" x2="79054" y2="15543"/>
                          <a14:foregroundMark x1="79054" y1="15543" x2="97973" y2="9677"/>
                          <a14:foregroundMark x1="88514" y1="12903" x2="59459" y2="2933"/>
                          <a14:foregroundMark x1="59459" y1="2933" x2="67568" y2="3226"/>
                          <a14:foregroundMark x1="80405" y1="46921" x2="47297" y2="49560"/>
                          <a14:foregroundMark x1="47297" y1="49560" x2="31757" y2="60117"/>
                          <a14:foregroundMark x1="31757" y1="60117" x2="74324" y2="55425"/>
                          <a14:foregroundMark x1="74324" y1="55425" x2="56081" y2="46628"/>
                          <a14:foregroundMark x1="56081" y1="46628" x2="45946" y2="52786"/>
                          <a14:foregroundMark x1="76351" y1="45455" x2="47297" y2="43109"/>
                          <a14:foregroundMark x1="47297" y1="43109" x2="20946" y2="48387"/>
                          <a14:foregroundMark x1="20946" y1="48387" x2="29730" y2="44575"/>
                          <a14:foregroundMark x1="49324" y1="45161" x2="62838" y2="69795"/>
                          <a14:foregroundMark x1="62838" y1="69795" x2="37838" y2="75660"/>
                          <a14:foregroundMark x1="37838" y1="75660" x2="39865" y2="75953"/>
                          <a14:foregroundMark x1="51801" y1="92962" x2="50561" y2="93265"/>
                          <a14:foregroundMark x1="54205" y1="92375" x2="51801" y2="92962"/>
                          <a14:foregroundMark x1="55405" y1="92082" x2="54205" y2="92375"/>
                          <a14:foregroundMark x1="55411" y1="97126" x2="60811" y2="97067"/>
                          <a14:foregroundMark x1="57223" y1="92962" x2="53378" y2="88563"/>
                          <a14:foregroundMark x1="57479" y1="93255" x2="57223" y2="92962"/>
                          <a14:foregroundMark x1="57735" y1="93548" x2="57479" y2="93255"/>
                          <a14:foregroundMark x1="57992" y1="93842" x2="57735" y2="93548"/>
                          <a14:foregroundMark x1="60811" y1="97067" x2="57992" y2="93842"/>
                          <a14:foregroundMark x1="35469" y1="94615" x2="34817" y2="94997"/>
                          <a14:foregroundMark x1="40802" y1="91496" x2="40405" y2="91728"/>
                          <a14:foregroundMark x1="41217" y1="91253" x2="40802" y2="91496"/>
                          <a14:foregroundMark x1="49324" y1="86510" x2="42652" y2="90414"/>
                          <a14:foregroundMark x1="41958" y1="90118" x2="48649" y2="85630"/>
                          <a14:foregroundMark x1="39903" y1="91496" x2="40635" y2="91005"/>
                          <a14:foregroundMark x1="39714" y1="91623" x2="39903" y2="91496"/>
                          <a14:foregroundMark x1="34698" y1="94988" x2="35293" y2="94589"/>
                          <a14:backgroundMark x1="47973" y1="92962" x2="47973" y2="92962"/>
                          <a14:backgroundMark x1="46622" y1="92669" x2="43919" y2="95894"/>
                          <a14:backgroundMark x1="50000" y1="93548" x2="47973" y2="94135"/>
                          <a14:backgroundMark x1="41216" y1="97947" x2="41892" y2="97361"/>
                          <a14:backgroundMark x1="43919" y1="96481" x2="43919" y2="97654"/>
                          <a14:backgroundMark x1="43243" y1="95601" x2="42568" y2="97361"/>
                          <a14:backgroundMark x1="41892" y1="92375" x2="41892" y2="92375"/>
                          <a14:backgroundMark x1="51351" y1="93842" x2="51351" y2="93842"/>
                          <a14:backgroundMark x1="49324" y1="93255" x2="49324" y2="93255"/>
                          <a14:backgroundMark x1="50000" y1="93255" x2="50000" y2="93255"/>
                          <a14:backgroundMark x1="51351" y1="93548" x2="51351" y2="93548"/>
                          <a14:backgroundMark x1="42568" y1="92082" x2="42568" y2="92082"/>
                          <a14:backgroundMark x1="43243" y1="91496" x2="43243" y2="91496"/>
                        </a14:backgroundRemoval>
                      </a14:imgEffect>
                    </a14:imgLayer>
                  </a14:imgProps>
                </a:ext>
                <a:ext uri="{28A0092B-C50C-407E-A947-70E740481C1C}">
                  <a14:useLocalDpi xmlns:a14="http://schemas.microsoft.com/office/drawing/2010/main" val="0"/>
                </a:ext>
              </a:extLst>
            </a:blip>
            <a:stretch>
              <a:fillRect/>
            </a:stretch>
          </p:blipFill>
          <p:spPr>
            <a:xfrm>
              <a:off x="8995099" y="2346226"/>
              <a:ext cx="1848387" cy="4258784"/>
            </a:xfrm>
            <a:prstGeom prst="rect">
              <a:avLst/>
            </a:prstGeom>
          </p:spPr>
        </p:pic>
        <p:pic>
          <p:nvPicPr>
            <p:cNvPr id="11" name="Picture 2" descr="Adventurer Club NAD official site">
              <a:extLst>
                <a:ext uri="{FF2B5EF4-FFF2-40B4-BE49-F238E27FC236}">
                  <a16:creationId xmlns:a16="http://schemas.microsoft.com/office/drawing/2014/main" id="{351C4182-53A6-45A4-B797-308EDFD76C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30828">
              <a:off x="9819761" y="4168937"/>
              <a:ext cx="199061" cy="18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picture containing drawing&#10;&#10;Description automatically generated">
              <a:extLst>
                <a:ext uri="{FF2B5EF4-FFF2-40B4-BE49-F238E27FC236}">
                  <a16:creationId xmlns:a16="http://schemas.microsoft.com/office/drawing/2014/main" id="{AC8FD696-2A17-4524-82F6-EE8843DFBEA1}"/>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613" b="95706" l="3814" r="98729">
                          <a14:foregroundMark x1="28390" y1="6748" x2="7627" y2="19018"/>
                          <a14:foregroundMark x1="7627" y1="19018" x2="0" y2="48466"/>
                          <a14:foregroundMark x1="0" y1="48466" x2="7203" y2="79141"/>
                          <a14:foregroundMark x1="7203" y1="79141" x2="49576" y2="96319"/>
                          <a14:foregroundMark x1="49576" y1="96319" x2="92797" y2="73006"/>
                          <a14:foregroundMark x1="92797" y1="73006" x2="99576" y2="41718"/>
                          <a14:foregroundMark x1="99576" y1="41718" x2="84746" y2="14724"/>
                          <a14:foregroundMark x1="84746" y1="14724" x2="39831" y2="4294"/>
                          <a14:foregroundMark x1="39831" y1="4294" x2="12288" y2="12883"/>
                          <a14:foregroundMark x1="31356" y1="17791" x2="6356" y2="25767"/>
                          <a14:foregroundMark x1="6356" y1="25767" x2="4237" y2="57055"/>
                          <a14:foregroundMark x1="4237" y1="57055" x2="5932" y2="60736"/>
                          <a14:foregroundMark x1="11441" y1="38037" x2="11864" y2="73006"/>
                          <a14:foregroundMark x1="11864" y1="73006" x2="22458" y2="91411"/>
                          <a14:foregroundMark x1="22034" y1="87117" x2="66949" y2="95706"/>
                          <a14:foregroundMark x1="66949" y1="95706" x2="85169" y2="81595"/>
                          <a14:foregroundMark x1="89831" y1="74233" x2="98729" y2="44172"/>
                          <a14:foregroundMark x1="98729" y1="44172" x2="96610" y2="25767"/>
                          <a14:foregroundMark x1="71610" y1="32515" x2="51271" y2="64417"/>
                          <a14:foregroundMark x1="51271" y1="64417" x2="52542" y2="46012"/>
                          <a14:foregroundMark x1="57627" y1="44785" x2="33051" y2="41104"/>
                          <a14:foregroundMark x1="33051" y1="41104" x2="33475" y2="55828"/>
                          <a14:foregroundMark x1="41949" y1="55215" x2="63136" y2="58896"/>
                          <a14:foregroundMark x1="63136" y1="58896" x2="56356" y2="60736"/>
                          <a14:foregroundMark x1="56780" y1="34969" x2="44915" y2="31288"/>
                          <a14:foregroundMark x1="27966" y1="53374" x2="41949" y2="23926"/>
                          <a14:foregroundMark x1="41949" y1="23926" x2="45339" y2="21472"/>
                          <a14:foregroundMark x1="66525" y1="39877" x2="60169" y2="71779"/>
                          <a14:foregroundMark x1="60169" y1="71779" x2="38983" y2="70552"/>
                          <a14:foregroundMark x1="38983" y1="70552" x2="38983" y2="70552"/>
                          <a14:foregroundMark x1="36441" y1="75460" x2="58051" y2="85890"/>
                          <a14:foregroundMark x1="58051" y1="85890" x2="77119" y2="65644"/>
                          <a14:foregroundMark x1="77119" y1="65644" x2="75424" y2="33742"/>
                          <a14:foregroundMark x1="75424" y1="33742" x2="72034" y2="30675"/>
                          <a14:foregroundMark x1="71610" y1="31902" x2="50000" y2="16564"/>
                          <a14:foregroundMark x1="50000" y1="16564" x2="30508" y2="30675"/>
                          <a14:foregroundMark x1="30508" y1="30675" x2="27966" y2="62577"/>
                          <a14:foregroundMark x1="27966" y1="62577" x2="32627" y2="73006"/>
                          <a14:foregroundMark x1="74576" y1="12883" x2="49153" y2="7975"/>
                          <a14:foregroundMark x1="49153" y1="7975" x2="45763" y2="8589"/>
                          <a14:foregroundMark x1="76271" y1="9202" x2="52542" y2="613"/>
                        </a14:backgroundRemoval>
                      </a14:imgEffect>
                    </a14:imgLayer>
                  </a14:imgProps>
                </a:ext>
                <a:ext uri="{28A0092B-C50C-407E-A947-70E740481C1C}">
                  <a14:useLocalDpi xmlns:a14="http://schemas.microsoft.com/office/drawing/2010/main" val="0"/>
                </a:ext>
              </a:extLst>
            </a:blip>
            <a:stretch>
              <a:fillRect/>
            </a:stretch>
          </p:blipFill>
          <p:spPr>
            <a:xfrm rot="19193004">
              <a:off x="10357058" y="4197024"/>
              <a:ext cx="284500" cy="196498"/>
            </a:xfrm>
            <a:prstGeom prst="ellipse">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3C2319-E6F2-45DC-9EDC-93519E3B0B3C}"/>
              </a:ext>
            </a:extLst>
          </p:cNvPr>
          <p:cNvSpPr>
            <a:spLocks noGrp="1"/>
          </p:cNvSpPr>
          <p:nvPr>
            <p:ph type="title"/>
          </p:nvPr>
        </p:nvSpPr>
        <p:spPr>
          <a:xfrm>
            <a:off x="1065212" y="0"/>
            <a:ext cx="10058402" cy="1219200"/>
          </a:xfrm>
        </p:spPr>
        <p:txBody>
          <a:bodyPr/>
          <a:lstStyle/>
          <a:p>
            <a:r>
              <a:rPr lang="en-US" b="1" dirty="0"/>
              <a:t>Spiritual Characteristics</a:t>
            </a:r>
          </a:p>
        </p:txBody>
      </p:sp>
      <p:sp>
        <p:nvSpPr>
          <p:cNvPr id="5" name="Content Placeholder 4">
            <a:extLst>
              <a:ext uri="{FF2B5EF4-FFF2-40B4-BE49-F238E27FC236}">
                <a16:creationId xmlns:a16="http://schemas.microsoft.com/office/drawing/2014/main" id="{EE3CD9AA-2B5F-40E7-832D-5CC0CC4CD126}"/>
              </a:ext>
            </a:extLst>
          </p:cNvPr>
          <p:cNvSpPr>
            <a:spLocks noGrp="1"/>
          </p:cNvSpPr>
          <p:nvPr>
            <p:ph idx="1"/>
          </p:nvPr>
        </p:nvSpPr>
        <p:spPr>
          <a:xfrm>
            <a:off x="1065214" y="1184336"/>
            <a:ext cx="10058400" cy="2128482"/>
          </a:xfrm>
        </p:spPr>
        <p:txBody>
          <a:bodyPr/>
          <a:lstStyle/>
          <a:p>
            <a:pPr>
              <a:spcBef>
                <a:spcPts val="600"/>
              </a:spcBef>
            </a:pPr>
            <a:r>
              <a:rPr lang="en-US" sz="2600" dirty="0"/>
              <a:t>learning right from wrong</a:t>
            </a:r>
          </a:p>
          <a:p>
            <a:pPr>
              <a:spcBef>
                <a:spcPts val="600"/>
              </a:spcBef>
            </a:pPr>
            <a:r>
              <a:rPr lang="en-US" sz="2600" dirty="0"/>
              <a:t>motivated more if it’s about me!</a:t>
            </a:r>
          </a:p>
          <a:p>
            <a:pPr>
              <a:spcBef>
                <a:spcPts val="600"/>
              </a:spcBef>
            </a:pPr>
            <a:r>
              <a:rPr lang="en-US" sz="2600" dirty="0"/>
              <a:t>soak up Biblical knowledge </a:t>
            </a:r>
          </a:p>
          <a:p>
            <a:endParaRPr lang="en-US" dirty="0"/>
          </a:p>
        </p:txBody>
      </p:sp>
      <p:sp>
        <p:nvSpPr>
          <p:cNvPr id="6" name="Title 3">
            <a:extLst>
              <a:ext uri="{FF2B5EF4-FFF2-40B4-BE49-F238E27FC236}">
                <a16:creationId xmlns:a16="http://schemas.microsoft.com/office/drawing/2014/main" id="{919BE6BC-7FE2-40CF-AB42-E7A35F832466}"/>
              </a:ext>
            </a:extLst>
          </p:cNvPr>
          <p:cNvSpPr txBox="1">
            <a:spLocks/>
          </p:cNvSpPr>
          <p:nvPr/>
        </p:nvSpPr>
        <p:spPr>
          <a:xfrm>
            <a:off x="4839283" y="2248577"/>
            <a:ext cx="7183612" cy="1219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Trajan Pro" panose="02020502050506020301" pitchFamily="18" charset="0"/>
                <a:ea typeface="+mj-ea"/>
                <a:cs typeface="+mj-cs"/>
              </a:defRPr>
            </a:lvl1pPr>
          </a:lstStyle>
          <a:p>
            <a:r>
              <a:rPr lang="en-US" b="1" dirty="0"/>
              <a:t>Social Characteristics</a:t>
            </a:r>
          </a:p>
        </p:txBody>
      </p:sp>
      <p:sp>
        <p:nvSpPr>
          <p:cNvPr id="7" name="Content Placeholder 4">
            <a:extLst>
              <a:ext uri="{FF2B5EF4-FFF2-40B4-BE49-F238E27FC236}">
                <a16:creationId xmlns:a16="http://schemas.microsoft.com/office/drawing/2014/main" id="{E0A52166-F570-482A-9582-085BDA3396DC}"/>
              </a:ext>
            </a:extLst>
          </p:cNvPr>
          <p:cNvSpPr txBox="1">
            <a:spLocks/>
          </p:cNvSpPr>
          <p:nvPr/>
        </p:nvSpPr>
        <p:spPr>
          <a:xfrm>
            <a:off x="4839283" y="3467777"/>
            <a:ext cx="7183613" cy="2656764"/>
          </a:xfrm>
          <a:prstGeom prst="rect">
            <a:avLst/>
          </a:prstGeom>
        </p:spPr>
        <p:txBody>
          <a:bodyPr vert="horz" lIns="91440" tIns="45720" rIns="91440" bIns="45720" rtlCol="0">
            <a:normAutofit fontScale="92500" lnSpcReduction="10000"/>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Trajan Pro" panose="02020502050506020301" pitchFamily="18" charset="0"/>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Trajan Pro" panose="02020502050506020301" pitchFamily="18" charset="0"/>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Trajan Pro" panose="02020502050506020301" pitchFamily="18" charset="0"/>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Trajan Pro" panose="02020502050506020301" pitchFamily="18" charset="0"/>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Trajan Pro" panose="02020502050506020301" pitchFamily="18" charset="0"/>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a:spcBef>
                <a:spcPts val="600"/>
              </a:spcBef>
            </a:pPr>
            <a:r>
              <a:rPr lang="en-US" sz="2800" dirty="0"/>
              <a:t>learning social skills</a:t>
            </a:r>
          </a:p>
          <a:p>
            <a:pPr>
              <a:spcBef>
                <a:spcPts val="600"/>
              </a:spcBef>
            </a:pPr>
            <a:r>
              <a:rPr lang="en-US" sz="2800" dirty="0"/>
              <a:t>Exercising independence</a:t>
            </a:r>
          </a:p>
          <a:p>
            <a:pPr>
              <a:spcBef>
                <a:spcPts val="600"/>
              </a:spcBef>
            </a:pPr>
            <a:r>
              <a:rPr lang="en-US" sz="2800" dirty="0"/>
              <a:t>Eager for approval</a:t>
            </a:r>
          </a:p>
          <a:p>
            <a:pPr>
              <a:spcBef>
                <a:spcPts val="600"/>
              </a:spcBef>
            </a:pPr>
            <a:r>
              <a:rPr lang="en-US" sz="2800" dirty="0"/>
              <a:t>need success</a:t>
            </a:r>
          </a:p>
          <a:p>
            <a:pPr>
              <a:spcBef>
                <a:spcPts val="600"/>
              </a:spcBef>
            </a:pPr>
            <a:r>
              <a:rPr lang="en-US" sz="2800" dirty="0"/>
              <a:t>can easily get overexcited!</a:t>
            </a:r>
          </a:p>
          <a:p>
            <a:pPr>
              <a:spcBef>
                <a:spcPts val="600"/>
              </a:spcBef>
            </a:pPr>
            <a:r>
              <a:rPr lang="en-US" sz="2800" dirty="0"/>
              <a:t>VERY social</a:t>
            </a:r>
          </a:p>
          <a:p>
            <a:endParaRPr lang="en-US" dirty="0"/>
          </a:p>
        </p:txBody>
      </p:sp>
      <p:grpSp>
        <p:nvGrpSpPr>
          <p:cNvPr id="16" name="Group 15">
            <a:extLst>
              <a:ext uri="{FF2B5EF4-FFF2-40B4-BE49-F238E27FC236}">
                <a16:creationId xmlns:a16="http://schemas.microsoft.com/office/drawing/2014/main" id="{689DE2BC-F753-4F66-BF4E-C6FEBC540DC3}"/>
              </a:ext>
            </a:extLst>
          </p:cNvPr>
          <p:cNvGrpSpPr/>
          <p:nvPr/>
        </p:nvGrpSpPr>
        <p:grpSpPr>
          <a:xfrm>
            <a:off x="1964497" y="3084724"/>
            <a:ext cx="2485690" cy="3773276"/>
            <a:chOff x="7156175" y="2408636"/>
            <a:chExt cx="2485690" cy="3773276"/>
          </a:xfrm>
        </p:grpSpPr>
        <p:pic>
          <p:nvPicPr>
            <p:cNvPr id="17" name="Picture 16" descr="A picture containing toy, doll, wearing, holding&#10;&#10;Description automatically generated">
              <a:extLst>
                <a:ext uri="{FF2B5EF4-FFF2-40B4-BE49-F238E27FC236}">
                  <a16:creationId xmlns:a16="http://schemas.microsoft.com/office/drawing/2014/main" id="{F607EC07-1637-407D-8AD2-3556B1ABE6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175" y="2408636"/>
              <a:ext cx="2485690" cy="3773276"/>
            </a:xfrm>
            <a:prstGeom prst="rect">
              <a:avLst/>
            </a:prstGeom>
          </p:spPr>
        </p:pic>
        <p:pic>
          <p:nvPicPr>
            <p:cNvPr id="18" name="Picture 2" descr="Adventurer Club NAD official site">
              <a:extLst>
                <a:ext uri="{FF2B5EF4-FFF2-40B4-BE49-F238E27FC236}">
                  <a16:creationId xmlns:a16="http://schemas.microsoft.com/office/drawing/2014/main" id="{411BCCA8-12D0-4539-A754-5EA20309D3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30828">
              <a:off x="7954010" y="4755448"/>
              <a:ext cx="199061" cy="19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F0B24A6-28CE-4627-9AF9-64E6150D24CB}"/>
              </a:ext>
            </a:extLst>
          </p:cNvPr>
          <p:cNvSpPr>
            <a:spLocks noGrp="1"/>
          </p:cNvSpPr>
          <p:nvPr>
            <p:ph type="title"/>
          </p:nvPr>
        </p:nvSpPr>
        <p:spPr/>
        <p:txBody>
          <a:bodyPr/>
          <a:lstStyle/>
          <a:p>
            <a:r>
              <a:rPr lang="en-US" b="1" dirty="0"/>
              <a:t>Development</a:t>
            </a:r>
          </a:p>
        </p:txBody>
      </p:sp>
      <p:sp>
        <p:nvSpPr>
          <p:cNvPr id="8" name="Content Placeholder 7">
            <a:extLst>
              <a:ext uri="{FF2B5EF4-FFF2-40B4-BE49-F238E27FC236}">
                <a16:creationId xmlns:a16="http://schemas.microsoft.com/office/drawing/2014/main" id="{310A0B78-A1C1-4F84-8718-416F4E7D6FD8}"/>
              </a:ext>
            </a:extLst>
          </p:cNvPr>
          <p:cNvSpPr>
            <a:spLocks noGrp="1"/>
          </p:cNvSpPr>
          <p:nvPr>
            <p:ph idx="1"/>
          </p:nvPr>
        </p:nvSpPr>
        <p:spPr>
          <a:xfrm>
            <a:off x="1065214" y="1752600"/>
            <a:ext cx="8427438" cy="4591050"/>
          </a:xfrm>
        </p:spPr>
        <p:txBody>
          <a:bodyPr>
            <a:normAutofit/>
          </a:bodyPr>
          <a:lstStyle/>
          <a:p>
            <a:pPr>
              <a:spcBef>
                <a:spcPts val="600"/>
              </a:spcBef>
            </a:pPr>
            <a:r>
              <a:rPr lang="en-US" sz="2800" dirty="0"/>
              <a:t>Eager/excited to learn </a:t>
            </a:r>
          </a:p>
          <a:p>
            <a:pPr>
              <a:spcBef>
                <a:spcPts val="600"/>
              </a:spcBef>
            </a:pPr>
            <a:r>
              <a:rPr lang="en-US" sz="2800" dirty="0"/>
              <a:t>School-age kids flourish socially</a:t>
            </a:r>
          </a:p>
          <a:p>
            <a:pPr>
              <a:spcBef>
                <a:spcPts val="600"/>
              </a:spcBef>
            </a:pPr>
            <a:r>
              <a:rPr lang="en-US" sz="2800" dirty="0"/>
              <a:t>developing stronger friendships</a:t>
            </a:r>
          </a:p>
          <a:p>
            <a:pPr>
              <a:spcBef>
                <a:spcPts val="600"/>
              </a:spcBef>
            </a:pPr>
            <a:r>
              <a:rPr lang="en-US" sz="2800" dirty="0"/>
              <a:t>developing new interests/hobbies</a:t>
            </a:r>
          </a:p>
          <a:p>
            <a:pPr>
              <a:spcBef>
                <a:spcPts val="600"/>
              </a:spcBef>
            </a:pPr>
            <a:r>
              <a:rPr lang="en-US" sz="2800" dirty="0"/>
              <a:t>Increased resistance to instructions </a:t>
            </a:r>
          </a:p>
          <a:p>
            <a:pPr>
              <a:spcBef>
                <a:spcPts val="600"/>
              </a:spcBef>
            </a:pPr>
            <a:r>
              <a:rPr lang="en-US" sz="2800" dirty="0"/>
              <a:t>Defiance/testing limits</a:t>
            </a:r>
          </a:p>
        </p:txBody>
      </p:sp>
      <p:grpSp>
        <p:nvGrpSpPr>
          <p:cNvPr id="9" name="Group 8">
            <a:extLst>
              <a:ext uri="{FF2B5EF4-FFF2-40B4-BE49-F238E27FC236}">
                <a16:creationId xmlns:a16="http://schemas.microsoft.com/office/drawing/2014/main" id="{3940E123-96BB-4891-9527-8E000FFDDB55}"/>
              </a:ext>
            </a:extLst>
          </p:cNvPr>
          <p:cNvGrpSpPr/>
          <p:nvPr/>
        </p:nvGrpSpPr>
        <p:grpSpPr>
          <a:xfrm flipH="1">
            <a:off x="9230071" y="2214320"/>
            <a:ext cx="2231240" cy="4434414"/>
            <a:chOff x="740560" y="2162176"/>
            <a:chExt cx="2231240" cy="4434414"/>
          </a:xfrm>
        </p:grpSpPr>
        <p:pic>
          <p:nvPicPr>
            <p:cNvPr id="10" name="Picture 9" descr="A drawing of a person&#10;&#10;Description automatically generated">
              <a:extLst>
                <a:ext uri="{FF2B5EF4-FFF2-40B4-BE49-F238E27FC236}">
                  <a16:creationId xmlns:a16="http://schemas.microsoft.com/office/drawing/2014/main" id="{F3B6F512-09AA-4F70-9BE7-C56DB578BF0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165" b="98734" l="6918" r="95597">
                          <a14:foregroundMark x1="50314" y1="949" x2="19497" y2="1582"/>
                          <a14:foregroundMark x1="19497" y1="1582" x2="7547" y2="10759"/>
                          <a14:foregroundMark x1="7547" y1="10759" x2="5031" y2="23101"/>
                          <a14:foregroundMark x1="5031" y1="23101" x2="22642" y2="14557"/>
                          <a14:foregroundMark x1="22642" y1="14557" x2="49686" y2="9177"/>
                          <a14:foregroundMark x1="49686" y1="9177" x2="56604" y2="3797"/>
                          <a14:foregroundMark x1="33962" y1="40190" x2="14465" y2="45253"/>
                          <a14:foregroundMark x1="14465" y1="45253" x2="39623" y2="47468"/>
                          <a14:foregroundMark x1="39623" y1="47468" x2="16981" y2="48101"/>
                          <a14:foregroundMark x1="16981" y1="48101" x2="74214" y2="47152"/>
                          <a14:foregroundMark x1="74214" y1="47152" x2="53459" y2="42722"/>
                          <a14:foregroundMark x1="53459" y1="42722" x2="48428" y2="45570"/>
                          <a14:foregroundMark x1="62264" y1="49051" x2="98113" y2="40823"/>
                          <a14:foregroundMark x1="35849" y1="44937" x2="38365" y2="41772"/>
                          <a14:foregroundMark x1="44654" y1="36392" x2="15094" y2="38608"/>
                          <a14:foregroundMark x1="15094" y1="38608" x2="26415" y2="41772"/>
                          <a14:foregroundMark x1="15723" y1="47468" x2="16981" y2="47785"/>
                          <a14:foregroundMark x1="33905" y1="92314" x2="50943" y2="93987"/>
                          <a14:foregroundMark x1="32487" y1="92175" x2="33478" y2="92272"/>
                          <a14:foregroundMark x1="25157" y1="91456" x2="31524" y2="92081"/>
                          <a14:foregroundMark x1="50943" y1="93987" x2="46541" y2="91139"/>
                          <a14:foregroundMark x1="56604" y1="93987" x2="47055" y2="95466"/>
                          <a14:foregroundMark x1="43364" y1="96570" x2="49686" y2="96835"/>
                          <a14:foregroundMark x1="88050" y1="41139" x2="81132" y2="42722"/>
                          <a14:foregroundMark x1="10063" y1="48734" x2="15094" y2="51582"/>
                          <a14:foregroundMark x1="10063" y1="50949" x2="13836" y2="62342"/>
                          <a14:foregroundMark x1="13836" y1="62342" x2="16981" y2="62025"/>
                          <a14:foregroundMark x1="7547" y1="54114" x2="7547" y2="55063"/>
                          <a14:foregroundMark x1="22013" y1="95570" x2="30189" y2="98734"/>
                          <a14:backgroundMark x1="36478" y1="97468" x2="35367" y2="96350"/>
                          <a14:backgroundMark x1="32075" y1="92405" x2="33333" y2="90190"/>
                          <a14:backgroundMark x1="34591" y1="98734" x2="36478" y2="98734"/>
                          <a14:backgroundMark x1="35849" y1="96519" x2="37736" y2="98101"/>
                          <a14:backgroundMark x1="33962" y1="93038" x2="33962" y2="92405"/>
                          <a14:backgroundMark x1="35220" y1="97152" x2="37736" y2="98101"/>
                          <a14:backgroundMark x1="34054" y1="96955" x2="36478" y2="98418"/>
                        </a14:backgroundRemoval>
                      </a14:imgEffect>
                    </a14:imgLayer>
                  </a14:imgProps>
                </a:ext>
                <a:ext uri="{28A0092B-C50C-407E-A947-70E740481C1C}">
                  <a14:useLocalDpi xmlns:a14="http://schemas.microsoft.com/office/drawing/2010/main" val="0"/>
                </a:ext>
              </a:extLst>
            </a:blip>
            <a:stretch>
              <a:fillRect/>
            </a:stretch>
          </p:blipFill>
          <p:spPr>
            <a:xfrm>
              <a:off x="740560" y="2162176"/>
              <a:ext cx="2231240" cy="4434414"/>
            </a:xfrm>
            <a:prstGeom prst="rect">
              <a:avLst/>
            </a:prstGeom>
          </p:spPr>
        </p:pic>
        <p:pic>
          <p:nvPicPr>
            <p:cNvPr id="11" name="Picture 2" descr="Adventurer Club NAD official site">
              <a:extLst>
                <a:ext uri="{FF2B5EF4-FFF2-40B4-BE49-F238E27FC236}">
                  <a16:creationId xmlns:a16="http://schemas.microsoft.com/office/drawing/2014/main" id="{60DBC46B-D7ED-45B2-AC3A-86480DEDE2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430828">
              <a:off x="1625359" y="4045113"/>
              <a:ext cx="199061" cy="18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Adventurer Club NAD official site">
              <a:extLst>
                <a:ext uri="{FF2B5EF4-FFF2-40B4-BE49-F238E27FC236}">
                  <a16:creationId xmlns:a16="http://schemas.microsoft.com/office/drawing/2014/main" id="{BCD370B2-09FE-4B47-914F-E8A34CC04E7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72242">
              <a:off x="926634" y="4179403"/>
              <a:ext cx="231855" cy="213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9712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EC535-5286-43DE-9EBB-D3AA05076999}"/>
              </a:ext>
            </a:extLst>
          </p:cNvPr>
          <p:cNvSpPr>
            <a:spLocks noGrp="1"/>
          </p:cNvSpPr>
          <p:nvPr>
            <p:ph type="title"/>
          </p:nvPr>
        </p:nvSpPr>
        <p:spPr/>
        <p:txBody>
          <a:bodyPr>
            <a:normAutofit/>
          </a:bodyPr>
          <a:lstStyle/>
          <a:p>
            <a:r>
              <a:rPr lang="en-US" b="1" dirty="0"/>
              <a:t>HOW WE RESPOND</a:t>
            </a:r>
          </a:p>
        </p:txBody>
      </p:sp>
      <p:sp>
        <p:nvSpPr>
          <p:cNvPr id="3" name="Content Placeholder 2">
            <a:extLst>
              <a:ext uri="{FF2B5EF4-FFF2-40B4-BE49-F238E27FC236}">
                <a16:creationId xmlns:a16="http://schemas.microsoft.com/office/drawing/2014/main" id="{F52B7AE8-6D2D-481B-AC45-C370C2613480}"/>
              </a:ext>
            </a:extLst>
          </p:cNvPr>
          <p:cNvSpPr>
            <a:spLocks noGrp="1"/>
          </p:cNvSpPr>
          <p:nvPr>
            <p:ph idx="1"/>
          </p:nvPr>
        </p:nvSpPr>
        <p:spPr>
          <a:xfrm>
            <a:off x="1065210" y="1752600"/>
            <a:ext cx="5614987" cy="4362450"/>
          </a:xfrm>
        </p:spPr>
        <p:txBody>
          <a:bodyPr>
            <a:normAutofit/>
          </a:bodyPr>
          <a:lstStyle/>
          <a:p>
            <a:pPr>
              <a:spcBef>
                <a:spcPts val="600"/>
              </a:spcBef>
            </a:pPr>
            <a:r>
              <a:rPr lang="en-US" sz="2600" dirty="0"/>
              <a:t>Provide physical activity! </a:t>
            </a:r>
          </a:p>
          <a:p>
            <a:pPr>
              <a:spcBef>
                <a:spcPts val="600"/>
              </a:spcBef>
            </a:pPr>
            <a:r>
              <a:rPr lang="en-US" sz="2600" dirty="0"/>
              <a:t>Be PATIENT! </a:t>
            </a:r>
          </a:p>
          <a:p>
            <a:pPr>
              <a:spcBef>
                <a:spcPts val="600"/>
              </a:spcBef>
            </a:pPr>
            <a:r>
              <a:rPr lang="en-US" sz="2600" dirty="0"/>
              <a:t>Get them involved </a:t>
            </a:r>
          </a:p>
          <a:p>
            <a:pPr>
              <a:spcBef>
                <a:spcPts val="600"/>
              </a:spcBef>
            </a:pPr>
            <a:r>
              <a:rPr lang="en-US" sz="2600" dirty="0"/>
              <a:t>Think “hands-on”</a:t>
            </a:r>
          </a:p>
          <a:p>
            <a:pPr>
              <a:spcBef>
                <a:spcPts val="600"/>
              </a:spcBef>
            </a:pPr>
            <a:r>
              <a:rPr lang="en-US" sz="2600" dirty="0"/>
              <a:t>Make stories VIVID  </a:t>
            </a:r>
          </a:p>
          <a:p>
            <a:pPr>
              <a:spcBef>
                <a:spcPts val="600"/>
              </a:spcBef>
            </a:pPr>
            <a:r>
              <a:rPr lang="en-US" sz="2600" dirty="0"/>
              <a:t>age-appropriate expectations </a:t>
            </a:r>
          </a:p>
          <a:p>
            <a:pPr>
              <a:spcBef>
                <a:spcPts val="600"/>
              </a:spcBef>
            </a:pPr>
            <a:r>
              <a:rPr lang="en-US" sz="2600" dirty="0"/>
              <a:t>Adapt &amp; tailor to meet their needs</a:t>
            </a:r>
          </a:p>
        </p:txBody>
      </p:sp>
      <p:graphicFrame>
        <p:nvGraphicFramePr>
          <p:cNvPr id="5" name="Diagram 4">
            <a:extLst>
              <a:ext uri="{FF2B5EF4-FFF2-40B4-BE49-F238E27FC236}">
                <a16:creationId xmlns:a16="http://schemas.microsoft.com/office/drawing/2014/main" id="{E76D9FE4-C248-438C-817C-E0F0CE493CDB}"/>
              </a:ext>
            </a:extLst>
          </p:cNvPr>
          <p:cNvGraphicFramePr/>
          <p:nvPr>
            <p:extLst>
              <p:ext uri="{D42A27DB-BD31-4B8C-83A1-F6EECF244321}">
                <p14:modId xmlns:p14="http://schemas.microsoft.com/office/powerpoint/2010/main" val="3595448966"/>
              </p:ext>
            </p:extLst>
          </p:nvPr>
        </p:nvGraphicFramePr>
        <p:xfrm>
          <a:off x="6299200" y="1727200"/>
          <a:ext cx="5614986" cy="4580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707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62EBD-58A9-40DE-8337-7F7B82706617}"/>
              </a:ext>
            </a:extLst>
          </p:cNvPr>
          <p:cNvSpPr>
            <a:spLocks noGrp="1"/>
          </p:cNvSpPr>
          <p:nvPr>
            <p:ph type="title"/>
          </p:nvPr>
        </p:nvSpPr>
        <p:spPr/>
        <p:txBody>
          <a:bodyPr>
            <a:normAutofit/>
          </a:bodyPr>
          <a:lstStyle/>
          <a:p>
            <a:r>
              <a:rPr lang="en-US" b="1" dirty="0"/>
              <a:t>DISCIPLINE</a:t>
            </a:r>
          </a:p>
        </p:txBody>
      </p:sp>
      <p:sp>
        <p:nvSpPr>
          <p:cNvPr id="3" name="Content Placeholder 2">
            <a:extLst>
              <a:ext uri="{FF2B5EF4-FFF2-40B4-BE49-F238E27FC236}">
                <a16:creationId xmlns:a16="http://schemas.microsoft.com/office/drawing/2014/main" id="{BA974E46-6D26-4D76-991E-0A81C7586C70}"/>
              </a:ext>
            </a:extLst>
          </p:cNvPr>
          <p:cNvSpPr>
            <a:spLocks noGrp="1"/>
          </p:cNvSpPr>
          <p:nvPr>
            <p:ph idx="1"/>
          </p:nvPr>
        </p:nvSpPr>
        <p:spPr>
          <a:xfrm>
            <a:off x="1065214" y="1752599"/>
            <a:ext cx="10058400" cy="4612106"/>
          </a:xfrm>
        </p:spPr>
        <p:txBody>
          <a:bodyPr>
            <a:normAutofit/>
          </a:bodyPr>
          <a:lstStyle/>
          <a:p>
            <a:pPr>
              <a:spcAft>
                <a:spcPts val="600"/>
              </a:spcAft>
            </a:pPr>
            <a:r>
              <a:rPr lang="en-US" sz="2800" dirty="0"/>
              <a:t>Provides a positive contribution to the child’s happiness and well-being.  </a:t>
            </a:r>
          </a:p>
          <a:p>
            <a:pPr>
              <a:spcAft>
                <a:spcPts val="600"/>
              </a:spcAft>
            </a:pPr>
            <a:r>
              <a:rPr lang="en-US" sz="2800" dirty="0"/>
              <a:t>helps the child learn self-control &amp; caring for others as a disciple of Jesus</a:t>
            </a:r>
          </a:p>
          <a:p>
            <a:r>
              <a:rPr lang="en-US" sz="2800" dirty="0"/>
              <a:t>should include positive &amp; negative consequences. </a:t>
            </a:r>
          </a:p>
          <a:p>
            <a:pPr lvl="1"/>
            <a:r>
              <a:rPr lang="en-US" sz="2400" dirty="0"/>
              <a:t>Use negative (Ex. removing a privilege) when rules are broken (safety)</a:t>
            </a:r>
          </a:p>
          <a:p>
            <a:endParaRPr lang="en-US" sz="2800" dirty="0"/>
          </a:p>
          <a:p>
            <a:pPr marL="0" indent="0">
              <a:buNone/>
            </a:pPr>
            <a:endParaRPr lang="en-US" sz="2800" dirty="0"/>
          </a:p>
        </p:txBody>
      </p:sp>
    </p:spTree>
    <p:extLst>
      <p:ext uri="{BB962C8B-B14F-4D97-AF65-F5344CB8AC3E}">
        <p14:creationId xmlns:p14="http://schemas.microsoft.com/office/powerpoint/2010/main" val="106110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623AA-DD48-4462-8094-6424D5AA1A16}"/>
              </a:ext>
            </a:extLst>
          </p:cNvPr>
          <p:cNvSpPr>
            <a:spLocks noGrp="1"/>
          </p:cNvSpPr>
          <p:nvPr>
            <p:ph type="title"/>
          </p:nvPr>
        </p:nvSpPr>
        <p:spPr/>
        <p:txBody>
          <a:bodyPr>
            <a:normAutofit/>
          </a:bodyPr>
          <a:lstStyle/>
          <a:p>
            <a:r>
              <a:rPr lang="en-US" b="1" dirty="0"/>
              <a:t>DISCIPLINE </a:t>
            </a:r>
          </a:p>
        </p:txBody>
      </p:sp>
      <p:sp>
        <p:nvSpPr>
          <p:cNvPr id="3" name="Content Placeholder 2">
            <a:extLst>
              <a:ext uri="{FF2B5EF4-FFF2-40B4-BE49-F238E27FC236}">
                <a16:creationId xmlns:a16="http://schemas.microsoft.com/office/drawing/2014/main" id="{78EE852D-E97E-4BA9-9021-5607936710E8}"/>
              </a:ext>
            </a:extLst>
          </p:cNvPr>
          <p:cNvSpPr>
            <a:spLocks noGrp="1"/>
          </p:cNvSpPr>
          <p:nvPr>
            <p:ph idx="1"/>
          </p:nvPr>
        </p:nvSpPr>
        <p:spPr>
          <a:xfrm>
            <a:off x="3065464" y="1885950"/>
            <a:ext cx="9126536" cy="4229100"/>
          </a:xfrm>
        </p:spPr>
        <p:txBody>
          <a:bodyPr>
            <a:normAutofit/>
          </a:bodyPr>
          <a:lstStyle/>
          <a:p>
            <a:r>
              <a:rPr lang="en-US" sz="2800" dirty="0"/>
              <a:t>Model the behavior you want          </a:t>
            </a:r>
            <a:r>
              <a:rPr lang="en-US" i="1" dirty="0"/>
              <a:t>(Engage TLT’s or Pathfinders)</a:t>
            </a:r>
          </a:p>
          <a:p>
            <a:r>
              <a:rPr lang="en-US" sz="2800" dirty="0"/>
              <a:t>Provide a </a:t>
            </a:r>
            <a:r>
              <a:rPr lang="en-US" sz="2800" b="1" dirty="0"/>
              <a:t>peaceful, organized</a:t>
            </a:r>
            <a:r>
              <a:rPr lang="en-US" sz="2800" dirty="0"/>
              <a:t> atmosphere </a:t>
            </a:r>
          </a:p>
          <a:p>
            <a:r>
              <a:rPr lang="en-US" sz="2800" dirty="0"/>
              <a:t>Be </a:t>
            </a:r>
            <a:r>
              <a:rPr lang="en-US" sz="3200" b="1" dirty="0"/>
              <a:t>prepared</a:t>
            </a:r>
            <a:r>
              <a:rPr lang="en-US" sz="3200" dirty="0"/>
              <a:t> </a:t>
            </a:r>
          </a:p>
          <a:p>
            <a:r>
              <a:rPr lang="en-US" sz="2800" dirty="0"/>
              <a:t>Set specific, age-appropriate expectations </a:t>
            </a:r>
          </a:p>
          <a:p>
            <a:r>
              <a:rPr lang="en-US" sz="2800" dirty="0"/>
              <a:t>Consistently redirect misbehavior </a:t>
            </a:r>
          </a:p>
        </p:txBody>
      </p:sp>
      <p:pic>
        <p:nvPicPr>
          <p:cNvPr id="11" name="Picture 2" descr="300+ SDA Kids Clubs ideas in 2020 | kids club, pathfinder, conquistador">
            <a:extLst>
              <a:ext uri="{FF2B5EF4-FFF2-40B4-BE49-F238E27FC236}">
                <a16:creationId xmlns:a16="http://schemas.microsoft.com/office/drawing/2014/main" id="{7AB215E5-C419-4D44-ACAF-7C1AADB5EF90}"/>
              </a:ext>
            </a:extLst>
          </p:cNvPr>
          <p:cNvPicPr>
            <a:picLocks noChangeAspect="1" noChangeArrowheads="1"/>
          </p:cNvPicPr>
          <p:nvPr/>
        </p:nvPicPr>
        <p:blipFill>
          <a:blip r:embed="rId3">
            <a:alphaModFix/>
            <a:extLst>
              <a:ext uri="{BEBA8EAE-BF5A-486C-A8C5-ECC9F3942E4B}">
                <a14:imgProps xmlns:a14="http://schemas.microsoft.com/office/drawing/2010/main">
                  <a14:imgLayer r:embed="rId4">
                    <a14:imgEffect>
                      <a14:backgroundRemoval t="0" b="99087" l="2119" r="94492">
                        <a14:foregroundMark x1="41525" y1="15645" x2="19915" y2="22816"/>
                        <a14:foregroundMark x1="19915" y1="22816" x2="44915" y2="11473"/>
                        <a14:foregroundMark x1="44915" y1="11473" x2="13983" y2="14863"/>
                        <a14:foregroundMark x1="13983" y1="14863" x2="37288" y2="8735"/>
                        <a14:foregroundMark x1="37288" y1="8735" x2="21610" y2="12907"/>
                        <a14:foregroundMark x1="62712" y1="2477" x2="77966" y2="11082"/>
                        <a14:foregroundMark x1="77966" y1="11082" x2="50847" y2="5476"/>
                        <a14:foregroundMark x1="50847" y1="5476" x2="61864" y2="6128"/>
                        <a14:foregroundMark x1="72881" y1="2738" x2="42373" y2="4954"/>
                        <a14:foregroundMark x1="42373" y1="4954" x2="2542" y2="24641"/>
                        <a14:foregroundMark x1="2542" y1="24641" x2="26695" y2="23468"/>
                        <a14:foregroundMark x1="61864" y1="22555" x2="76695" y2="20469"/>
                        <a14:foregroundMark x1="37288" y1="23990" x2="33051" y2="25033"/>
                        <a14:foregroundMark x1="80085" y1="18774" x2="75000" y2="24250"/>
                        <a14:foregroundMark x1="40678" y1="20469" x2="25847" y2="24511"/>
                        <a14:foregroundMark x1="36441" y1="4042" x2="62712" y2="0"/>
                        <a14:foregroundMark x1="62712" y1="0" x2="72881" y2="4302"/>
                        <a14:foregroundMark x1="78390" y1="18514" x2="66949" y2="28683"/>
                        <a14:foregroundMark x1="66949" y1="28683" x2="42797" y2="35202"/>
                        <a14:foregroundMark x1="42797" y1="35202" x2="34746" y2="33638"/>
                        <a14:foregroundMark x1="89831" y1="21512" x2="94915" y2="22295"/>
                        <a14:foregroundMark x1="37288" y1="90222" x2="42373" y2="90222"/>
                        <a14:foregroundMark x1="63559" y1="92047" x2="66102" y2="89961"/>
                        <a14:foregroundMark x1="37288" y1="94263" x2="34746" y2="91786"/>
                        <a14:foregroundMark x1="58051" y1="99087" x2="67797" y2="98566"/>
                        <a14:foregroundMark x1="5508" y1="52542" x2="2119" y2="49804"/>
                      </a14:backgroundRemoval>
                    </a14:imgEffect>
                  </a14:imgLayer>
                </a14:imgProps>
              </a:ext>
              <a:ext uri="{28A0092B-C50C-407E-A947-70E740481C1C}">
                <a14:useLocalDpi xmlns:a14="http://schemas.microsoft.com/office/drawing/2010/main" val="0"/>
              </a:ext>
            </a:extLst>
          </a:blip>
          <a:srcRect/>
          <a:stretch>
            <a:fillRect/>
          </a:stretch>
        </p:blipFill>
        <p:spPr bwMode="auto">
          <a:xfrm>
            <a:off x="1201690" y="1521188"/>
            <a:ext cx="1641811" cy="5336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63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4627E-EEBF-414A-8543-3091FEA82A53}"/>
              </a:ext>
            </a:extLst>
          </p:cNvPr>
          <p:cNvSpPr>
            <a:spLocks noGrp="1"/>
          </p:cNvSpPr>
          <p:nvPr>
            <p:ph type="title"/>
          </p:nvPr>
        </p:nvSpPr>
        <p:spPr/>
        <p:txBody>
          <a:bodyPr/>
          <a:lstStyle/>
          <a:p>
            <a:r>
              <a:rPr lang="en-US" b="1" dirty="0"/>
              <a:t>Positive reinforcement</a:t>
            </a:r>
          </a:p>
        </p:txBody>
      </p:sp>
      <p:sp>
        <p:nvSpPr>
          <p:cNvPr id="3" name="Content Placeholder 2">
            <a:extLst>
              <a:ext uri="{FF2B5EF4-FFF2-40B4-BE49-F238E27FC236}">
                <a16:creationId xmlns:a16="http://schemas.microsoft.com/office/drawing/2014/main" id="{803CDDEA-5E2F-436D-86CD-A7025EA580F2}"/>
              </a:ext>
            </a:extLst>
          </p:cNvPr>
          <p:cNvSpPr>
            <a:spLocks noGrp="1"/>
          </p:cNvSpPr>
          <p:nvPr>
            <p:ph idx="1"/>
          </p:nvPr>
        </p:nvSpPr>
        <p:spPr>
          <a:xfrm>
            <a:off x="1065214" y="1752600"/>
            <a:ext cx="10364786" cy="4229100"/>
          </a:xfrm>
        </p:spPr>
        <p:txBody>
          <a:bodyPr>
            <a:normAutofit/>
          </a:bodyPr>
          <a:lstStyle/>
          <a:p>
            <a:pPr>
              <a:spcBef>
                <a:spcPts val="600"/>
              </a:spcBef>
            </a:pPr>
            <a:r>
              <a:rPr lang="en-US" sz="2800" dirty="0"/>
              <a:t>effective behavior modification technique</a:t>
            </a:r>
          </a:p>
          <a:p>
            <a:pPr>
              <a:spcBef>
                <a:spcPts val="600"/>
              </a:spcBef>
            </a:pPr>
            <a:r>
              <a:rPr lang="en-US" sz="2800" dirty="0"/>
              <a:t>encourages prosocial behaviors</a:t>
            </a:r>
            <a:endParaRPr lang="en-US" sz="2800" i="1" dirty="0"/>
          </a:p>
          <a:p>
            <a:pPr>
              <a:spcBef>
                <a:spcPts val="600"/>
              </a:spcBef>
            </a:pPr>
            <a:r>
              <a:rPr lang="en-US" sz="2800" dirty="0"/>
              <a:t>prevents misbehavior</a:t>
            </a:r>
          </a:p>
          <a:p>
            <a:pPr>
              <a:spcBef>
                <a:spcPts val="600"/>
              </a:spcBef>
            </a:pPr>
            <a:r>
              <a:rPr lang="en-US" sz="2800" dirty="0"/>
              <a:t>encourages &amp; motivates children to be responsible</a:t>
            </a:r>
          </a:p>
        </p:txBody>
      </p:sp>
    </p:spTree>
    <p:extLst>
      <p:ext uri="{BB962C8B-B14F-4D97-AF65-F5344CB8AC3E}">
        <p14:creationId xmlns:p14="http://schemas.microsoft.com/office/powerpoint/2010/main" val="241685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EF134-6970-43BC-96AE-2C3E291B4C24}"/>
              </a:ext>
            </a:extLst>
          </p:cNvPr>
          <p:cNvSpPr>
            <a:spLocks noGrp="1"/>
          </p:cNvSpPr>
          <p:nvPr>
            <p:ph type="title"/>
          </p:nvPr>
        </p:nvSpPr>
        <p:spPr/>
        <p:txBody>
          <a:bodyPr/>
          <a:lstStyle/>
          <a:p>
            <a:r>
              <a:rPr lang="en-US" b="1" dirty="0"/>
              <a:t>Examples of Positive Reinforcement</a:t>
            </a:r>
          </a:p>
        </p:txBody>
      </p:sp>
      <p:sp>
        <p:nvSpPr>
          <p:cNvPr id="3" name="Content Placeholder 2">
            <a:extLst>
              <a:ext uri="{FF2B5EF4-FFF2-40B4-BE49-F238E27FC236}">
                <a16:creationId xmlns:a16="http://schemas.microsoft.com/office/drawing/2014/main" id="{B377B41E-5D2B-4641-BD00-355F3E519CCC}"/>
              </a:ext>
            </a:extLst>
          </p:cNvPr>
          <p:cNvSpPr>
            <a:spLocks noGrp="1"/>
          </p:cNvSpPr>
          <p:nvPr>
            <p:ph idx="1"/>
          </p:nvPr>
        </p:nvSpPr>
        <p:spPr>
          <a:xfrm>
            <a:off x="1065212" y="1572125"/>
            <a:ext cx="10557291" cy="4612106"/>
          </a:xfrm>
        </p:spPr>
        <p:txBody>
          <a:bodyPr>
            <a:noAutofit/>
          </a:bodyPr>
          <a:lstStyle/>
          <a:p>
            <a:pPr marL="0" indent="0">
              <a:spcBef>
                <a:spcPts val="600"/>
              </a:spcBef>
              <a:buNone/>
            </a:pPr>
            <a:r>
              <a:rPr lang="en-US" dirty="0"/>
              <a:t>doesn’t need to be a tangible item</a:t>
            </a:r>
          </a:p>
          <a:p>
            <a:pPr>
              <a:spcBef>
                <a:spcPts val="600"/>
              </a:spcBef>
            </a:pPr>
            <a:r>
              <a:rPr lang="en-US" dirty="0"/>
              <a:t>Clapping and cheering</a:t>
            </a:r>
          </a:p>
          <a:p>
            <a:pPr>
              <a:spcBef>
                <a:spcPts val="600"/>
              </a:spcBef>
            </a:pPr>
            <a:r>
              <a:rPr lang="en-US" dirty="0"/>
              <a:t>Giving a high five</a:t>
            </a:r>
          </a:p>
          <a:p>
            <a:pPr>
              <a:spcBef>
                <a:spcPts val="600"/>
              </a:spcBef>
            </a:pPr>
            <a:r>
              <a:rPr lang="en-US" dirty="0"/>
              <a:t>Giving a thumbs-up</a:t>
            </a:r>
          </a:p>
          <a:p>
            <a:pPr>
              <a:spcBef>
                <a:spcPts val="600"/>
              </a:spcBef>
            </a:pPr>
            <a:r>
              <a:rPr lang="en-US" dirty="0"/>
              <a:t>Offering a special activity, like playing a game or reading a book together</a:t>
            </a:r>
          </a:p>
          <a:p>
            <a:pPr>
              <a:spcBef>
                <a:spcPts val="600"/>
              </a:spcBef>
            </a:pPr>
            <a:r>
              <a:rPr lang="en-US" dirty="0"/>
              <a:t>Offering praise</a:t>
            </a:r>
          </a:p>
          <a:p>
            <a:pPr>
              <a:spcBef>
                <a:spcPts val="600"/>
              </a:spcBef>
            </a:pPr>
            <a:r>
              <a:rPr lang="en-US" dirty="0"/>
              <a:t>Telling another adult how proud you are of your child’s behavior while your child is listening</a:t>
            </a:r>
          </a:p>
          <a:p>
            <a:pPr>
              <a:spcBef>
                <a:spcPts val="600"/>
              </a:spcBef>
            </a:pPr>
            <a:r>
              <a:rPr lang="en-US" dirty="0"/>
              <a:t>giving a child extra privileges or tangible rewards</a:t>
            </a:r>
          </a:p>
        </p:txBody>
      </p:sp>
    </p:spTree>
    <p:extLst>
      <p:ext uri="{BB962C8B-B14F-4D97-AF65-F5344CB8AC3E}">
        <p14:creationId xmlns:p14="http://schemas.microsoft.com/office/powerpoint/2010/main" val="229132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1E0C1-6E5F-4AF5-9820-B62E2678064C}"/>
              </a:ext>
            </a:extLst>
          </p:cNvPr>
          <p:cNvSpPr>
            <a:spLocks noGrp="1"/>
          </p:cNvSpPr>
          <p:nvPr>
            <p:ph type="title"/>
          </p:nvPr>
        </p:nvSpPr>
        <p:spPr/>
        <p:txBody>
          <a:bodyPr/>
          <a:lstStyle/>
          <a:p>
            <a:r>
              <a:rPr lang="en-US" b="1" dirty="0"/>
              <a:t>Schedules of Reinforcement</a:t>
            </a:r>
          </a:p>
        </p:txBody>
      </p:sp>
      <p:sp>
        <p:nvSpPr>
          <p:cNvPr id="3" name="Content Placeholder 2">
            <a:extLst>
              <a:ext uri="{FF2B5EF4-FFF2-40B4-BE49-F238E27FC236}">
                <a16:creationId xmlns:a16="http://schemas.microsoft.com/office/drawing/2014/main" id="{763B978C-01E5-4820-97F3-3FD2540FB627}"/>
              </a:ext>
            </a:extLst>
          </p:cNvPr>
          <p:cNvSpPr>
            <a:spLocks noGrp="1"/>
          </p:cNvSpPr>
          <p:nvPr>
            <p:ph idx="1"/>
          </p:nvPr>
        </p:nvSpPr>
        <p:spPr>
          <a:xfrm>
            <a:off x="1065214" y="1752600"/>
            <a:ext cx="10058400" cy="4800600"/>
          </a:xfrm>
        </p:spPr>
        <p:txBody>
          <a:bodyPr>
            <a:normAutofit lnSpcReduction="10000"/>
          </a:bodyPr>
          <a:lstStyle/>
          <a:p>
            <a:r>
              <a:rPr lang="en-US" dirty="0"/>
              <a:t>Encouraging new behavior/working on a specific skill.</a:t>
            </a:r>
          </a:p>
          <a:p>
            <a:pPr lvl="1"/>
            <a:r>
              <a:rPr lang="en-US" dirty="0"/>
              <a:t>Consistently offer positive reinforcement </a:t>
            </a:r>
          </a:p>
          <a:p>
            <a:pPr lvl="1"/>
            <a:r>
              <a:rPr lang="en-US" dirty="0"/>
              <a:t>given randomly, behavior is unlikely to change. </a:t>
            </a:r>
          </a:p>
          <a:p>
            <a:r>
              <a:rPr lang="en-US" dirty="0"/>
              <a:t>Rewards are Not necessary every time </a:t>
            </a:r>
          </a:p>
          <a:p>
            <a:pPr lvl="1"/>
            <a:r>
              <a:rPr lang="en-US" dirty="0"/>
              <a:t>However, (the more often their good behavior is noticed, the better</a:t>
            </a:r>
          </a:p>
          <a:p>
            <a:r>
              <a:rPr lang="en-US" dirty="0"/>
              <a:t>Consider providing immediate reinforcement </a:t>
            </a:r>
          </a:p>
          <a:p>
            <a:r>
              <a:rPr lang="en-US" dirty="0"/>
              <a:t>Over time, space out your reinforcement. </a:t>
            </a:r>
          </a:p>
          <a:p>
            <a:pPr lvl="1"/>
            <a:r>
              <a:rPr lang="en-US" dirty="0"/>
              <a:t>Once skill has been mastered, surprise reinforcement is effective maintenance. </a:t>
            </a:r>
          </a:p>
          <a:p>
            <a:r>
              <a:rPr lang="en-US" dirty="0"/>
              <a:t>The more you offer praise, the more motivated a child will be to repeat the behavior.</a:t>
            </a:r>
          </a:p>
        </p:txBody>
      </p:sp>
    </p:spTree>
    <p:extLst>
      <p:ext uri="{BB962C8B-B14F-4D97-AF65-F5344CB8AC3E}">
        <p14:creationId xmlns:p14="http://schemas.microsoft.com/office/powerpoint/2010/main" val="204879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1530C55-D9BB-4F7B-83E6-F4156F175EF0}"/>
              </a:ext>
            </a:extLst>
          </p:cNvPr>
          <p:cNvGrpSpPr/>
          <p:nvPr/>
        </p:nvGrpSpPr>
        <p:grpSpPr>
          <a:xfrm>
            <a:off x="10340577" y="3692447"/>
            <a:ext cx="1698528" cy="3071589"/>
            <a:chOff x="10340577" y="3669870"/>
            <a:chExt cx="1698528" cy="3071589"/>
          </a:xfrm>
        </p:grpSpPr>
        <p:pic>
          <p:nvPicPr>
            <p:cNvPr id="4" name="Picture 2" descr="100+ Adventurer Club ideas in 2020 | adventure club, club, bible for kids">
              <a:extLst>
                <a:ext uri="{FF2B5EF4-FFF2-40B4-BE49-F238E27FC236}">
                  <a16:creationId xmlns:a16="http://schemas.microsoft.com/office/drawing/2014/main" id="{0EDEB02E-F5B9-403D-833D-ADE4C7D0658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669" l="1198" r="97006">
                          <a14:foregroundMark x1="74850" y1="10596" x2="46707" y2="5298"/>
                          <a14:foregroundMark x1="46707" y1="5298" x2="31737" y2="19868"/>
                          <a14:foregroundMark x1="31737" y1="19868" x2="8982" y2="31788"/>
                          <a14:foregroundMark x1="8982" y1="31788" x2="1198" y2="52318"/>
                          <a14:foregroundMark x1="1198" y1="52318" x2="26347" y2="61921"/>
                          <a14:foregroundMark x1="26347" y1="61921" x2="30539" y2="61589"/>
                          <a14:foregroundMark x1="33533" y1="11921" x2="55689" y2="662"/>
                          <a14:foregroundMark x1="55689" y1="662" x2="86826" y2="6623"/>
                          <a14:foregroundMark x1="86826" y1="6623" x2="99401" y2="22848"/>
                          <a14:foregroundMark x1="99401" y1="22848" x2="97006" y2="41060"/>
                          <a14:foregroundMark x1="97006" y1="41060" x2="79641" y2="45033"/>
                          <a14:foregroundMark x1="68862" y1="5298" x2="38323" y2="6623"/>
                          <a14:foregroundMark x1="38323" y1="6623" x2="70060" y2="7285"/>
                          <a14:foregroundMark x1="70060" y1="7285" x2="73054" y2="4636"/>
                          <a14:foregroundMark x1="73054" y1="3974" x2="41317" y2="4636"/>
                          <a14:foregroundMark x1="41317" y1="4636" x2="57485" y2="0"/>
                          <a14:foregroundMark x1="51497" y1="1987" x2="26946" y2="11921"/>
                          <a14:foregroundMark x1="26946" y1="11921" x2="27545" y2="17881"/>
                          <a14:foregroundMark x1="44910" y1="1325" x2="26946" y2="10927"/>
                          <a14:foregroundMark x1="7784" y1="27815" x2="10778" y2="62914"/>
                          <a14:foregroundMark x1="10778" y1="62914" x2="23952" y2="63576"/>
                          <a14:foregroundMark x1="15569" y1="63245" x2="2395" y2="57616"/>
                          <a14:foregroundMark x1="25749" y1="51987" x2="58084" y2="48344"/>
                          <a14:foregroundMark x1="58084" y1="48344" x2="83234" y2="56954"/>
                          <a14:foregroundMark x1="83234" y1="56954" x2="67665" y2="71523"/>
                          <a14:foregroundMark x1="67665" y1="71523" x2="68263" y2="71523"/>
                          <a14:foregroundMark x1="71257" y1="59934" x2="40719" y2="60927"/>
                          <a14:foregroundMark x1="40719" y1="60927" x2="21557" y2="66225"/>
                          <a14:foregroundMark x1="36527" y1="59603" x2="36527" y2="53974"/>
                          <a14:foregroundMark x1="47904" y1="64570" x2="18563" y2="67881"/>
                          <a14:foregroundMark x1="18563" y1="67881" x2="18563" y2="74172"/>
                          <a14:foregroundMark x1="39521" y1="70861" x2="22156" y2="85430"/>
                          <a14:foregroundMark x1="22156" y1="85430" x2="59880" y2="78477"/>
                          <a14:foregroundMark x1="59880" y1="78477" x2="29940" y2="76490"/>
                          <a14:foregroundMark x1="29940" y1="76490" x2="42515" y2="80132"/>
                          <a14:foregroundMark x1="53892" y1="75828" x2="50898" y2="72848"/>
                          <a14:foregroundMark x1="57485" y1="77483" x2="92216" y2="71192"/>
                          <a14:foregroundMark x1="92216" y1="71192" x2="50299" y2="98344"/>
                          <a14:foregroundMark x1="26530" y1="93963" x2="19760" y2="92715"/>
                          <a14:foregroundMark x1="28955" y1="94410" x2="28810" y2="94383"/>
                          <a14:foregroundMark x1="50299" y1="98344" x2="47605" y2="97848"/>
                          <a14:foregroundMark x1="19760" y1="92715" x2="13174" y2="82450"/>
                          <a14:foregroundMark x1="61677" y1="95364" x2="56886" y2="99669"/>
                          <a14:foregroundMark x1="89222" y1="42053" x2="79042" y2="45364"/>
                          <a14:foregroundMark x1="90419" y1="45364" x2="76647" y2="45364"/>
                          <a14:foregroundMark x1="90419" y1="45695" x2="76647" y2="45364"/>
                          <a14:foregroundMark x1="85629" y1="46689" x2="79042" y2="45695"/>
                          <a14:foregroundMark x1="22156" y1="79139" x2="8383" y2="81457"/>
                          <a14:foregroundMark x1="19162" y1="77815" x2="7186" y2="81788"/>
                          <a14:foregroundMark x1="18563" y1="79470" x2="7186" y2="84106"/>
                          <a14:foregroundMark x1="21557" y1="79139" x2="5389" y2="85762"/>
                          <a14:backgroundMark x1="45509" y1="96026" x2="41916" y2="96026"/>
                          <a14:backgroundMark x1="43713" y1="96689" x2="35928" y2="96689"/>
                          <a14:backgroundMark x1="36527" y1="96026" x2="29940" y2="95364"/>
                          <a14:backgroundMark x1="29940" y1="95364" x2="28144" y2="95364"/>
                        </a14:backgroundRemoval>
                      </a14:imgEffect>
                    </a14:imgLayer>
                  </a14:imgProps>
                </a:ext>
                <a:ext uri="{28A0092B-C50C-407E-A947-70E740481C1C}">
                  <a14:useLocalDpi xmlns:a14="http://schemas.microsoft.com/office/drawing/2010/main" val="0"/>
                </a:ext>
              </a:extLst>
            </a:blip>
            <a:srcRect/>
            <a:stretch>
              <a:fillRect/>
            </a:stretch>
          </p:blipFill>
          <p:spPr bwMode="auto">
            <a:xfrm>
              <a:off x="10340577" y="3669870"/>
              <a:ext cx="1698528" cy="30715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dventurer Club NAD official site">
              <a:extLst>
                <a:ext uri="{FF2B5EF4-FFF2-40B4-BE49-F238E27FC236}">
                  <a16:creationId xmlns:a16="http://schemas.microsoft.com/office/drawing/2014/main" id="{CC6B39BB-39B3-46D3-8DB2-BD333A1517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15407">
              <a:off x="11024349" y="5437318"/>
              <a:ext cx="187560" cy="17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itle 12"/>
          <p:cNvSpPr>
            <a:spLocks noGrp="1"/>
          </p:cNvSpPr>
          <p:nvPr>
            <p:ph type="title"/>
          </p:nvPr>
        </p:nvSpPr>
        <p:spPr/>
        <p:txBody>
          <a:bodyPr>
            <a:normAutofit/>
          </a:bodyPr>
          <a:lstStyle/>
          <a:p>
            <a:r>
              <a:rPr lang="en-US" b="1" dirty="0"/>
              <a:t>THE BIBLE SAYS…</a:t>
            </a:r>
          </a:p>
        </p:txBody>
      </p:sp>
      <p:sp>
        <p:nvSpPr>
          <p:cNvPr id="14" name="Content Placeholder 13"/>
          <p:cNvSpPr>
            <a:spLocks noGrp="1"/>
          </p:cNvSpPr>
          <p:nvPr>
            <p:ph idx="1"/>
          </p:nvPr>
        </p:nvSpPr>
        <p:spPr>
          <a:xfrm>
            <a:off x="1167363" y="3542729"/>
            <a:ext cx="9513607" cy="1240066"/>
          </a:xfrm>
        </p:spPr>
        <p:txBody>
          <a:bodyPr>
            <a:normAutofit/>
          </a:bodyPr>
          <a:lstStyle/>
          <a:p>
            <a:pPr marL="0" indent="0">
              <a:buNone/>
            </a:pPr>
            <a:r>
              <a:rPr lang="en-US" dirty="0"/>
              <a:t>stumble, it would be better for them to have a large millstone hung around their neck and to be drowned in the depths of the sea.  </a:t>
            </a:r>
            <a:r>
              <a:rPr lang="en-US" b="1" dirty="0"/>
              <a:t>Matt. 18:6 NIV</a:t>
            </a:r>
          </a:p>
        </p:txBody>
      </p:sp>
      <p:sp>
        <p:nvSpPr>
          <p:cNvPr id="7" name="Content Placeholder 13">
            <a:extLst>
              <a:ext uri="{FF2B5EF4-FFF2-40B4-BE49-F238E27FC236}">
                <a16:creationId xmlns:a16="http://schemas.microsoft.com/office/drawing/2014/main" id="{A6177649-8BCB-4E65-8CA8-DE65BA3A1A87}"/>
              </a:ext>
            </a:extLst>
          </p:cNvPr>
          <p:cNvSpPr txBox="1">
            <a:spLocks/>
          </p:cNvSpPr>
          <p:nvPr/>
        </p:nvSpPr>
        <p:spPr>
          <a:xfrm>
            <a:off x="1177110" y="3191142"/>
            <a:ext cx="8793760" cy="1943240"/>
          </a:xfrm>
          <a:prstGeom prst="rect">
            <a:avLst/>
          </a:prstGeom>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Trajan Pro" panose="02020502050506020301" pitchFamily="18" charset="0"/>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Trajan Pro" panose="02020502050506020301" pitchFamily="18" charset="0"/>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Trajan Pro" panose="02020502050506020301" pitchFamily="18" charset="0"/>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Trajan Pro" panose="02020502050506020301" pitchFamily="18" charset="0"/>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Trajan Pro" panose="02020502050506020301" pitchFamily="18" charset="0"/>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dirty="0"/>
              <a:t>If anyone causes one of these little ones--those who believe in me--to </a:t>
            </a:r>
            <a:r>
              <a:rPr lang="en-US" sz="2400" b="1" dirty="0"/>
              <a:t> </a:t>
            </a:r>
            <a:endParaRPr lang="en-US" dirty="0"/>
          </a:p>
        </p:txBody>
      </p:sp>
      <p:sp>
        <p:nvSpPr>
          <p:cNvPr id="10" name="Content Placeholder 13">
            <a:extLst>
              <a:ext uri="{FF2B5EF4-FFF2-40B4-BE49-F238E27FC236}">
                <a16:creationId xmlns:a16="http://schemas.microsoft.com/office/drawing/2014/main" id="{FD5F7A1B-D227-44E6-9F7F-8576FFA3E907}"/>
              </a:ext>
            </a:extLst>
          </p:cNvPr>
          <p:cNvSpPr txBox="1">
            <a:spLocks/>
          </p:cNvSpPr>
          <p:nvPr/>
        </p:nvSpPr>
        <p:spPr>
          <a:xfrm>
            <a:off x="1167363" y="1712227"/>
            <a:ext cx="10583650" cy="1384641"/>
          </a:xfrm>
          <a:prstGeom prst="rect">
            <a:avLst/>
          </a:prstGeom>
        </p:spPr>
        <p:txBody>
          <a:bodyPr vert="horz" lIns="91440" tIns="45720" rIns="91440" bIns="45720" rtlCol="0">
            <a:no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Trajan Pro" panose="02020502050506020301" pitchFamily="18" charset="0"/>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Trajan Pro" panose="02020502050506020301" pitchFamily="18" charset="0"/>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Trajan Pro" panose="02020502050506020301" pitchFamily="18" charset="0"/>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Trajan Pro" panose="02020502050506020301" pitchFamily="18" charset="0"/>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Trajan Pro" panose="02020502050506020301" pitchFamily="18" charset="0"/>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sz="2800" b="1" dirty="0"/>
              <a:t>As leaders we have an awesome responsibility to ensure we do not lead His sheep astray but instead consistently lead them in His direction</a:t>
            </a: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A5393-7375-4966-8133-0DC38994E32A}"/>
              </a:ext>
            </a:extLst>
          </p:cNvPr>
          <p:cNvSpPr>
            <a:spLocks noGrp="1"/>
          </p:cNvSpPr>
          <p:nvPr>
            <p:ph type="title"/>
          </p:nvPr>
        </p:nvSpPr>
        <p:spPr/>
        <p:txBody>
          <a:bodyPr/>
          <a:lstStyle/>
          <a:p>
            <a:r>
              <a:rPr lang="en-US" b="1" dirty="0"/>
              <a:t>Connect Rewards to Behavior</a:t>
            </a:r>
          </a:p>
        </p:txBody>
      </p:sp>
      <p:sp>
        <p:nvSpPr>
          <p:cNvPr id="3" name="Content Placeholder 2">
            <a:extLst>
              <a:ext uri="{FF2B5EF4-FFF2-40B4-BE49-F238E27FC236}">
                <a16:creationId xmlns:a16="http://schemas.microsoft.com/office/drawing/2014/main" id="{B3643ECA-F777-4AFF-96BD-F9B4F703CF12}"/>
              </a:ext>
            </a:extLst>
          </p:cNvPr>
          <p:cNvSpPr>
            <a:spLocks noGrp="1"/>
          </p:cNvSpPr>
          <p:nvPr>
            <p:ph idx="1"/>
          </p:nvPr>
        </p:nvSpPr>
        <p:spPr>
          <a:xfrm>
            <a:off x="1065214" y="1752600"/>
            <a:ext cx="10058400" cy="4800600"/>
          </a:xfrm>
        </p:spPr>
        <p:txBody>
          <a:bodyPr>
            <a:noAutofit/>
          </a:bodyPr>
          <a:lstStyle/>
          <a:p>
            <a:pPr>
              <a:spcBef>
                <a:spcPts val="0"/>
              </a:spcBef>
            </a:pPr>
            <a:r>
              <a:rPr lang="en-US" dirty="0"/>
              <a:t>Goal: Teach the child that positive behavior makes good things happen. </a:t>
            </a:r>
          </a:p>
          <a:p>
            <a:pPr>
              <a:spcBef>
                <a:spcPts val="0"/>
              </a:spcBef>
            </a:pPr>
            <a:r>
              <a:rPr lang="en-US" dirty="0"/>
              <a:t>Examples:</a:t>
            </a:r>
          </a:p>
          <a:p>
            <a:pPr lvl="1">
              <a:spcBef>
                <a:spcPts val="0"/>
              </a:spcBef>
            </a:pPr>
            <a:r>
              <a:rPr lang="en-US" sz="2200" dirty="0"/>
              <a:t>good sport after loss, earns privilege to choose the next game. </a:t>
            </a:r>
          </a:p>
          <a:p>
            <a:pPr lvl="1">
              <a:spcBef>
                <a:spcPts val="0"/>
              </a:spcBef>
            </a:pPr>
            <a:r>
              <a:rPr lang="en-US" sz="2200" dirty="0"/>
              <a:t>shares their toy/playing nicely, earns additional play time</a:t>
            </a:r>
          </a:p>
          <a:p>
            <a:pPr>
              <a:spcBef>
                <a:spcPts val="0"/>
              </a:spcBef>
            </a:pPr>
            <a:r>
              <a:rPr lang="en-US" dirty="0"/>
              <a:t>Connect reinforcement &amp; behavior = makes positive consequence more memorable &amp; effective</a:t>
            </a:r>
          </a:p>
          <a:p>
            <a:pPr>
              <a:spcBef>
                <a:spcPts val="0"/>
              </a:spcBef>
            </a:pPr>
            <a:r>
              <a:rPr lang="en-US" dirty="0"/>
              <a:t>When child chooses the reward they will earn </a:t>
            </a:r>
          </a:p>
          <a:p>
            <a:pPr lvl="1">
              <a:spcBef>
                <a:spcPts val="0"/>
              </a:spcBef>
            </a:pPr>
            <a:r>
              <a:rPr lang="en-US" sz="2200" dirty="0"/>
              <a:t>provides ownership &amp; buy-in </a:t>
            </a:r>
          </a:p>
          <a:p>
            <a:pPr lvl="1">
              <a:spcBef>
                <a:spcPts val="0"/>
              </a:spcBef>
            </a:pPr>
            <a:r>
              <a:rPr lang="en-US" sz="2200" dirty="0"/>
              <a:t>increases motivation.</a:t>
            </a:r>
          </a:p>
        </p:txBody>
      </p:sp>
    </p:spTree>
    <p:extLst>
      <p:ext uri="{BB962C8B-B14F-4D97-AF65-F5344CB8AC3E}">
        <p14:creationId xmlns:p14="http://schemas.microsoft.com/office/powerpoint/2010/main" val="451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EFCC6-3631-40C1-B22F-FA310D5E4B3F}"/>
              </a:ext>
            </a:extLst>
          </p:cNvPr>
          <p:cNvSpPr>
            <a:spLocks noGrp="1"/>
          </p:cNvSpPr>
          <p:nvPr>
            <p:ph type="title"/>
          </p:nvPr>
        </p:nvSpPr>
        <p:spPr/>
        <p:txBody>
          <a:bodyPr/>
          <a:lstStyle/>
          <a:p>
            <a:r>
              <a:rPr lang="en-US" b="1" dirty="0">
                <a:latin typeface="Trajan Pro" panose="02020502050506020301" pitchFamily="18" charset="0"/>
              </a:rPr>
              <a:t>Behaviors to Reinforce</a:t>
            </a:r>
          </a:p>
        </p:txBody>
      </p:sp>
      <p:sp>
        <p:nvSpPr>
          <p:cNvPr id="3" name="Content Placeholder 2">
            <a:extLst>
              <a:ext uri="{FF2B5EF4-FFF2-40B4-BE49-F238E27FC236}">
                <a16:creationId xmlns:a16="http://schemas.microsoft.com/office/drawing/2014/main" id="{B8B1F69A-B820-457F-ABA0-46AE3EFB1DE2}"/>
              </a:ext>
            </a:extLst>
          </p:cNvPr>
          <p:cNvSpPr>
            <a:spLocks noGrp="1"/>
          </p:cNvSpPr>
          <p:nvPr>
            <p:ph idx="1"/>
          </p:nvPr>
        </p:nvSpPr>
        <p:spPr>
          <a:xfrm>
            <a:off x="1065214" y="1752600"/>
            <a:ext cx="10058400" cy="4800600"/>
          </a:xfrm>
        </p:spPr>
        <p:txBody>
          <a:bodyPr>
            <a:noAutofit/>
          </a:bodyPr>
          <a:lstStyle/>
          <a:p>
            <a:pPr>
              <a:spcBef>
                <a:spcPts val="0"/>
              </a:spcBef>
            </a:pPr>
            <a:r>
              <a:rPr lang="en-US" sz="2300" dirty="0">
                <a:latin typeface="Trajan Pro" panose="02020502050506020301" pitchFamily="18" charset="0"/>
              </a:rPr>
              <a:t>good friend/good sport</a:t>
            </a:r>
          </a:p>
          <a:p>
            <a:pPr>
              <a:spcBef>
                <a:spcPts val="0"/>
              </a:spcBef>
            </a:pPr>
            <a:r>
              <a:rPr lang="en-US" sz="2300" dirty="0">
                <a:latin typeface="Trajan Pro" panose="02020502050506020301" pitchFamily="18" charset="0"/>
              </a:rPr>
              <a:t>Completing chores</a:t>
            </a:r>
          </a:p>
          <a:p>
            <a:pPr>
              <a:spcBef>
                <a:spcPts val="0"/>
              </a:spcBef>
            </a:pPr>
            <a:r>
              <a:rPr lang="en-US" sz="2300" dirty="0">
                <a:latin typeface="Trajan Pro" panose="02020502050506020301" pitchFamily="18" charset="0"/>
              </a:rPr>
              <a:t>Immediate Compliance</a:t>
            </a:r>
          </a:p>
          <a:p>
            <a:pPr>
              <a:spcBef>
                <a:spcPts val="0"/>
              </a:spcBef>
            </a:pPr>
            <a:r>
              <a:rPr lang="en-US" sz="2300" dirty="0">
                <a:latin typeface="Trajan Pro" panose="02020502050506020301" pitchFamily="18" charset="0"/>
              </a:rPr>
              <a:t>Compromising/being flexible</a:t>
            </a:r>
          </a:p>
          <a:p>
            <a:pPr>
              <a:spcBef>
                <a:spcPts val="0"/>
              </a:spcBef>
            </a:pPr>
            <a:r>
              <a:rPr lang="en-US" sz="2300" dirty="0">
                <a:latin typeface="Trajan Pro" panose="02020502050506020301" pitchFamily="18" charset="0"/>
              </a:rPr>
              <a:t>Handling a disagreement/disappointment without a tantrum</a:t>
            </a:r>
          </a:p>
          <a:p>
            <a:pPr>
              <a:spcBef>
                <a:spcPts val="0"/>
              </a:spcBef>
            </a:pPr>
            <a:r>
              <a:rPr lang="en-US" sz="2300" dirty="0">
                <a:latin typeface="Trajan Pro" panose="02020502050506020301" pitchFamily="18" charset="0"/>
              </a:rPr>
              <a:t>Helping without complaint</a:t>
            </a:r>
          </a:p>
          <a:p>
            <a:pPr>
              <a:spcBef>
                <a:spcPts val="0"/>
              </a:spcBef>
            </a:pPr>
            <a:r>
              <a:rPr lang="en-US" sz="2300" dirty="0">
                <a:latin typeface="Trajan Pro" panose="02020502050506020301" pitchFamily="18" charset="0"/>
              </a:rPr>
              <a:t>Playing nicely/quietly</a:t>
            </a:r>
          </a:p>
          <a:p>
            <a:pPr>
              <a:spcBef>
                <a:spcPts val="0"/>
              </a:spcBef>
            </a:pPr>
            <a:r>
              <a:rPr lang="en-US" sz="2300" dirty="0">
                <a:latin typeface="Trajan Pro" panose="02020502050506020301" pitchFamily="18" charset="0"/>
              </a:rPr>
              <a:t>Putting in a lot of effort on a difficult task</a:t>
            </a:r>
          </a:p>
          <a:p>
            <a:pPr>
              <a:spcBef>
                <a:spcPts val="0"/>
              </a:spcBef>
            </a:pPr>
            <a:r>
              <a:rPr lang="en-US" sz="2300" dirty="0">
                <a:latin typeface="Trajan Pro" panose="02020502050506020301" pitchFamily="18" charset="0"/>
              </a:rPr>
              <a:t>Showing compassion</a:t>
            </a:r>
          </a:p>
          <a:p>
            <a:pPr>
              <a:spcBef>
                <a:spcPts val="0"/>
              </a:spcBef>
            </a:pPr>
            <a:r>
              <a:rPr lang="en-US" sz="2300" dirty="0">
                <a:latin typeface="Trajan Pro" panose="02020502050506020301" pitchFamily="18" charset="0"/>
              </a:rPr>
              <a:t>Talking about their feelings</a:t>
            </a:r>
          </a:p>
          <a:p>
            <a:pPr>
              <a:spcBef>
                <a:spcPts val="0"/>
              </a:spcBef>
            </a:pPr>
            <a:r>
              <a:rPr lang="en-US" sz="2300" dirty="0">
                <a:latin typeface="Trajan Pro" panose="02020502050506020301" pitchFamily="18" charset="0"/>
              </a:rPr>
              <a:t>Using manners</a:t>
            </a:r>
          </a:p>
          <a:p>
            <a:pPr>
              <a:spcBef>
                <a:spcPts val="0"/>
              </a:spcBef>
            </a:pPr>
            <a:r>
              <a:rPr lang="en-US" sz="2300" dirty="0">
                <a:latin typeface="Trajan Pro" panose="02020502050506020301" pitchFamily="18" charset="0"/>
              </a:rPr>
              <a:t>Waiting patiently</a:t>
            </a:r>
          </a:p>
        </p:txBody>
      </p:sp>
      <p:grpSp>
        <p:nvGrpSpPr>
          <p:cNvPr id="13" name="Group 12">
            <a:extLst>
              <a:ext uri="{FF2B5EF4-FFF2-40B4-BE49-F238E27FC236}">
                <a16:creationId xmlns:a16="http://schemas.microsoft.com/office/drawing/2014/main" id="{3BE3710E-DD11-4337-9B97-496F23CA365E}"/>
              </a:ext>
            </a:extLst>
          </p:cNvPr>
          <p:cNvGrpSpPr/>
          <p:nvPr/>
        </p:nvGrpSpPr>
        <p:grpSpPr>
          <a:xfrm>
            <a:off x="8674101" y="4177119"/>
            <a:ext cx="2566188" cy="2604681"/>
            <a:chOff x="8674101" y="4177119"/>
            <a:chExt cx="2566188" cy="2604681"/>
          </a:xfrm>
        </p:grpSpPr>
        <p:pic>
          <p:nvPicPr>
            <p:cNvPr id="11" name="Picture 10" descr="A picture containing food&#10;&#10;Description automatically generated">
              <a:extLst>
                <a:ext uri="{FF2B5EF4-FFF2-40B4-BE49-F238E27FC236}">
                  <a16:creationId xmlns:a16="http://schemas.microsoft.com/office/drawing/2014/main" id="{041A8016-E8F9-4F84-8FC4-55FE8724B1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4101" y="4177119"/>
              <a:ext cx="2566188" cy="2604681"/>
            </a:xfrm>
            <a:prstGeom prst="rect">
              <a:avLst/>
            </a:prstGeom>
          </p:spPr>
        </p:pic>
        <p:pic>
          <p:nvPicPr>
            <p:cNvPr id="12" name="Picture 2" descr="Adventurer Club NAD official site">
              <a:extLst>
                <a:ext uri="{FF2B5EF4-FFF2-40B4-BE49-F238E27FC236}">
                  <a16:creationId xmlns:a16="http://schemas.microsoft.com/office/drawing/2014/main" id="{CEB2191B-25CA-4317-9EF5-0979DBB112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02030">
              <a:off x="9901930" y="5573367"/>
              <a:ext cx="199061" cy="18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1337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EFCC6-3631-40C1-B22F-FA310D5E4B3F}"/>
              </a:ext>
            </a:extLst>
          </p:cNvPr>
          <p:cNvSpPr>
            <a:spLocks noGrp="1"/>
          </p:cNvSpPr>
          <p:nvPr>
            <p:ph type="title"/>
          </p:nvPr>
        </p:nvSpPr>
        <p:spPr/>
        <p:txBody>
          <a:bodyPr/>
          <a:lstStyle/>
          <a:p>
            <a:r>
              <a:rPr lang="en-US" b="1" dirty="0">
                <a:latin typeface="Trajan Pro" panose="02020502050506020301" pitchFamily="18" charset="0"/>
              </a:rPr>
              <a:t>Safety</a:t>
            </a:r>
          </a:p>
        </p:txBody>
      </p:sp>
      <p:sp>
        <p:nvSpPr>
          <p:cNvPr id="3" name="Content Placeholder 2">
            <a:extLst>
              <a:ext uri="{FF2B5EF4-FFF2-40B4-BE49-F238E27FC236}">
                <a16:creationId xmlns:a16="http://schemas.microsoft.com/office/drawing/2014/main" id="{B8B1F69A-B820-457F-ABA0-46AE3EFB1DE2}"/>
              </a:ext>
            </a:extLst>
          </p:cNvPr>
          <p:cNvSpPr>
            <a:spLocks noGrp="1"/>
          </p:cNvSpPr>
          <p:nvPr>
            <p:ph idx="1"/>
          </p:nvPr>
        </p:nvSpPr>
        <p:spPr>
          <a:xfrm>
            <a:off x="1065214" y="1752600"/>
            <a:ext cx="10058400" cy="4800600"/>
          </a:xfrm>
        </p:spPr>
        <p:txBody>
          <a:bodyPr>
            <a:normAutofit/>
          </a:bodyPr>
          <a:lstStyle/>
          <a:p>
            <a:pPr marL="0" indent="0">
              <a:buNone/>
            </a:pPr>
            <a:r>
              <a:rPr lang="en-US" sz="2800" dirty="0"/>
              <a:t>Each director or counselor must accept the moral obligation of protecting from physical injury those who are under his/her care.</a:t>
            </a:r>
          </a:p>
          <a:p>
            <a:pPr marL="0" indent="0">
              <a:buNone/>
            </a:pPr>
            <a:r>
              <a:rPr lang="en-US" sz="2800" dirty="0"/>
              <a:t>Adventurer leaders must educate themselves to observe and recognize potential hazards.  </a:t>
            </a:r>
          </a:p>
        </p:txBody>
      </p:sp>
      <p:grpSp>
        <p:nvGrpSpPr>
          <p:cNvPr id="4" name="Group 3">
            <a:extLst>
              <a:ext uri="{FF2B5EF4-FFF2-40B4-BE49-F238E27FC236}">
                <a16:creationId xmlns:a16="http://schemas.microsoft.com/office/drawing/2014/main" id="{F11985C8-4F57-4406-B4F6-95514D08AD25}"/>
              </a:ext>
            </a:extLst>
          </p:cNvPr>
          <p:cNvGrpSpPr/>
          <p:nvPr/>
        </p:nvGrpSpPr>
        <p:grpSpPr>
          <a:xfrm>
            <a:off x="5908153" y="4213519"/>
            <a:ext cx="1798636" cy="2644481"/>
            <a:chOff x="7969250" y="4213519"/>
            <a:chExt cx="1798636" cy="2644481"/>
          </a:xfrm>
        </p:grpSpPr>
        <p:pic>
          <p:nvPicPr>
            <p:cNvPr id="6" name="Picture 5" descr="A picture containing drawing&#10;&#10;Description automatically generated">
              <a:extLst>
                <a:ext uri="{FF2B5EF4-FFF2-40B4-BE49-F238E27FC236}">
                  <a16:creationId xmlns:a16="http://schemas.microsoft.com/office/drawing/2014/main" id="{3A204CF5-45E9-4287-B797-782134A9B3A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044" b="99265" l="541" r="95676">
                          <a14:foregroundMark x1="76757" y1="31985" x2="81622" y2="50368"/>
                          <a14:foregroundMark x1="81622" y1="50368" x2="95676" y2="69118"/>
                          <a14:foregroundMark x1="95676" y1="69118" x2="92432" y2="88971"/>
                          <a14:foregroundMark x1="92432" y1="88971" x2="64865" y2="91544"/>
                          <a14:foregroundMark x1="64865" y1="91544" x2="64324" y2="87132"/>
                          <a14:foregroundMark x1="92432" y1="50000" x2="84865" y2="56250"/>
                          <a14:foregroundMark x1="84865" y1="56250" x2="95676" y2="59926"/>
                          <a14:foregroundMark x1="72432" y1="79412" x2="43784" y2="76838"/>
                          <a14:foregroundMark x1="43784" y1="76838" x2="68649" y2="67647"/>
                          <a14:foregroundMark x1="68649" y1="67647" x2="41081" y2="69118"/>
                          <a14:foregroundMark x1="41081" y1="69118" x2="41622" y2="65809"/>
                          <a14:foregroundMark x1="31351" y1="70956" x2="57838" y2="76103"/>
                          <a14:foregroundMark x1="57838" y1="76103" x2="68649" y2="67647"/>
                          <a14:foregroundMark x1="45405" y1="33824" x2="35676" y2="31618"/>
                          <a14:foregroundMark x1="21081" y1="42647" x2="7027" y2="25000"/>
                          <a14:foregroundMark x1="7027" y1="25000" x2="20541" y2="8456"/>
                          <a14:foregroundMark x1="20541" y1="8456" x2="48108" y2="0"/>
                          <a14:foregroundMark x1="48108" y1="0" x2="77297" y2="9926"/>
                          <a14:foregroundMark x1="77297" y1="9926" x2="90811" y2="28309"/>
                          <a14:foregroundMark x1="90811" y1="28309" x2="71892" y2="46691"/>
                          <a14:foregroundMark x1="71892" y1="46691" x2="40541" y2="46691"/>
                          <a14:foregroundMark x1="40541" y1="46691" x2="14054" y2="43750"/>
                          <a14:foregroundMark x1="14054" y1="43750" x2="8108" y2="39338"/>
                          <a14:foregroundMark x1="8108" y1="19485" x2="35135" y2="4044"/>
                          <a14:foregroundMark x1="35135" y1="4044" x2="64324" y2="4779"/>
                          <a14:foregroundMark x1="64324" y1="4779" x2="81622" y2="24265"/>
                          <a14:foregroundMark x1="81622" y1="24265" x2="61622" y2="17647"/>
                          <a14:foregroundMark x1="38378" y1="10294" x2="38378" y2="9926"/>
                          <a14:foregroundMark x1="28649" y1="77574" x2="56757" y2="84559"/>
                          <a14:foregroundMark x1="56757" y1="84559" x2="35676" y2="76838"/>
                          <a14:foregroundMark x1="27568" y1="80147" x2="20000" y2="87868"/>
                          <a14:foregroundMark x1="23784" y1="76471" x2="23784" y2="92647"/>
                          <a14:foregroundMark x1="18378" y1="92279" x2="17838" y2="95956"/>
                          <a14:foregroundMark x1="21622" y1="97426" x2="16757" y2="99265"/>
                          <a14:foregroundMark x1="38378" y1="86029" x2="44865" y2="90441"/>
                          <a14:foregroundMark x1="32973" y1="84926" x2="51351" y2="99265"/>
                          <a14:foregroundMark x1="51351" y1="99265" x2="54054" y2="98529"/>
                          <a14:foregroundMark x1="80541" y1="78676" x2="75676" y2="83088"/>
                          <a14:foregroundMark x1="541" y1="35662" x2="1081" y2="38971"/>
                          <a14:foregroundMark x1="11892" y1="16176" x2="11351" y2="33088"/>
                          <a14:foregroundMark x1="8108" y1="18382" x2="11351" y2="33088"/>
                          <a14:foregroundMark x1="10270" y1="15441" x2="34595" y2="4044"/>
                          <a14:foregroundMark x1="34595" y1="4044" x2="61622" y2="4044"/>
                          <a14:foregroundMark x1="61622" y1="4044" x2="83243" y2="16176"/>
                          <a14:foregroundMark x1="83243" y1="16176" x2="81622" y2="32353"/>
                          <a14:foregroundMark x1="37297" y1="27574" x2="36216" y2="36765"/>
                          <a14:foregroundMark x1="90811" y1="48162" x2="94595" y2="51471"/>
                          <a14:foregroundMark x1="80000" y1="13235" x2="85946" y2="33456"/>
                          <a14:foregroundMark x1="85946" y1="33456" x2="84865" y2="35294"/>
                        </a14:backgroundRemoval>
                      </a14:imgEffect>
                    </a14:imgLayer>
                  </a14:imgProps>
                </a:ext>
                <a:ext uri="{28A0092B-C50C-407E-A947-70E740481C1C}">
                  <a14:useLocalDpi xmlns:a14="http://schemas.microsoft.com/office/drawing/2010/main" val="0"/>
                </a:ext>
              </a:extLst>
            </a:blip>
            <a:stretch>
              <a:fillRect/>
            </a:stretch>
          </p:blipFill>
          <p:spPr>
            <a:xfrm flipH="1">
              <a:off x="7969250" y="4213519"/>
              <a:ext cx="1798636" cy="2644481"/>
            </a:xfrm>
            <a:prstGeom prst="rect">
              <a:avLst/>
            </a:prstGeom>
          </p:spPr>
        </p:pic>
        <p:pic>
          <p:nvPicPr>
            <p:cNvPr id="7" name="Picture 2" descr="Adventurer Club NAD official site">
              <a:extLst>
                <a:ext uri="{FF2B5EF4-FFF2-40B4-BE49-F238E27FC236}">
                  <a16:creationId xmlns:a16="http://schemas.microsoft.com/office/drawing/2014/main" id="{BBC417C4-0929-4FE0-BEA1-F0B6E24615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9444">
              <a:off x="8683382" y="6128186"/>
              <a:ext cx="199061" cy="18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icture containing drawing&#10;&#10;Description automatically generated">
              <a:extLst>
                <a:ext uri="{FF2B5EF4-FFF2-40B4-BE49-F238E27FC236}">
                  <a16:creationId xmlns:a16="http://schemas.microsoft.com/office/drawing/2014/main" id="{905B44D7-E668-4E3D-99D0-137B9C64C1BA}"/>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613" b="95706" l="3814" r="98729">
                          <a14:foregroundMark x1="28390" y1="6748" x2="7627" y2="19018"/>
                          <a14:foregroundMark x1="7627" y1="19018" x2="0" y2="48466"/>
                          <a14:foregroundMark x1="0" y1="48466" x2="7203" y2="79141"/>
                          <a14:foregroundMark x1="7203" y1="79141" x2="49576" y2="96319"/>
                          <a14:foregroundMark x1="49576" y1="96319" x2="92797" y2="73006"/>
                          <a14:foregroundMark x1="92797" y1="73006" x2="99576" y2="41718"/>
                          <a14:foregroundMark x1="99576" y1="41718" x2="84746" y2="14724"/>
                          <a14:foregroundMark x1="84746" y1="14724" x2="39831" y2="4294"/>
                          <a14:foregroundMark x1="39831" y1="4294" x2="12288" y2="12883"/>
                          <a14:foregroundMark x1="31356" y1="17791" x2="6356" y2="25767"/>
                          <a14:foregroundMark x1="6356" y1="25767" x2="4237" y2="57055"/>
                          <a14:foregroundMark x1="4237" y1="57055" x2="5932" y2="60736"/>
                          <a14:foregroundMark x1="11441" y1="38037" x2="11864" y2="73006"/>
                          <a14:foregroundMark x1="11864" y1="73006" x2="22458" y2="91411"/>
                          <a14:foregroundMark x1="22034" y1="87117" x2="66949" y2="95706"/>
                          <a14:foregroundMark x1="66949" y1="95706" x2="85169" y2="81595"/>
                          <a14:foregroundMark x1="89831" y1="74233" x2="98729" y2="44172"/>
                          <a14:foregroundMark x1="98729" y1="44172" x2="96610" y2="25767"/>
                          <a14:foregroundMark x1="71610" y1="32515" x2="51271" y2="64417"/>
                          <a14:foregroundMark x1="51271" y1="64417" x2="52542" y2="46012"/>
                          <a14:foregroundMark x1="57627" y1="44785" x2="33051" y2="41104"/>
                          <a14:foregroundMark x1="33051" y1="41104" x2="33475" y2="55828"/>
                          <a14:foregroundMark x1="41949" y1="55215" x2="63136" y2="58896"/>
                          <a14:foregroundMark x1="63136" y1="58896" x2="56356" y2="60736"/>
                          <a14:foregroundMark x1="56780" y1="34969" x2="44915" y2="31288"/>
                          <a14:foregroundMark x1="27966" y1="53374" x2="41949" y2="23926"/>
                          <a14:foregroundMark x1="41949" y1="23926" x2="45339" y2="21472"/>
                          <a14:foregroundMark x1="66525" y1="39877" x2="60169" y2="71779"/>
                          <a14:foregroundMark x1="60169" y1="71779" x2="38983" y2="70552"/>
                          <a14:foregroundMark x1="38983" y1="70552" x2="38983" y2="70552"/>
                          <a14:foregroundMark x1="36441" y1="75460" x2="58051" y2="85890"/>
                          <a14:foregroundMark x1="58051" y1="85890" x2="77119" y2="65644"/>
                          <a14:foregroundMark x1="77119" y1="65644" x2="75424" y2="33742"/>
                          <a14:foregroundMark x1="75424" y1="33742" x2="72034" y2="30675"/>
                          <a14:foregroundMark x1="71610" y1="31902" x2="50000" y2="16564"/>
                          <a14:foregroundMark x1="50000" y1="16564" x2="30508" y2="30675"/>
                          <a14:foregroundMark x1="30508" y1="30675" x2="27966" y2="62577"/>
                          <a14:foregroundMark x1="27966" y1="62577" x2="32627" y2="73006"/>
                          <a14:foregroundMark x1="74576" y1="12883" x2="49153" y2="7975"/>
                          <a14:foregroundMark x1="49153" y1="7975" x2="45763" y2="8589"/>
                          <a14:foregroundMark x1="76271" y1="9202" x2="52542" y2="613"/>
                        </a14:backgroundRemoval>
                      </a14:imgEffect>
                    </a14:imgLayer>
                  </a14:imgProps>
                </a:ext>
                <a:ext uri="{28A0092B-C50C-407E-A947-70E740481C1C}">
                  <a14:useLocalDpi xmlns:a14="http://schemas.microsoft.com/office/drawing/2010/main" val="0"/>
                </a:ext>
              </a:extLst>
            </a:blip>
            <a:srcRect t="1" r="30393" b="6518"/>
            <a:stretch/>
          </p:blipFill>
          <p:spPr>
            <a:xfrm rot="20540325">
              <a:off x="9285091" y="6345677"/>
              <a:ext cx="195576" cy="211854"/>
            </a:xfrm>
            <a:prstGeom prst="rect">
              <a:avLst/>
            </a:prstGeom>
          </p:spPr>
        </p:pic>
      </p:grpSp>
    </p:spTree>
    <p:extLst>
      <p:ext uri="{BB962C8B-B14F-4D97-AF65-F5344CB8AC3E}">
        <p14:creationId xmlns:p14="http://schemas.microsoft.com/office/powerpoint/2010/main" val="53791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77495-73B2-4E09-959D-848C8E5C1355}"/>
              </a:ext>
            </a:extLst>
          </p:cNvPr>
          <p:cNvSpPr>
            <a:spLocks noGrp="1"/>
          </p:cNvSpPr>
          <p:nvPr>
            <p:ph type="title"/>
          </p:nvPr>
        </p:nvSpPr>
        <p:spPr/>
        <p:txBody>
          <a:bodyPr/>
          <a:lstStyle/>
          <a:p>
            <a:r>
              <a:rPr lang="en-US" b="1" dirty="0"/>
              <a:t>Questions, Answers, Discussion</a:t>
            </a:r>
          </a:p>
        </p:txBody>
      </p:sp>
    </p:spTree>
    <p:extLst>
      <p:ext uri="{BB962C8B-B14F-4D97-AF65-F5344CB8AC3E}">
        <p14:creationId xmlns:p14="http://schemas.microsoft.com/office/powerpoint/2010/main" val="3638890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24797-1CE1-4B85-99D5-A627A73C1EC3}"/>
              </a:ext>
            </a:extLst>
          </p:cNvPr>
          <p:cNvSpPr>
            <a:spLocks noGrp="1"/>
          </p:cNvSpPr>
          <p:nvPr>
            <p:ph type="title"/>
          </p:nvPr>
        </p:nvSpPr>
        <p:spPr/>
        <p:txBody>
          <a:bodyPr/>
          <a:lstStyle/>
          <a:p>
            <a:r>
              <a:rPr lang="en-US" b="1" dirty="0"/>
              <a:t>Club Strategies </a:t>
            </a:r>
          </a:p>
        </p:txBody>
      </p:sp>
      <p:sp>
        <p:nvSpPr>
          <p:cNvPr id="3" name="Content Placeholder 2">
            <a:extLst>
              <a:ext uri="{FF2B5EF4-FFF2-40B4-BE49-F238E27FC236}">
                <a16:creationId xmlns:a16="http://schemas.microsoft.com/office/drawing/2014/main" id="{882B997F-A5CA-4140-8547-F41BFB287828}"/>
              </a:ext>
            </a:extLst>
          </p:cNvPr>
          <p:cNvSpPr>
            <a:spLocks noGrp="1"/>
          </p:cNvSpPr>
          <p:nvPr>
            <p:ph idx="1"/>
          </p:nvPr>
        </p:nvSpPr>
        <p:spPr/>
        <p:txBody>
          <a:bodyPr>
            <a:normAutofit/>
          </a:bodyPr>
          <a:lstStyle/>
          <a:p>
            <a:r>
              <a:rPr lang="en-US" sz="3200" dirty="0"/>
              <a:t>Candles </a:t>
            </a:r>
          </a:p>
          <a:p>
            <a:r>
              <a:rPr lang="en-US" sz="3200" dirty="0"/>
              <a:t>Lollipop stand</a:t>
            </a:r>
          </a:p>
          <a:p>
            <a:r>
              <a:rPr lang="en-US" sz="3200" dirty="0"/>
              <a:t>Marble Jar</a:t>
            </a:r>
          </a:p>
          <a:p>
            <a:r>
              <a:rPr lang="en-US" sz="3200" dirty="0"/>
              <a:t>Identify the positive opposite </a:t>
            </a:r>
          </a:p>
          <a:p>
            <a:r>
              <a:rPr lang="en-US" sz="3200" dirty="0"/>
              <a:t>High five reward</a:t>
            </a:r>
          </a:p>
          <a:p>
            <a:r>
              <a:rPr lang="en-US" sz="3200" dirty="0"/>
              <a:t>Stop and think</a:t>
            </a:r>
          </a:p>
        </p:txBody>
      </p:sp>
    </p:spTree>
    <p:extLst>
      <p:ext uri="{BB962C8B-B14F-4D97-AF65-F5344CB8AC3E}">
        <p14:creationId xmlns:p14="http://schemas.microsoft.com/office/powerpoint/2010/main" val="249386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ABBE5A-6D6E-4672-9D01-3357F8983318}"/>
              </a:ext>
            </a:extLst>
          </p:cNvPr>
          <p:cNvSpPr>
            <a:spLocks noGrp="1"/>
          </p:cNvSpPr>
          <p:nvPr>
            <p:ph type="title"/>
          </p:nvPr>
        </p:nvSpPr>
        <p:spPr>
          <a:xfrm>
            <a:off x="6849173" y="2347554"/>
            <a:ext cx="4567685" cy="1421579"/>
          </a:xfrm>
        </p:spPr>
        <p:txBody>
          <a:bodyPr/>
          <a:lstStyle/>
          <a:p>
            <a:pPr algn="ctr"/>
            <a:r>
              <a:rPr lang="en-US" dirty="0"/>
              <a:t>Idea Swap</a:t>
            </a:r>
          </a:p>
        </p:txBody>
      </p:sp>
      <p:grpSp>
        <p:nvGrpSpPr>
          <p:cNvPr id="12" name="Group 11">
            <a:extLst>
              <a:ext uri="{FF2B5EF4-FFF2-40B4-BE49-F238E27FC236}">
                <a16:creationId xmlns:a16="http://schemas.microsoft.com/office/drawing/2014/main" id="{103EA1F4-8C66-4E0B-A94E-C14AC9B2FE78}"/>
              </a:ext>
            </a:extLst>
          </p:cNvPr>
          <p:cNvGrpSpPr/>
          <p:nvPr/>
        </p:nvGrpSpPr>
        <p:grpSpPr>
          <a:xfrm>
            <a:off x="2887826" y="2257242"/>
            <a:ext cx="2700174" cy="3488802"/>
            <a:chOff x="3734493" y="2347554"/>
            <a:chExt cx="2502795" cy="3324226"/>
          </a:xfrm>
        </p:grpSpPr>
        <p:pic>
          <p:nvPicPr>
            <p:cNvPr id="10" name="Picture 9" descr="A close up of a toy&#10;&#10;Description automatically generated">
              <a:extLst>
                <a:ext uri="{FF2B5EF4-FFF2-40B4-BE49-F238E27FC236}">
                  <a16:creationId xmlns:a16="http://schemas.microsoft.com/office/drawing/2014/main" id="{8BADFDD2-5511-4397-9BEB-055D31326D6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9614" l="0" r="98462">
                          <a14:foregroundMark x1="53333" y1="3089" x2="29744" y2="8880"/>
                          <a14:foregroundMark x1="29744" y1="8880" x2="12821" y2="18919"/>
                          <a14:foregroundMark x1="12821" y1="18919" x2="4103" y2="33205"/>
                          <a14:foregroundMark x1="4103" y1="33205" x2="1538" y2="51351"/>
                          <a14:foregroundMark x1="1538" y1="51351" x2="10256" y2="66795"/>
                          <a14:foregroundMark x1="10256" y1="66795" x2="50769" y2="74903"/>
                          <a14:foregroundMark x1="50769" y1="74903" x2="69231" y2="71042"/>
                          <a14:foregroundMark x1="69231" y1="71042" x2="88718" y2="62162"/>
                          <a14:foregroundMark x1="88718" y1="62162" x2="99487" y2="44788"/>
                          <a14:foregroundMark x1="99487" y1="44788" x2="98974" y2="29344"/>
                          <a14:foregroundMark x1="98974" y1="29344" x2="92821" y2="15444"/>
                          <a14:foregroundMark x1="92821" y1="15444" x2="77436" y2="5792"/>
                          <a14:foregroundMark x1="77436" y1="5792" x2="58462" y2="0"/>
                          <a14:foregroundMark x1="58462" y1="0" x2="49231" y2="1544"/>
                          <a14:foregroundMark x1="54872" y1="56757" x2="54359" y2="74517"/>
                          <a14:foregroundMark x1="54359" y1="74517" x2="54872" y2="58687"/>
                          <a14:foregroundMark x1="54872" y1="58687" x2="52308" y2="64093"/>
                          <a14:foregroundMark x1="47179" y1="62162" x2="45128" y2="62934"/>
                          <a14:foregroundMark x1="46154" y1="87645" x2="49674" y2="90387"/>
                          <a14:foregroundMark x1="50933" y1="90046" x2="48718" y2="88031"/>
                          <a14:foregroundMark x1="48718" y1="88031" x2="46154" y2="87645"/>
                          <a14:foregroundMark x1="55385" y1="88417" x2="49623" y2="90400"/>
                          <a14:foregroundMark x1="44724" y1="95228" x2="48289" y2="95538"/>
                          <a14:foregroundMark x1="32008" y1="87573" x2="30256" y2="85714"/>
                          <a14:foregroundMark x1="37707" y1="93619" x2="32198" y2="87774"/>
                          <a14:foregroundMark x1="41538" y1="97683" x2="40340" y2="96412"/>
                          <a14:foregroundMark x1="30170" y1="83393" x2="29744" y2="71815"/>
                          <a14:foregroundMark x1="30256" y1="85714" x2="30182" y2="83695"/>
                          <a14:foregroundMark x1="28718" y1="65637" x2="29231" y2="80695"/>
                          <a14:foregroundMark x1="29231" y1="80695" x2="31795" y2="83784"/>
                          <a14:foregroundMark x1="38790" y1="96831" x2="38974" y2="97297"/>
                          <a14:foregroundMark x1="29231" y1="72587" x2="37541" y2="93664"/>
                          <a14:foregroundMark x1="13846" y1="25097" x2="0" y2="39768"/>
                          <a14:foregroundMark x1="0" y1="39768" x2="4615" y2="31274"/>
                          <a14:foregroundMark x1="0" y1="32432" x2="6667" y2="26255"/>
                          <a14:foregroundMark x1="49744" y1="1544" x2="33333" y2="6564"/>
                          <a14:foregroundMark x1="36923" y1="3475" x2="38974" y2="3475"/>
                          <a14:foregroundMark x1="94872" y1="17761" x2="98974" y2="55598"/>
                          <a14:foregroundMark x1="98974" y1="55598" x2="94872" y2="57915"/>
                          <a14:foregroundMark x1="97949" y1="55985" x2="85128" y2="66795"/>
                          <a14:foregroundMark x1="85128" y1="66795" x2="68205" y2="71429"/>
                          <a14:foregroundMark x1="38901" y1="96801" x2="38974" y2="96911"/>
                          <a14:foregroundMark x1="33333" y1="88417" x2="36928" y2="93830"/>
                          <a14:foregroundMark x1="38467" y1="96918" x2="40513" y2="99614"/>
                          <a14:foregroundMark x1="33137" y1="89895" x2="36260" y2="94010"/>
                          <a14:foregroundMark x1="32308" y1="88803" x2="33045" y2="89774"/>
                          <a14:foregroundMark x1="39253" y1="96706" x2="41026" y2="98842"/>
                          <a14:foregroundMark x1="33333" y1="89575" x2="36876" y2="93843"/>
                          <a14:foregroundMark x1="29231" y1="71042" x2="33333" y2="89189"/>
                          <a14:foregroundMark x1="36419" y1="93967" x2="32821" y2="87645"/>
                          <a14:foregroundMark x1="38974" y1="98456" x2="38148" y2="97004"/>
                          <a14:backgroundMark x1="57949" y1="92664" x2="57949" y2="97297"/>
                          <a14:backgroundMark x1="54359" y1="96525" x2="59487" y2="98842"/>
                          <a14:backgroundMark x1="61026" y1="98842" x2="61026" y2="98842"/>
                          <a14:backgroundMark x1="62564" y1="98842" x2="61026" y2="98842"/>
                          <a14:backgroundMark x1="60513" y1="98069" x2="58974" y2="97683"/>
                          <a14:backgroundMark x1="31795" y1="89575" x2="31692" y2="89397"/>
                          <a14:backgroundMark x1="46154" y1="90734" x2="43590" y2="91892"/>
                          <a14:backgroundMark x1="44103" y1="91892" x2="45641" y2="94981"/>
                          <a14:backgroundMark x1="46667" y1="94981" x2="46667" y2="94981"/>
                          <a14:backgroundMark x1="44615" y1="94981" x2="44615" y2="94981"/>
                        </a14:backgroundRemoval>
                      </a14:imgEffect>
                    </a14:imgLayer>
                  </a14:imgProps>
                </a:ext>
                <a:ext uri="{28A0092B-C50C-407E-A947-70E740481C1C}">
                  <a14:useLocalDpi xmlns:a14="http://schemas.microsoft.com/office/drawing/2010/main" val="0"/>
                </a:ext>
              </a:extLst>
            </a:blip>
            <a:stretch>
              <a:fillRect/>
            </a:stretch>
          </p:blipFill>
          <p:spPr>
            <a:xfrm>
              <a:off x="3734493" y="2347554"/>
              <a:ext cx="2502795" cy="3324226"/>
            </a:xfrm>
            <a:prstGeom prst="rect">
              <a:avLst/>
            </a:prstGeom>
          </p:spPr>
        </p:pic>
        <p:pic>
          <p:nvPicPr>
            <p:cNvPr id="11" name="Picture 2" descr="Adventurer Club NAD official site">
              <a:extLst>
                <a:ext uri="{FF2B5EF4-FFF2-40B4-BE49-F238E27FC236}">
                  <a16:creationId xmlns:a16="http://schemas.microsoft.com/office/drawing/2014/main" id="{D6C42F9D-6541-4845-B7AF-E624F27C10C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15407">
              <a:off x="4791504" y="4174009"/>
              <a:ext cx="187560" cy="17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7916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89C8-7B1E-4EF8-A447-3DD20EA15BEB}"/>
              </a:ext>
            </a:extLst>
          </p:cNvPr>
          <p:cNvSpPr>
            <a:spLocks noGrp="1"/>
          </p:cNvSpPr>
          <p:nvPr>
            <p:ph type="title"/>
          </p:nvPr>
        </p:nvSpPr>
        <p:spPr>
          <a:xfrm>
            <a:off x="439570" y="177509"/>
            <a:ext cx="10058402" cy="753979"/>
          </a:xfrm>
        </p:spPr>
        <p:txBody>
          <a:bodyPr/>
          <a:lstStyle/>
          <a:p>
            <a:r>
              <a:rPr lang="en-US" b="1" dirty="0"/>
              <a:t>Suggested Reading Materials</a:t>
            </a:r>
          </a:p>
        </p:txBody>
      </p:sp>
      <p:pic>
        <p:nvPicPr>
          <p:cNvPr id="1026" name="Picture 2" descr="Paperback The Incredible Years : A Trouble-shooting Guide for Parents of Children Aged 3 - 8 Book">
            <a:extLst>
              <a:ext uri="{FF2B5EF4-FFF2-40B4-BE49-F238E27FC236}">
                <a16:creationId xmlns:a16="http://schemas.microsoft.com/office/drawing/2014/main" id="{E3794178-2640-4E94-AF35-E783697767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42714">
            <a:off x="3657389" y="1154030"/>
            <a:ext cx="3162296" cy="47299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8486FA7-71B3-45CB-9D86-FD4DCC09E2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43" r="7978"/>
          <a:stretch/>
        </p:blipFill>
        <p:spPr bwMode="auto">
          <a:xfrm rot="1687851">
            <a:off x="7930422" y="1035452"/>
            <a:ext cx="3284621" cy="49670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ransforming Children Into Spiritual Champions: Why Children Should Be Your Church's #1 Priority">
            <a:extLst>
              <a:ext uri="{FF2B5EF4-FFF2-40B4-BE49-F238E27FC236}">
                <a16:creationId xmlns:a16="http://schemas.microsoft.com/office/drawing/2014/main" id="{DE3ABC8B-B646-05ED-6C90-36555F4E8D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439" y="1945457"/>
            <a:ext cx="2874335" cy="4311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33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77495-73B2-4E09-959D-848C8E5C1355}"/>
              </a:ext>
            </a:extLst>
          </p:cNvPr>
          <p:cNvSpPr>
            <a:spLocks noGrp="1"/>
          </p:cNvSpPr>
          <p:nvPr>
            <p:ph type="title"/>
          </p:nvPr>
        </p:nvSpPr>
        <p:spPr/>
        <p:txBody>
          <a:bodyPr/>
          <a:lstStyle/>
          <a:p>
            <a:r>
              <a:rPr lang="en-US" b="1" dirty="0"/>
              <a:t>Questions, Answers, Discussion</a:t>
            </a:r>
          </a:p>
        </p:txBody>
      </p:sp>
    </p:spTree>
    <p:extLst>
      <p:ext uri="{BB962C8B-B14F-4D97-AF65-F5344CB8AC3E}">
        <p14:creationId xmlns:p14="http://schemas.microsoft.com/office/powerpoint/2010/main" val="35777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D540A-E00F-4082-B023-16B731857A9D}"/>
              </a:ext>
            </a:extLst>
          </p:cNvPr>
          <p:cNvSpPr>
            <a:spLocks noGrp="1"/>
          </p:cNvSpPr>
          <p:nvPr>
            <p:ph type="title"/>
          </p:nvPr>
        </p:nvSpPr>
        <p:spPr>
          <a:xfrm>
            <a:off x="6736924" y="2952752"/>
            <a:ext cx="4215939" cy="1692471"/>
          </a:xfrm>
        </p:spPr>
        <p:txBody>
          <a:bodyPr vert="horz" lIns="91440" tIns="45720" rIns="91440" bIns="45720" rtlCol="0" anchor="b">
            <a:normAutofit/>
          </a:bodyPr>
          <a:lstStyle/>
          <a:p>
            <a:pPr algn="ctr"/>
            <a:r>
              <a:rPr lang="en-US" sz="4800" b="1" dirty="0">
                <a:solidFill>
                  <a:srgbClr val="FFFFFF"/>
                </a:solidFill>
                <a:latin typeface="Elephant" panose="02020904090505020303" pitchFamily="18" charset="0"/>
              </a:rPr>
              <a:t>CLOSING PRAYER</a:t>
            </a:r>
          </a:p>
        </p:txBody>
      </p:sp>
      <p:pic>
        <p:nvPicPr>
          <p:cNvPr id="5" name="Content Placeholder 4" descr="Text&#10;&#10;Description automatically generated">
            <a:extLst>
              <a:ext uri="{FF2B5EF4-FFF2-40B4-BE49-F238E27FC236}">
                <a16:creationId xmlns:a16="http://schemas.microsoft.com/office/drawing/2014/main" id="{840EE044-57E4-4154-B730-C144B908D1CE}"/>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302" r="1305" b="3"/>
          <a:stretch/>
        </p:blipFill>
        <p:spPr>
          <a:xfrm>
            <a:off x="518474" y="388306"/>
            <a:ext cx="5220614" cy="5836409"/>
          </a:xfrm>
          <a:prstGeom prst="rect">
            <a:avLst/>
          </a:prstGeom>
        </p:spPr>
      </p:pic>
      <p:sp>
        <p:nvSpPr>
          <p:cNvPr id="6" name="TextBox 5">
            <a:extLst>
              <a:ext uri="{FF2B5EF4-FFF2-40B4-BE49-F238E27FC236}">
                <a16:creationId xmlns:a16="http://schemas.microsoft.com/office/drawing/2014/main" id="{0EEA266F-FBC9-4EF4-989C-19E1A2A0A73A}"/>
              </a:ext>
            </a:extLst>
          </p:cNvPr>
          <p:cNvSpPr txBox="1"/>
          <p:nvPr/>
        </p:nvSpPr>
        <p:spPr>
          <a:xfrm>
            <a:off x="2536971" y="6323220"/>
            <a:ext cx="2947662" cy="200055"/>
          </a:xfrm>
          <a:prstGeom prst="rect">
            <a:avLst/>
          </a:prstGeom>
          <a:solidFill>
            <a:srgbClr val="000000"/>
          </a:solidFill>
        </p:spPr>
        <p:txBody>
          <a:bodyPr wrap="square" rtlCol="0">
            <a:spAutoFit/>
          </a:bodyPr>
          <a:lstStyle/>
          <a:p>
            <a:pPr algn="r">
              <a:spcAft>
                <a:spcPts val="600"/>
              </a:spcAft>
            </a:pPr>
            <a:r>
              <a:rPr lang="en-US" sz="700" dirty="0">
                <a:solidFill>
                  <a:srgbClr val="FFFFFF"/>
                </a:solidFill>
                <a:hlinkClick r:id="rId4" tooltip="http://www.cookingdivamanjusha.com/2014/10/writing-over-weekenddate-with-god.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Tree>
    <p:extLst>
      <p:ext uri="{BB962C8B-B14F-4D97-AF65-F5344CB8AC3E}">
        <p14:creationId xmlns:p14="http://schemas.microsoft.com/office/powerpoint/2010/main" val="331727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ABBE5A-6D6E-4672-9D01-3357F8983318}"/>
              </a:ext>
            </a:extLst>
          </p:cNvPr>
          <p:cNvSpPr>
            <a:spLocks noGrp="1"/>
          </p:cNvSpPr>
          <p:nvPr>
            <p:ph type="title"/>
          </p:nvPr>
        </p:nvSpPr>
        <p:spPr>
          <a:xfrm>
            <a:off x="6849173" y="2347554"/>
            <a:ext cx="4567685" cy="1421579"/>
          </a:xfrm>
        </p:spPr>
        <p:txBody>
          <a:bodyPr/>
          <a:lstStyle/>
          <a:p>
            <a:pPr algn="ctr"/>
            <a:r>
              <a:rPr lang="en-US" dirty="0"/>
              <a:t>Ice breaker</a:t>
            </a:r>
          </a:p>
        </p:txBody>
      </p:sp>
      <p:grpSp>
        <p:nvGrpSpPr>
          <p:cNvPr id="12" name="Group 11">
            <a:extLst>
              <a:ext uri="{FF2B5EF4-FFF2-40B4-BE49-F238E27FC236}">
                <a16:creationId xmlns:a16="http://schemas.microsoft.com/office/drawing/2014/main" id="{103EA1F4-8C66-4E0B-A94E-C14AC9B2FE78}"/>
              </a:ext>
            </a:extLst>
          </p:cNvPr>
          <p:cNvGrpSpPr/>
          <p:nvPr/>
        </p:nvGrpSpPr>
        <p:grpSpPr>
          <a:xfrm>
            <a:off x="2887826" y="2257242"/>
            <a:ext cx="2700174" cy="3488802"/>
            <a:chOff x="3734493" y="2347554"/>
            <a:chExt cx="2502795" cy="3324226"/>
          </a:xfrm>
        </p:grpSpPr>
        <p:pic>
          <p:nvPicPr>
            <p:cNvPr id="10" name="Picture 9" descr="A close up of a toy&#10;&#10;Description automatically generated">
              <a:extLst>
                <a:ext uri="{FF2B5EF4-FFF2-40B4-BE49-F238E27FC236}">
                  <a16:creationId xmlns:a16="http://schemas.microsoft.com/office/drawing/2014/main" id="{8BADFDD2-5511-4397-9BEB-055D31326D6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9614" l="0" r="98462">
                          <a14:foregroundMark x1="53333" y1="3089" x2="29744" y2="8880"/>
                          <a14:foregroundMark x1="29744" y1="8880" x2="12821" y2="18919"/>
                          <a14:foregroundMark x1="12821" y1="18919" x2="4103" y2="33205"/>
                          <a14:foregroundMark x1="4103" y1="33205" x2="1538" y2="51351"/>
                          <a14:foregroundMark x1="1538" y1="51351" x2="10256" y2="66795"/>
                          <a14:foregroundMark x1="10256" y1="66795" x2="50769" y2="74903"/>
                          <a14:foregroundMark x1="50769" y1="74903" x2="69231" y2="71042"/>
                          <a14:foregroundMark x1="69231" y1="71042" x2="88718" y2="62162"/>
                          <a14:foregroundMark x1="88718" y1="62162" x2="99487" y2="44788"/>
                          <a14:foregroundMark x1="99487" y1="44788" x2="98974" y2="29344"/>
                          <a14:foregroundMark x1="98974" y1="29344" x2="92821" y2="15444"/>
                          <a14:foregroundMark x1="92821" y1="15444" x2="77436" y2="5792"/>
                          <a14:foregroundMark x1="77436" y1="5792" x2="58462" y2="0"/>
                          <a14:foregroundMark x1="58462" y1="0" x2="49231" y2="1544"/>
                          <a14:foregroundMark x1="54872" y1="56757" x2="54359" y2="74517"/>
                          <a14:foregroundMark x1="54359" y1="74517" x2="54872" y2="58687"/>
                          <a14:foregroundMark x1="54872" y1="58687" x2="52308" y2="64093"/>
                          <a14:foregroundMark x1="47179" y1="62162" x2="45128" y2="62934"/>
                          <a14:foregroundMark x1="46154" y1="87645" x2="49674" y2="90387"/>
                          <a14:foregroundMark x1="50933" y1="90046" x2="48718" y2="88031"/>
                          <a14:foregroundMark x1="48718" y1="88031" x2="46154" y2="87645"/>
                          <a14:foregroundMark x1="55385" y1="88417" x2="49623" y2="90400"/>
                          <a14:foregroundMark x1="44724" y1="95228" x2="48289" y2="95538"/>
                          <a14:foregroundMark x1="32008" y1="87573" x2="30256" y2="85714"/>
                          <a14:foregroundMark x1="37707" y1="93619" x2="32198" y2="87774"/>
                          <a14:foregroundMark x1="41538" y1="97683" x2="40340" y2="96412"/>
                          <a14:foregroundMark x1="30170" y1="83393" x2="29744" y2="71815"/>
                          <a14:foregroundMark x1="30256" y1="85714" x2="30182" y2="83695"/>
                          <a14:foregroundMark x1="28718" y1="65637" x2="29231" y2="80695"/>
                          <a14:foregroundMark x1="29231" y1="80695" x2="31795" y2="83784"/>
                          <a14:foregroundMark x1="38790" y1="96831" x2="38974" y2="97297"/>
                          <a14:foregroundMark x1="29231" y1="72587" x2="37541" y2="93664"/>
                          <a14:foregroundMark x1="13846" y1="25097" x2="0" y2="39768"/>
                          <a14:foregroundMark x1="0" y1="39768" x2="4615" y2="31274"/>
                          <a14:foregroundMark x1="0" y1="32432" x2="6667" y2="26255"/>
                          <a14:foregroundMark x1="49744" y1="1544" x2="33333" y2="6564"/>
                          <a14:foregroundMark x1="36923" y1="3475" x2="38974" y2="3475"/>
                          <a14:foregroundMark x1="94872" y1="17761" x2="98974" y2="55598"/>
                          <a14:foregroundMark x1="98974" y1="55598" x2="94872" y2="57915"/>
                          <a14:foregroundMark x1="97949" y1="55985" x2="85128" y2="66795"/>
                          <a14:foregroundMark x1="85128" y1="66795" x2="68205" y2="71429"/>
                          <a14:foregroundMark x1="38901" y1="96801" x2="38974" y2="96911"/>
                          <a14:foregroundMark x1="33333" y1="88417" x2="36928" y2="93830"/>
                          <a14:foregroundMark x1="38467" y1="96918" x2="40513" y2="99614"/>
                          <a14:foregroundMark x1="33137" y1="89895" x2="36260" y2="94010"/>
                          <a14:foregroundMark x1="32308" y1="88803" x2="33045" y2="89774"/>
                          <a14:foregroundMark x1="39253" y1="96706" x2="41026" y2="98842"/>
                          <a14:foregroundMark x1="33333" y1="89575" x2="36876" y2="93843"/>
                          <a14:foregroundMark x1="29231" y1="71042" x2="33333" y2="89189"/>
                          <a14:foregroundMark x1="36419" y1="93967" x2="32821" y2="87645"/>
                          <a14:foregroundMark x1="38974" y1="98456" x2="38148" y2="97004"/>
                          <a14:backgroundMark x1="57949" y1="92664" x2="57949" y2="97297"/>
                          <a14:backgroundMark x1="54359" y1="96525" x2="59487" y2="98842"/>
                          <a14:backgroundMark x1="61026" y1="98842" x2="61026" y2="98842"/>
                          <a14:backgroundMark x1="62564" y1="98842" x2="61026" y2="98842"/>
                          <a14:backgroundMark x1="60513" y1="98069" x2="58974" y2="97683"/>
                          <a14:backgroundMark x1="31795" y1="89575" x2="31692" y2="89397"/>
                          <a14:backgroundMark x1="46154" y1="90734" x2="43590" y2="91892"/>
                          <a14:backgroundMark x1="44103" y1="91892" x2="45641" y2="94981"/>
                          <a14:backgroundMark x1="46667" y1="94981" x2="46667" y2="94981"/>
                          <a14:backgroundMark x1="44615" y1="94981" x2="44615" y2="94981"/>
                        </a14:backgroundRemoval>
                      </a14:imgEffect>
                    </a14:imgLayer>
                  </a14:imgProps>
                </a:ext>
                <a:ext uri="{28A0092B-C50C-407E-A947-70E740481C1C}">
                  <a14:useLocalDpi xmlns:a14="http://schemas.microsoft.com/office/drawing/2010/main" val="0"/>
                </a:ext>
              </a:extLst>
            </a:blip>
            <a:stretch>
              <a:fillRect/>
            </a:stretch>
          </p:blipFill>
          <p:spPr>
            <a:xfrm>
              <a:off x="3734493" y="2347554"/>
              <a:ext cx="2502795" cy="3324226"/>
            </a:xfrm>
            <a:prstGeom prst="rect">
              <a:avLst/>
            </a:prstGeom>
          </p:spPr>
        </p:pic>
        <p:pic>
          <p:nvPicPr>
            <p:cNvPr id="11" name="Picture 2" descr="Adventurer Club NAD official site">
              <a:extLst>
                <a:ext uri="{FF2B5EF4-FFF2-40B4-BE49-F238E27FC236}">
                  <a16:creationId xmlns:a16="http://schemas.microsoft.com/office/drawing/2014/main" id="{D6C42F9D-6541-4845-B7AF-E624F27C10C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15407">
              <a:off x="4791504" y="4174009"/>
              <a:ext cx="187560" cy="17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3070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BDF22-FFFA-45EF-BAC7-EA1B5A0AFDEC}"/>
              </a:ext>
            </a:extLst>
          </p:cNvPr>
          <p:cNvSpPr>
            <a:spLocks noGrp="1"/>
          </p:cNvSpPr>
          <p:nvPr>
            <p:ph type="title"/>
          </p:nvPr>
        </p:nvSpPr>
        <p:spPr>
          <a:xfrm>
            <a:off x="1065212" y="304800"/>
            <a:ext cx="10669588" cy="1219200"/>
          </a:xfrm>
        </p:spPr>
        <p:txBody>
          <a:bodyPr>
            <a:normAutofit/>
          </a:bodyPr>
          <a:lstStyle/>
          <a:p>
            <a:r>
              <a:rPr lang="en-US" b="1" dirty="0"/>
              <a:t>WHAT IS THE ADVENTURER CLUB? </a:t>
            </a:r>
          </a:p>
        </p:txBody>
      </p:sp>
      <p:sp>
        <p:nvSpPr>
          <p:cNvPr id="3" name="Content Placeholder 2">
            <a:extLst>
              <a:ext uri="{FF2B5EF4-FFF2-40B4-BE49-F238E27FC236}">
                <a16:creationId xmlns:a16="http://schemas.microsoft.com/office/drawing/2014/main" id="{44A9538A-3DE7-423E-A0F5-51ED9AC5369E}"/>
              </a:ext>
            </a:extLst>
          </p:cNvPr>
          <p:cNvSpPr>
            <a:spLocks noGrp="1"/>
          </p:cNvSpPr>
          <p:nvPr>
            <p:ph idx="1"/>
          </p:nvPr>
        </p:nvSpPr>
        <p:spPr>
          <a:xfrm>
            <a:off x="1065214" y="1752600"/>
            <a:ext cx="10058400" cy="4570379"/>
          </a:xfrm>
        </p:spPr>
        <p:txBody>
          <a:bodyPr>
            <a:normAutofit/>
          </a:bodyPr>
          <a:lstStyle/>
          <a:p>
            <a:pPr>
              <a:spcBef>
                <a:spcPts val="200"/>
              </a:spcBef>
            </a:pPr>
            <a:r>
              <a:rPr lang="en-US" sz="3200" dirty="0"/>
              <a:t>Scout-like, Faith-based </a:t>
            </a:r>
          </a:p>
          <a:p>
            <a:pPr>
              <a:spcBef>
                <a:spcPts val="200"/>
              </a:spcBef>
            </a:pPr>
            <a:r>
              <a:rPr lang="en-US" sz="3200" dirty="0"/>
              <a:t>for children aged 6–9 years</a:t>
            </a:r>
          </a:p>
          <a:p>
            <a:pPr>
              <a:spcBef>
                <a:spcPts val="200"/>
              </a:spcBef>
            </a:pPr>
            <a:r>
              <a:rPr lang="en-US" sz="3200" dirty="0"/>
              <a:t>Created by the Seventh-day Adventist Church</a:t>
            </a:r>
          </a:p>
          <a:p>
            <a:pPr>
              <a:spcBef>
                <a:spcPts val="200"/>
              </a:spcBef>
            </a:pPr>
            <a:r>
              <a:rPr lang="en-US" sz="3200" dirty="0"/>
              <a:t>Inspired by the Pathfinder Club</a:t>
            </a:r>
          </a:p>
          <a:p>
            <a:pPr>
              <a:spcBef>
                <a:spcPts val="200"/>
              </a:spcBef>
            </a:pPr>
            <a:r>
              <a:rPr lang="en-US" sz="3200" dirty="0"/>
              <a:t>Provides opportunities for parents to Learn &amp; grow with their children</a:t>
            </a:r>
          </a:p>
          <a:p>
            <a:pPr>
              <a:spcBef>
                <a:spcPts val="200"/>
              </a:spcBef>
            </a:pPr>
            <a:r>
              <a:rPr lang="en-US" sz="3200" dirty="0"/>
              <a:t>Enhances natural abilities </a:t>
            </a:r>
          </a:p>
          <a:p>
            <a:pPr>
              <a:spcBef>
                <a:spcPts val="200"/>
              </a:spcBef>
            </a:pPr>
            <a:r>
              <a:rPr lang="en-US" sz="3200" dirty="0"/>
              <a:t>Opens minds to wider world</a:t>
            </a:r>
          </a:p>
        </p:txBody>
      </p:sp>
    </p:spTree>
    <p:extLst>
      <p:ext uri="{BB962C8B-B14F-4D97-AF65-F5344CB8AC3E}">
        <p14:creationId xmlns:p14="http://schemas.microsoft.com/office/powerpoint/2010/main" val="420273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74A99A8B-B17A-4E52-A929-7128D805F7E6}"/>
              </a:ext>
            </a:extLst>
          </p:cNvPr>
          <p:cNvSpPr txBox="1">
            <a:spLocks/>
          </p:cNvSpPr>
          <p:nvPr/>
        </p:nvSpPr>
        <p:spPr>
          <a:xfrm>
            <a:off x="1981200" y="1295400"/>
            <a:ext cx="8229600" cy="4953000"/>
          </a:xfrm>
          <a:prstGeom prst="rect">
            <a:avLst/>
          </a:prstGeom>
        </p:spPr>
        <p:txBody>
          <a:bodyPr/>
          <a:lstStyle/>
          <a:p>
            <a:pPr marL="342900" lvl="1" indent="-342900" eaLnBrk="1" hangingPunct="1">
              <a:spcBef>
                <a:spcPct val="20000"/>
              </a:spcBef>
              <a:buFont typeface="Arial" charset="0"/>
              <a:buChar char="•"/>
              <a:defRPr/>
            </a:pPr>
            <a:endParaRPr lang="en-US" sz="2200" b="1" dirty="0">
              <a:latin typeface="Palatino Linotype" pitchFamily="18" charset="0"/>
              <a:cs typeface="+mn-cs"/>
            </a:endParaRPr>
          </a:p>
          <a:p>
            <a:pPr marL="342900" indent="-342900" eaLnBrk="1" hangingPunct="1">
              <a:spcBef>
                <a:spcPct val="20000"/>
              </a:spcBef>
              <a:buFont typeface="Arial" charset="0"/>
              <a:buChar char="•"/>
              <a:defRPr/>
            </a:pPr>
            <a:endParaRPr lang="en-US" sz="2200" b="1" dirty="0">
              <a:latin typeface="Palatino Linotype" pitchFamily="18" charset="0"/>
              <a:cs typeface="+mn-cs"/>
            </a:endParaRPr>
          </a:p>
          <a:p>
            <a:pPr marL="742950" lvl="1" indent="-285750" eaLnBrk="1" hangingPunct="1">
              <a:spcBef>
                <a:spcPct val="20000"/>
              </a:spcBef>
              <a:defRPr/>
            </a:pPr>
            <a:endParaRPr lang="en-US" sz="2200" b="1" dirty="0">
              <a:latin typeface="Palatino Linotype" pitchFamily="18" charset="0"/>
              <a:cs typeface="+mn-cs"/>
            </a:endParaRPr>
          </a:p>
          <a:p>
            <a:pPr marL="742950" lvl="1" indent="-285750" eaLnBrk="1" hangingPunct="1">
              <a:spcBef>
                <a:spcPct val="20000"/>
              </a:spcBef>
              <a:defRPr/>
            </a:pPr>
            <a:endParaRPr lang="en-US" sz="2800" dirty="0">
              <a:latin typeface="+mn-lt"/>
              <a:cs typeface="+mn-cs"/>
            </a:endParaRPr>
          </a:p>
          <a:p>
            <a:pPr marL="342900" indent="-342900" eaLnBrk="1" hangingPunct="1">
              <a:spcBef>
                <a:spcPct val="20000"/>
              </a:spcBef>
              <a:buFont typeface="Arial" charset="0"/>
              <a:buChar char="•"/>
              <a:defRPr/>
            </a:pPr>
            <a:endParaRPr lang="en-US" sz="3200" dirty="0">
              <a:latin typeface="+mn-lt"/>
              <a:cs typeface="+mn-cs"/>
            </a:endParaRPr>
          </a:p>
        </p:txBody>
      </p:sp>
      <p:sp>
        <p:nvSpPr>
          <p:cNvPr id="18436" name="Rectangle 2">
            <a:extLst>
              <a:ext uri="{FF2B5EF4-FFF2-40B4-BE49-F238E27FC236}">
                <a16:creationId xmlns:a16="http://schemas.microsoft.com/office/drawing/2014/main" id="{54820E3D-19A3-428D-BB0C-E38EBE176672}"/>
              </a:ext>
            </a:extLst>
          </p:cNvPr>
          <p:cNvSpPr>
            <a:spLocks noChangeArrowheads="1"/>
          </p:cNvSpPr>
          <p:nvPr/>
        </p:nvSpPr>
        <p:spPr bwMode="auto">
          <a:xfrm>
            <a:off x="1065212" y="1628775"/>
            <a:ext cx="8604082"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latin typeface="Trajan Pro" panose="02020502050506020301" pitchFamily="18" charset="0"/>
              </a:rPr>
              <a:t>We Serve…</a:t>
            </a:r>
          </a:p>
          <a:p>
            <a:pPr marL="342900" indent="-342900">
              <a:spcBef>
                <a:spcPct val="0"/>
              </a:spcBef>
            </a:pPr>
            <a:r>
              <a:rPr lang="en-US" altLang="en-US" sz="2800" dirty="0">
                <a:latin typeface="Trajan Pro" panose="02020502050506020301" pitchFamily="18" charset="0"/>
              </a:rPr>
              <a:t>An intercultural community </a:t>
            </a:r>
          </a:p>
          <a:p>
            <a:pPr marL="1085850" lvl="1" indent="-342900">
              <a:spcBef>
                <a:spcPct val="0"/>
              </a:spcBef>
            </a:pPr>
            <a:r>
              <a:rPr lang="en-US" altLang="en-US" sz="2400" dirty="0">
                <a:latin typeface="Trajan Pro" panose="02020502050506020301" pitchFamily="18" charset="0"/>
              </a:rPr>
              <a:t>pre-K-4th grade 	</a:t>
            </a:r>
          </a:p>
          <a:p>
            <a:pPr marL="1085850" lvl="1" indent="-342900">
              <a:spcBef>
                <a:spcPct val="0"/>
              </a:spcBef>
            </a:pPr>
            <a:r>
              <a:rPr lang="en-US" altLang="en-US" sz="2400" dirty="0">
                <a:latin typeface="Trajan Pro" panose="02020502050506020301" pitchFamily="18" charset="0"/>
              </a:rPr>
              <a:t>parents/care–givers</a:t>
            </a:r>
          </a:p>
          <a:p>
            <a:pPr marL="1085850" lvl="1" indent="-342900">
              <a:spcBef>
                <a:spcPct val="0"/>
              </a:spcBef>
            </a:pPr>
            <a:endParaRPr lang="en-US" altLang="en-US" sz="2000" dirty="0">
              <a:latin typeface="Trajan Pro" panose="02020502050506020301" pitchFamily="18" charset="0"/>
            </a:endParaRPr>
          </a:p>
          <a:p>
            <a:pPr>
              <a:spcBef>
                <a:spcPct val="0"/>
              </a:spcBef>
              <a:buNone/>
            </a:pPr>
            <a:r>
              <a:rPr lang="en-US" altLang="en-US" sz="2800" dirty="0">
                <a:latin typeface="Trajan Pro" panose="02020502050506020301" pitchFamily="18" charset="0"/>
              </a:rPr>
              <a:t> </a:t>
            </a:r>
            <a:r>
              <a:rPr lang="en-US" altLang="en-US" b="1" dirty="0">
                <a:latin typeface="Trajan Pro" panose="02020502050506020301" pitchFamily="18" charset="0"/>
              </a:rPr>
              <a:t>We Offer… </a:t>
            </a:r>
          </a:p>
          <a:p>
            <a:pPr marL="457200" indent="-457200">
              <a:spcBef>
                <a:spcPct val="0"/>
              </a:spcBef>
            </a:pPr>
            <a:r>
              <a:rPr lang="en-US" altLang="en-US" sz="2800" dirty="0">
                <a:latin typeface="Trajan Pro" panose="02020502050506020301" pitchFamily="18" charset="0"/>
              </a:rPr>
              <a:t>instructional curriculum</a:t>
            </a:r>
          </a:p>
          <a:p>
            <a:pPr marL="457200" indent="-457200">
              <a:spcBef>
                <a:spcPct val="0"/>
              </a:spcBef>
            </a:pPr>
            <a:r>
              <a:rPr lang="en-US" altLang="en-US" sz="2800" dirty="0">
                <a:latin typeface="Trajan Pro" panose="02020502050506020301" pitchFamily="18" charset="0"/>
              </a:rPr>
              <a:t>family enrichment</a:t>
            </a:r>
          </a:p>
          <a:p>
            <a:pPr marL="457200" indent="-457200">
              <a:spcBef>
                <a:spcPct val="0"/>
              </a:spcBef>
            </a:pPr>
            <a:r>
              <a:rPr lang="en-US" altLang="en-US" sz="2800" dirty="0">
                <a:latin typeface="Trajan Pro" panose="02020502050506020301" pitchFamily="18" charset="0"/>
              </a:rPr>
              <a:t>supplementary resources</a:t>
            </a:r>
          </a:p>
          <a:p>
            <a:pPr marL="457200" indent="-457200">
              <a:spcBef>
                <a:spcPct val="0"/>
              </a:spcBef>
            </a:pPr>
            <a:r>
              <a:rPr lang="en-US" altLang="en-US" sz="2800" dirty="0">
                <a:latin typeface="Trajan Pro" panose="02020502050506020301" pitchFamily="18" charset="0"/>
              </a:rPr>
              <a:t>volunteer training</a:t>
            </a:r>
          </a:p>
        </p:txBody>
      </p:sp>
      <p:pic>
        <p:nvPicPr>
          <p:cNvPr id="5" name="Picture 2" descr="70+ mejores imágenes de Dibujos de colores | dibujos de colores, dibujos,  dibujos para niños">
            <a:extLst>
              <a:ext uri="{FF2B5EF4-FFF2-40B4-BE49-F238E27FC236}">
                <a16:creationId xmlns:a16="http://schemas.microsoft.com/office/drawing/2014/main" id="{19ADD220-E843-4796-8282-BE28BB98C9E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248" b="98956" l="4444" r="90000">
                        <a14:foregroundMark x1="37500" y1="15545" x2="30278" y2="35383"/>
                        <a14:foregroundMark x1="30278" y1="35383" x2="32361" y2="18561"/>
                        <a14:foregroundMark x1="32361" y1="18561" x2="19861" y2="35151"/>
                        <a14:foregroundMark x1="19861" y1="35151" x2="31944" y2="14269"/>
                        <a14:foregroundMark x1="31944" y1="14269" x2="24167" y2="31323"/>
                        <a14:foregroundMark x1="24167" y1="31323" x2="36528" y2="10905"/>
                        <a14:foregroundMark x1="44347" y1="25859" x2="47500" y2="42691"/>
                        <a14:foregroundMark x1="42115" y1="13943" x2="42424" y2="15591"/>
                        <a14:foregroundMark x1="41111" y1="8585" x2="41967" y2="13156"/>
                        <a14:foregroundMark x1="47500" y1="42691" x2="50799" y2="30383"/>
                        <a14:foregroundMark x1="45278" y1="8585" x2="36528" y2="5916"/>
                        <a14:foregroundMark x1="46250" y1="3596" x2="37083" y2="4756"/>
                        <a14:foregroundMark x1="25556" y1="21230" x2="25278" y2="45476"/>
                        <a14:foregroundMark x1="25278" y1="45476" x2="32778" y2="65081"/>
                        <a14:foregroundMark x1="32778" y1="65081" x2="36111" y2="61717"/>
                        <a14:foregroundMark x1="59583" y1="65081" x2="66944" y2="61717"/>
                        <a14:foregroundMark x1="71528" y1="78190" x2="77083" y2="80510"/>
                        <a14:foregroundMark x1="56389" y1="95476" x2="59167" y2="90139"/>
                        <a14:foregroundMark x1="41667" y1="95476" x2="31944" y2="98956"/>
                        <a14:foregroundMark x1="10833" y1="25870" x2="4444" y2="40487"/>
                        <a14:foregroundMark x1="4444" y1="40487" x2="7500" y2="34339"/>
                        <a14:foregroundMark x1="61528" y1="66009" x2="64028" y2="70766"/>
                        <a14:foregroundMark x1="64306" y1="75754" x2="71667" y2="83295"/>
                        <a14:foregroundMark x1="73611" y1="82599" x2="65694" y2="81090"/>
                        <a14:foregroundMark x1="70556" y1="81903" x2="61806" y2="77842"/>
                        <a14:foregroundMark x1="77917" y1="80858" x2="75556" y2="81439"/>
                        <a14:foregroundMark x1="62639" y1="50000" x2="62639" y2="56845"/>
                        <a14:foregroundMark x1="64583" y1="56613" x2="61528" y2="52436"/>
                        <a14:backgroundMark x1="45278" y1="17053" x2="54028" y2="31323"/>
                        <a14:backgroundMark x1="54028" y1="31323" x2="57222" y2="33991"/>
                        <a14:backgroundMark x1="45278" y1="23202" x2="42500" y2="17865"/>
                        <a14:backgroundMark x1="44861" y1="20534" x2="41111" y2="20186"/>
                        <a14:backgroundMark x1="43889" y1="19374" x2="43056" y2="16241"/>
                        <a14:backgroundMark x1="43056" y1="17053" x2="43056" y2="16705"/>
                        <a14:backgroundMark x1="44861" y1="17401" x2="45694" y2="16705"/>
                        <a14:backgroundMark x1="43472" y1="16705" x2="43472" y2="16705"/>
                        <a14:backgroundMark x1="42500" y1="15545" x2="45278" y2="18213"/>
                        <a14:backgroundMark x1="42500" y1="22854" x2="47639" y2="25174"/>
                        <a14:backgroundMark x1="57778" y1="35499" x2="71528" y2="38167"/>
                        <a14:backgroundMark x1="60556" y1="48956" x2="52361" y2="64037"/>
                        <a14:backgroundMark x1="52361" y1="64037" x2="61111" y2="78422"/>
                        <a14:backgroundMark x1="61070" y1="76198" x2="60972" y2="70882"/>
                        <a14:backgroundMark x1="61111" y1="78422" x2="61077" y2="76578"/>
                        <a14:backgroundMark x1="44028" y1="94316" x2="44861" y2="95476"/>
                        <a14:backgroundMark x1="40556" y1="86543" x2="40556" y2="86543"/>
                        <a14:backgroundMark x1="39722" y1="84919" x2="39722" y2="84919"/>
                      </a14:backgroundRemoval>
                    </a14:imgEffect>
                  </a14:imgLayer>
                </a14:imgProps>
              </a:ext>
              <a:ext uri="{28A0092B-C50C-407E-A947-70E740481C1C}">
                <a14:useLocalDpi xmlns:a14="http://schemas.microsoft.com/office/drawing/2010/main" val="0"/>
              </a:ext>
            </a:extLst>
          </a:blip>
          <a:srcRect/>
          <a:stretch>
            <a:fillRect/>
          </a:stretch>
        </p:blipFill>
        <p:spPr bwMode="auto">
          <a:xfrm>
            <a:off x="7721875" y="2220875"/>
            <a:ext cx="4183158" cy="50086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dventurer Club NAD official site">
            <a:extLst>
              <a:ext uri="{FF2B5EF4-FFF2-40B4-BE49-F238E27FC236}">
                <a16:creationId xmlns:a16="http://schemas.microsoft.com/office/drawing/2014/main" id="{112972E4-B030-4677-B954-B5FEE840AB6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701720">
            <a:off x="8035729" y="4039376"/>
            <a:ext cx="224558" cy="26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Adventurer Club NAD official site">
            <a:extLst>
              <a:ext uri="{FF2B5EF4-FFF2-40B4-BE49-F238E27FC236}">
                <a16:creationId xmlns:a16="http://schemas.microsoft.com/office/drawing/2014/main" id="{9A2B28C8-7429-4D81-9BC2-CE83ED72307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15407">
            <a:off x="10278874" y="5407099"/>
            <a:ext cx="147119" cy="135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B24C88AA-7351-42F9-84D3-96695D2B3E77}"/>
              </a:ext>
            </a:extLst>
          </p:cNvPr>
          <p:cNvSpPr txBox="1">
            <a:spLocks/>
          </p:cNvSpPr>
          <p:nvPr/>
        </p:nvSpPr>
        <p:spPr>
          <a:xfrm>
            <a:off x="1065212" y="304800"/>
            <a:ext cx="10669588" cy="1219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Trajan Pro" panose="02020502050506020301" pitchFamily="18" charset="0"/>
                <a:ea typeface="+mj-ea"/>
                <a:cs typeface="+mj-cs"/>
              </a:defRPr>
            </a:lvl1pPr>
          </a:lstStyle>
          <a:p>
            <a:r>
              <a:rPr lang="en-US" b="1" dirty="0"/>
              <a:t>How We Serve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D2005-024F-468E-9B6C-5883DE546359}"/>
              </a:ext>
            </a:extLst>
          </p:cNvPr>
          <p:cNvSpPr>
            <a:spLocks noGrp="1"/>
          </p:cNvSpPr>
          <p:nvPr>
            <p:ph type="title"/>
          </p:nvPr>
        </p:nvSpPr>
        <p:spPr/>
        <p:txBody>
          <a:bodyPr>
            <a:normAutofit/>
          </a:bodyPr>
          <a:lstStyle/>
          <a:p>
            <a:r>
              <a:rPr lang="en-US" b="1" dirty="0"/>
              <a:t>OUR MISSION</a:t>
            </a:r>
          </a:p>
        </p:txBody>
      </p:sp>
      <p:sp>
        <p:nvSpPr>
          <p:cNvPr id="4" name="Rectangle 2">
            <a:extLst>
              <a:ext uri="{FF2B5EF4-FFF2-40B4-BE49-F238E27FC236}">
                <a16:creationId xmlns:a16="http://schemas.microsoft.com/office/drawing/2014/main" id="{0924B674-2963-4806-9BBD-B8275055650F}"/>
              </a:ext>
            </a:extLst>
          </p:cNvPr>
          <p:cNvSpPr>
            <a:spLocks noGrp="1" noChangeArrowheads="1"/>
          </p:cNvSpPr>
          <p:nvPr>
            <p:ph idx="1"/>
          </p:nvPr>
        </p:nvSpPr>
        <p:spPr bwMode="auto">
          <a:xfrm>
            <a:off x="1065213" y="1752600"/>
            <a:ext cx="10058402"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b="1" dirty="0">
                <a:latin typeface="Trajan Pro" panose="02020502050506020301" pitchFamily="18" charset="0"/>
              </a:rPr>
              <a:t>support </a:t>
            </a:r>
            <a:r>
              <a:rPr lang="en-US" altLang="en-US" dirty="0">
                <a:latin typeface="Trajan Pro" panose="02020502050506020301" pitchFamily="18" charset="0"/>
              </a:rPr>
              <a:t>parents and care-givers</a:t>
            </a:r>
          </a:p>
          <a:p>
            <a:pPr>
              <a:spcBef>
                <a:spcPct val="0"/>
              </a:spcBef>
            </a:pPr>
            <a:r>
              <a:rPr lang="en-US" altLang="en-US" b="1" dirty="0">
                <a:latin typeface="Trajan Pro" panose="02020502050506020301" pitchFamily="18" charset="0"/>
              </a:rPr>
              <a:t>fulfill </a:t>
            </a:r>
            <a:r>
              <a:rPr lang="en-US" altLang="en-US" dirty="0">
                <a:latin typeface="Trajan Pro" panose="02020502050506020301" pitchFamily="18" charset="0"/>
              </a:rPr>
              <a:t>the gospel commission </a:t>
            </a:r>
            <a:r>
              <a:rPr lang="en-US" altLang="en-US" sz="2400" dirty="0">
                <a:latin typeface="Trajan Pro" panose="02020502050506020301" pitchFamily="18" charset="0"/>
              </a:rPr>
              <a:t>(Matthew 28:18-20) </a:t>
            </a:r>
          </a:p>
          <a:p>
            <a:pPr>
              <a:spcBef>
                <a:spcPct val="0"/>
              </a:spcBef>
              <a:buNone/>
            </a:pPr>
            <a:endParaRPr lang="en-US" altLang="en-US" dirty="0">
              <a:latin typeface="Trajan Pro" panose="02020502050506020301" pitchFamily="18" charset="0"/>
            </a:endParaRPr>
          </a:p>
          <a:p>
            <a:pPr>
              <a:spcBef>
                <a:spcPct val="0"/>
              </a:spcBef>
              <a:buNone/>
            </a:pPr>
            <a:endParaRPr lang="en-US" altLang="en-US" dirty="0">
              <a:latin typeface="Trajan Pro" panose="02020502050506020301" pitchFamily="18" charset="0"/>
            </a:endParaRPr>
          </a:p>
          <a:p>
            <a:pPr algn="ctr">
              <a:spcBef>
                <a:spcPct val="0"/>
              </a:spcBef>
              <a:buNone/>
            </a:pPr>
            <a:r>
              <a:rPr lang="en-US" altLang="en-US" dirty="0">
                <a:latin typeface="Trajan Pro" panose="02020502050506020301" pitchFamily="18" charset="0"/>
              </a:rPr>
              <a:t>Our success </a:t>
            </a:r>
            <a:r>
              <a:rPr lang="en-US" altLang="en-US" b="1" dirty="0">
                <a:latin typeface="Trajan Pro" panose="02020502050506020301" pitchFamily="18" charset="0"/>
              </a:rPr>
              <a:t>depends on the support </a:t>
            </a:r>
            <a:r>
              <a:rPr lang="en-US" altLang="en-US" dirty="0">
                <a:latin typeface="Trajan Pro" panose="02020502050506020301" pitchFamily="18" charset="0"/>
              </a:rPr>
              <a:t>of a congregation strong in mission and empowered by the Holy Spirit.</a:t>
            </a:r>
          </a:p>
        </p:txBody>
      </p:sp>
    </p:spTree>
    <p:extLst>
      <p:ext uri="{BB962C8B-B14F-4D97-AF65-F5344CB8AC3E}">
        <p14:creationId xmlns:p14="http://schemas.microsoft.com/office/powerpoint/2010/main" val="414466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drawing&#10;&#10;Description automatically generated">
            <a:extLst>
              <a:ext uri="{FF2B5EF4-FFF2-40B4-BE49-F238E27FC236}">
                <a16:creationId xmlns:a16="http://schemas.microsoft.com/office/drawing/2014/main" id="{2F83086E-7C1E-4CAF-9A6E-C0DA21F9669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50" b="97500" l="9434" r="98113">
                        <a14:foregroundMark x1="27358" y1="9750" x2="24528" y2="9750"/>
                        <a14:foregroundMark x1="24528" y1="9750" x2="26415" y2="8750"/>
                        <a14:foregroundMark x1="51887" y1="4000" x2="51887" y2="4000"/>
                        <a14:foregroundMark x1="74528" y1="92000" x2="74528" y2="92000"/>
                        <a14:foregroundMark x1="73585" y1="96250" x2="73585" y2="96250"/>
                        <a14:foregroundMark x1="73585" y1="97500" x2="73585" y2="97500"/>
                        <a14:foregroundMark x1="19811" y1="97250" x2="19811" y2="97250"/>
                        <a14:foregroundMark x1="15094" y1="40500" x2="15094" y2="40500"/>
                        <a14:foregroundMark x1="12264" y1="39750" x2="12264" y2="39750"/>
                        <a14:foregroundMark x1="12264" y1="39750" x2="12264" y2="39750"/>
                        <a14:foregroundMark x1="12264" y1="38750" x2="12264" y2="38750"/>
                        <a14:foregroundMark x1="11321" y1="38500" x2="16038" y2="36750"/>
                        <a14:foregroundMark x1="70755" y1="250" x2="55660" y2="250"/>
                        <a14:foregroundMark x1="80189" y1="3250" x2="98113" y2="15250"/>
                        <a14:foregroundMark x1="98113" y1="15250" x2="85849" y2="40250"/>
                        <a14:foregroundMark x1="88679" y1="32500" x2="74528" y2="42000"/>
                        <a14:foregroundMark x1="83019" y1="40750" x2="74528" y2="43750"/>
                        <a14:foregroundMark x1="33962" y1="25500" x2="33962" y2="28000"/>
                        <a14:foregroundMark x1="22642" y1="10000" x2="33019" y2="25500"/>
                        <a14:foregroundMark x1="75472" y1="83250" x2="75472" y2="94750"/>
                        <a14:foregroundMark x1="74528" y1="84000" x2="74528" y2="94750"/>
                        <a14:foregroundMark x1="74528" y1="94750" x2="75472" y2="94750"/>
                        <a14:foregroundMark x1="86792" y1="78750" x2="86792" y2="85000"/>
                        <a14:foregroundMark x1="89623" y1="82000" x2="89623" y2="84750"/>
                        <a14:foregroundMark x1="77358" y1="30000" x2="77358" y2="31750"/>
                      </a14:backgroundRemoval>
                    </a14:imgEffect>
                  </a14:imgLayer>
                </a14:imgProps>
              </a:ext>
              <a:ext uri="{28A0092B-C50C-407E-A947-70E740481C1C}">
                <a14:useLocalDpi xmlns:a14="http://schemas.microsoft.com/office/drawing/2010/main" val="0"/>
              </a:ext>
            </a:extLst>
          </a:blip>
          <a:stretch>
            <a:fillRect/>
          </a:stretch>
        </p:blipFill>
        <p:spPr>
          <a:xfrm>
            <a:off x="0" y="737849"/>
            <a:ext cx="1679291" cy="5815351"/>
          </a:xfrm>
          <a:prstGeom prst="rect">
            <a:avLst/>
          </a:prstGeom>
        </p:spPr>
      </p:pic>
      <p:sp>
        <p:nvSpPr>
          <p:cNvPr id="2" name="Title 1">
            <a:extLst>
              <a:ext uri="{FF2B5EF4-FFF2-40B4-BE49-F238E27FC236}">
                <a16:creationId xmlns:a16="http://schemas.microsoft.com/office/drawing/2014/main" id="{70933BC9-3EAB-4DB0-8684-C591004E2868}"/>
              </a:ext>
            </a:extLst>
          </p:cNvPr>
          <p:cNvSpPr>
            <a:spLocks noGrp="1"/>
          </p:cNvSpPr>
          <p:nvPr>
            <p:ph type="title"/>
          </p:nvPr>
        </p:nvSpPr>
        <p:spPr>
          <a:xfrm>
            <a:off x="1679291" y="304800"/>
            <a:ext cx="10058402" cy="1219200"/>
          </a:xfrm>
        </p:spPr>
        <p:txBody>
          <a:bodyPr>
            <a:normAutofit/>
          </a:bodyPr>
          <a:lstStyle/>
          <a:p>
            <a:r>
              <a:rPr lang="en-US" b="1" dirty="0"/>
              <a:t>OBJECTIVES</a:t>
            </a:r>
          </a:p>
        </p:txBody>
      </p:sp>
      <p:sp>
        <p:nvSpPr>
          <p:cNvPr id="3" name="Content Placeholder 2">
            <a:extLst>
              <a:ext uri="{FF2B5EF4-FFF2-40B4-BE49-F238E27FC236}">
                <a16:creationId xmlns:a16="http://schemas.microsoft.com/office/drawing/2014/main" id="{927F1F2E-CE9E-40DA-B3D6-760E83B48C0C}"/>
              </a:ext>
            </a:extLst>
          </p:cNvPr>
          <p:cNvSpPr>
            <a:spLocks noGrp="1"/>
          </p:cNvSpPr>
          <p:nvPr>
            <p:ph idx="1"/>
          </p:nvPr>
        </p:nvSpPr>
        <p:spPr>
          <a:xfrm>
            <a:off x="1679291" y="1752600"/>
            <a:ext cx="9444324" cy="4661848"/>
          </a:xfrm>
        </p:spPr>
        <p:txBody>
          <a:bodyPr>
            <a:noAutofit/>
          </a:bodyPr>
          <a:lstStyle/>
          <a:p>
            <a:pPr>
              <a:spcBef>
                <a:spcPts val="200"/>
              </a:spcBef>
            </a:pPr>
            <a:r>
              <a:rPr lang="en-US" altLang="en-US" sz="2200" dirty="0"/>
              <a:t>develop Christ-like character</a:t>
            </a:r>
          </a:p>
          <a:p>
            <a:pPr>
              <a:spcBef>
                <a:spcPts val="200"/>
              </a:spcBef>
            </a:pPr>
            <a:r>
              <a:rPr lang="en-US" altLang="en-US" sz="2200" dirty="0"/>
              <a:t>experience joy &amp; satisfaction of Success</a:t>
            </a:r>
          </a:p>
          <a:p>
            <a:pPr>
              <a:spcBef>
                <a:spcPts val="200"/>
              </a:spcBef>
            </a:pPr>
            <a:r>
              <a:rPr lang="en-US" altLang="en-US" sz="2200" dirty="0"/>
              <a:t>express their love for Jesus </a:t>
            </a:r>
          </a:p>
          <a:p>
            <a:pPr>
              <a:spcBef>
                <a:spcPts val="200"/>
              </a:spcBef>
            </a:pPr>
            <a:r>
              <a:rPr lang="en-US" altLang="en-US" sz="2200" dirty="0"/>
              <a:t>learn sportsmanship</a:t>
            </a:r>
          </a:p>
          <a:p>
            <a:pPr>
              <a:spcBef>
                <a:spcPts val="200"/>
              </a:spcBef>
            </a:pPr>
            <a:r>
              <a:rPr lang="en-US" altLang="en-US" sz="2200" dirty="0"/>
              <a:t>strengthen their ability to get along with others</a:t>
            </a:r>
          </a:p>
          <a:p>
            <a:pPr>
              <a:spcBef>
                <a:spcPts val="200"/>
              </a:spcBef>
            </a:pPr>
            <a:r>
              <a:rPr lang="en-US" altLang="en-US" sz="2200" dirty="0"/>
              <a:t>discover God-given abilities</a:t>
            </a:r>
          </a:p>
          <a:p>
            <a:pPr>
              <a:spcBef>
                <a:spcPts val="200"/>
              </a:spcBef>
            </a:pPr>
            <a:r>
              <a:rPr lang="en-US" altLang="en-US" sz="2200" dirty="0"/>
              <a:t>discover God's world</a:t>
            </a:r>
          </a:p>
          <a:p>
            <a:pPr>
              <a:spcBef>
                <a:spcPts val="200"/>
              </a:spcBef>
            </a:pPr>
            <a:r>
              <a:rPr lang="en-US" altLang="en-US" sz="2200" dirty="0"/>
              <a:t>Improve understanding of what makes families strong</a:t>
            </a:r>
          </a:p>
          <a:p>
            <a:pPr>
              <a:spcBef>
                <a:spcPts val="200"/>
              </a:spcBef>
            </a:pPr>
            <a:r>
              <a:rPr lang="en-US" altLang="en-US" sz="2200" dirty="0"/>
              <a:t>develop parental support </a:t>
            </a:r>
          </a:p>
          <a:p>
            <a:pPr>
              <a:spcBef>
                <a:spcPts val="200"/>
              </a:spcBef>
            </a:pPr>
            <a:r>
              <a:rPr lang="en-US" altLang="en-US" sz="2200" dirty="0"/>
              <a:t>Provides a meaningful experience that encourages future participation in  youth/teens years (future Pathfinders)</a:t>
            </a:r>
          </a:p>
        </p:txBody>
      </p:sp>
    </p:spTree>
    <p:extLst>
      <p:ext uri="{BB962C8B-B14F-4D97-AF65-F5344CB8AC3E}">
        <p14:creationId xmlns:p14="http://schemas.microsoft.com/office/powerpoint/2010/main" val="225975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4549</Words>
  <Application>Microsoft Macintosh PowerPoint</Application>
  <PresentationFormat>Widescreen</PresentationFormat>
  <Paragraphs>546</Paragraphs>
  <Slides>48</Slides>
  <Notes>37</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Algerian</vt:lpstr>
      <vt:lpstr>Arial</vt:lpstr>
      <vt:lpstr>Elephant</vt:lpstr>
      <vt:lpstr>Merriweather</vt:lpstr>
      <vt:lpstr>Open Sans</vt:lpstr>
      <vt:lpstr>Palatino Linotype</vt:lpstr>
      <vt:lpstr>Roboto</vt:lpstr>
      <vt:lpstr>Segoe Print</vt:lpstr>
      <vt:lpstr>Trajan Pro</vt:lpstr>
      <vt:lpstr>Nature Illustration 16x9</vt:lpstr>
      <vt:lpstr>THE HISTORY &amp; PURPOSE AND UNDERSTANDING THE ADVENTURER </vt:lpstr>
      <vt:lpstr>SESSION OBJECTIVES </vt:lpstr>
      <vt:lpstr> OVERVIEW</vt:lpstr>
      <vt:lpstr>THE BIBLE SAYS…</vt:lpstr>
      <vt:lpstr>Ice breaker</vt:lpstr>
      <vt:lpstr>WHAT IS THE ADVENTURER CLUB? </vt:lpstr>
      <vt:lpstr>PowerPoint Presentation</vt:lpstr>
      <vt:lpstr>OUR MISSION</vt:lpstr>
      <vt:lpstr>OBJECTIVES</vt:lpstr>
      <vt:lpstr>QUESTIONS  &amp;  COMMENTS</vt:lpstr>
      <vt:lpstr>Philosophy &amp; Curriculum </vt:lpstr>
      <vt:lpstr>PHILOSOPHY</vt:lpstr>
      <vt:lpstr>PHILOSOPHY &amp; CURRICULUM</vt:lpstr>
      <vt:lpstr>CURRICULUM</vt:lpstr>
      <vt:lpstr>CURRICULUM</vt:lpstr>
      <vt:lpstr>QUESTIONS  &amp;  COMMENTS</vt:lpstr>
      <vt:lpstr>Through the Years</vt:lpstr>
      <vt:lpstr>ADVENTURER PLEDGE AND LAW</vt:lpstr>
      <vt:lpstr>Original adventurer song</vt:lpstr>
      <vt:lpstr>ADVENTURER SONG</vt:lpstr>
      <vt:lpstr>HISTORY OF THE ADVENTURER CLUB </vt:lpstr>
      <vt:lpstr>HISTORY OF THE ADVENTURER CLUB </vt:lpstr>
      <vt:lpstr>HISTORY OF THE ADVENTURER CLUB </vt:lpstr>
      <vt:lpstr> HISTORY OF THE ADVENTURER CLUB </vt:lpstr>
      <vt:lpstr>Where Are We Now? </vt:lpstr>
      <vt:lpstr>NAD CURRICULUM</vt:lpstr>
      <vt:lpstr>NAD Logo</vt:lpstr>
      <vt:lpstr>QUESTIONS  &amp;  COMMENTS</vt:lpstr>
      <vt:lpstr>Understanding the Adventurer: Development &amp; discipline </vt:lpstr>
      <vt:lpstr>WHAT to expect </vt:lpstr>
      <vt:lpstr>Physical Characteristics </vt:lpstr>
      <vt:lpstr>Spiritual Characteristics</vt:lpstr>
      <vt:lpstr>Development</vt:lpstr>
      <vt:lpstr>HOW WE RESPOND</vt:lpstr>
      <vt:lpstr>DISCIPLINE</vt:lpstr>
      <vt:lpstr>DISCIPLINE </vt:lpstr>
      <vt:lpstr>Positive reinforcement</vt:lpstr>
      <vt:lpstr>Examples of Positive Reinforcement</vt:lpstr>
      <vt:lpstr>Schedules of Reinforcement</vt:lpstr>
      <vt:lpstr>Connect Rewards to Behavior</vt:lpstr>
      <vt:lpstr>Behaviors to Reinforce</vt:lpstr>
      <vt:lpstr>Safety</vt:lpstr>
      <vt:lpstr>Questions, Answers, Discussion</vt:lpstr>
      <vt:lpstr>Club Strategies </vt:lpstr>
      <vt:lpstr>Idea Swap</vt:lpstr>
      <vt:lpstr>Suggested Reading Materials</vt:lpstr>
      <vt:lpstr>Questions, Answers, Discussion</vt:lpstr>
      <vt:lpstr>CLOSING 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HISTORY &amp; PURPOSE AND UNDERSTANDING THE ADVENTURER</dc:title>
  <dc:creator>ayanna harrison</dc:creator>
  <cp:lastModifiedBy>Cinthia Portanova</cp:lastModifiedBy>
  <cp:revision>109</cp:revision>
  <dcterms:created xsi:type="dcterms:W3CDTF">2020-12-05T16:33:43Z</dcterms:created>
  <dcterms:modified xsi:type="dcterms:W3CDTF">2023-02-07T03:17:49Z</dcterms:modified>
</cp:coreProperties>
</file>