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259" r:id="rId3"/>
    <p:sldId id="260" r:id="rId4"/>
    <p:sldId id="258" r:id="rId5"/>
    <p:sldId id="272" r:id="rId6"/>
    <p:sldId id="334" r:id="rId7"/>
    <p:sldId id="280" r:id="rId8"/>
    <p:sldId id="279" r:id="rId9"/>
    <p:sldId id="270" r:id="rId10"/>
    <p:sldId id="269" r:id="rId11"/>
    <p:sldId id="257" r:id="rId12"/>
    <p:sldId id="262" r:id="rId13"/>
    <p:sldId id="273" r:id="rId14"/>
    <p:sldId id="265" r:id="rId15"/>
    <p:sldId id="271" r:id="rId16"/>
    <p:sldId id="335" r:id="rId17"/>
    <p:sldId id="266" r:id="rId18"/>
    <p:sldId id="261" r:id="rId19"/>
    <p:sldId id="336" r:id="rId20"/>
    <p:sldId id="263" r:id="rId21"/>
    <p:sldId id="268" r:id="rId22"/>
    <p:sldId id="337" r:id="rId23"/>
    <p:sldId id="2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38"/>
    <p:restoredTop sz="94627"/>
  </p:normalViewPr>
  <p:slideViewPr>
    <p:cSldViewPr snapToGrid="0">
      <p:cViewPr varScale="1">
        <p:scale>
          <a:sx n="110" d="100"/>
          <a:sy n="110" d="100"/>
        </p:scale>
        <p:origin x="4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BE8B4A-53C7-A44B-949E-E6DEC3EBC49A}" type="datetimeFigureOut">
              <a:rPr lang="en-US" smtClean="0"/>
              <a:t>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313EC-F139-C64D-90AD-8AB044DAA58E}" type="slidenum">
              <a:rPr lang="en-US" smtClean="0"/>
              <a:t>‹#›</a:t>
            </a:fld>
            <a:endParaRPr lang="en-US"/>
          </a:p>
        </p:txBody>
      </p:sp>
    </p:spTree>
    <p:extLst>
      <p:ext uri="{BB962C8B-B14F-4D97-AF65-F5344CB8AC3E}">
        <p14:creationId xmlns:p14="http://schemas.microsoft.com/office/powerpoint/2010/main" val="2154844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4313EC-F139-C64D-90AD-8AB044DAA58E}" type="slidenum">
              <a:rPr lang="en-US" smtClean="0"/>
              <a:t>1</a:t>
            </a:fld>
            <a:endParaRPr lang="en-US"/>
          </a:p>
        </p:txBody>
      </p:sp>
    </p:spTree>
    <p:extLst>
      <p:ext uri="{BB962C8B-B14F-4D97-AF65-F5344CB8AC3E}">
        <p14:creationId xmlns:p14="http://schemas.microsoft.com/office/powerpoint/2010/main" val="1715410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11</a:t>
            </a:fld>
            <a:endParaRPr lang="en-US"/>
          </a:p>
        </p:txBody>
      </p:sp>
    </p:spTree>
    <p:extLst>
      <p:ext uri="{BB962C8B-B14F-4D97-AF65-F5344CB8AC3E}">
        <p14:creationId xmlns:p14="http://schemas.microsoft.com/office/powerpoint/2010/main" val="1213418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u="none" strike="noStrike" dirty="0">
              <a:solidFill>
                <a:srgbClr val="000000"/>
              </a:solidFill>
              <a:effectLst/>
              <a:latin typeface="McgillSans-Regular"/>
            </a:endParaRPr>
          </a:p>
        </p:txBody>
      </p:sp>
      <p:sp>
        <p:nvSpPr>
          <p:cNvPr id="4" name="Slide Number Placeholder 3"/>
          <p:cNvSpPr>
            <a:spLocks noGrp="1"/>
          </p:cNvSpPr>
          <p:nvPr>
            <p:ph type="sldNum" sz="quarter" idx="5"/>
          </p:nvPr>
        </p:nvSpPr>
        <p:spPr/>
        <p:txBody>
          <a:bodyPr/>
          <a:lstStyle/>
          <a:p>
            <a:fld id="{694313EC-F139-C64D-90AD-8AB044DAA58E}" type="slidenum">
              <a:rPr lang="en-US" smtClean="0"/>
              <a:t>12</a:t>
            </a:fld>
            <a:endParaRPr lang="en-US"/>
          </a:p>
        </p:txBody>
      </p:sp>
    </p:spTree>
    <p:extLst>
      <p:ext uri="{BB962C8B-B14F-4D97-AF65-F5344CB8AC3E}">
        <p14:creationId xmlns:p14="http://schemas.microsoft.com/office/powerpoint/2010/main" val="3862098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Five (5) minutes </a:t>
            </a:r>
          </a:p>
          <a:p>
            <a:endParaRPr lang="en-US" dirty="0"/>
          </a:p>
          <a:p>
            <a:pPr marL="171450" indent="-171450">
              <a:buFont typeface="Wingdings" pitchFamily="2" charset="2"/>
              <a:buChar char="Ø"/>
            </a:pPr>
            <a:r>
              <a:rPr lang="en-US" dirty="0"/>
              <a:t>What are your Strength vs weaknesses?</a:t>
            </a:r>
          </a:p>
          <a:p>
            <a:pPr marL="171450" indent="-171450">
              <a:buFont typeface="Wingdings" pitchFamily="2" charset="2"/>
              <a:buChar char="Ø"/>
            </a:pPr>
            <a:endParaRPr lang="en-US" dirty="0"/>
          </a:p>
          <a:p>
            <a:pPr marL="171450" indent="-171450">
              <a:buFont typeface="Wingdings" pitchFamily="2" charset="2"/>
              <a:buChar char="Ø"/>
            </a:pPr>
            <a:endParaRPr lang="en-US" dirty="0"/>
          </a:p>
          <a:p>
            <a:pPr marL="171450" indent="-171450">
              <a:buFont typeface="Wingdings" pitchFamily="2" charset="2"/>
              <a:buChar char="Ø"/>
            </a:pPr>
            <a:endParaRPr lang="en-US" dirty="0"/>
          </a:p>
          <a:p>
            <a:pPr marL="171450" indent="-171450">
              <a:buFont typeface="Wingdings" pitchFamily="2" charset="2"/>
              <a:buChar char="Ø"/>
            </a:pPr>
            <a:endParaRPr lang="en-US" dirty="0"/>
          </a:p>
          <a:p>
            <a:pPr marL="171450" indent="-171450">
              <a:buFont typeface="Wingdings" pitchFamily="2" charset="2"/>
              <a:buChar char="Ø"/>
            </a:pPr>
            <a:endParaRPr lang="en-US" dirty="0"/>
          </a:p>
          <a:p>
            <a:pPr marL="171450" indent="-171450">
              <a:buFont typeface="Wingdings" pitchFamily="2" charset="2"/>
              <a:buChar char="Ø"/>
            </a:pPr>
            <a:endParaRPr lang="en-US" dirty="0"/>
          </a:p>
          <a:p>
            <a:pPr marL="171450" indent="-171450">
              <a:buFont typeface="Wingdings" pitchFamily="2" charset="2"/>
              <a:buChar char="Ø"/>
            </a:pPr>
            <a:endParaRPr lang="en-US" dirty="0"/>
          </a:p>
          <a:p>
            <a:pPr marL="171450" indent="-171450">
              <a:buFont typeface="Wingdings" pitchFamily="2" charset="2"/>
              <a:buChar char="Ø"/>
            </a:pPr>
            <a:r>
              <a:rPr lang="en-US" dirty="0"/>
              <a:t>Share your barriers and triggers.</a:t>
            </a:r>
          </a:p>
        </p:txBody>
      </p:sp>
      <p:sp>
        <p:nvSpPr>
          <p:cNvPr id="4" name="Slide Number Placeholder 3"/>
          <p:cNvSpPr>
            <a:spLocks noGrp="1"/>
          </p:cNvSpPr>
          <p:nvPr>
            <p:ph type="sldNum" sz="quarter" idx="5"/>
          </p:nvPr>
        </p:nvSpPr>
        <p:spPr/>
        <p:txBody>
          <a:bodyPr/>
          <a:lstStyle/>
          <a:p>
            <a:fld id="{694313EC-F139-C64D-90AD-8AB044DAA58E}" type="slidenum">
              <a:rPr lang="en-US" smtClean="0"/>
              <a:t>13</a:t>
            </a:fld>
            <a:endParaRPr lang="en-US"/>
          </a:p>
        </p:txBody>
      </p:sp>
    </p:spTree>
    <p:extLst>
      <p:ext uri="{BB962C8B-B14F-4D97-AF65-F5344CB8AC3E}">
        <p14:creationId xmlns:p14="http://schemas.microsoft.com/office/powerpoint/2010/main" val="765463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14</a:t>
            </a:fld>
            <a:endParaRPr lang="en-US"/>
          </a:p>
        </p:txBody>
      </p:sp>
    </p:spTree>
    <p:extLst>
      <p:ext uri="{BB962C8B-B14F-4D97-AF65-F5344CB8AC3E}">
        <p14:creationId xmlns:p14="http://schemas.microsoft.com/office/powerpoint/2010/main" val="3625900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Insight =&gt; Is what I am sharing beneficial to my growth and the one of others?</a:t>
            </a:r>
          </a:p>
        </p:txBody>
      </p:sp>
      <p:sp>
        <p:nvSpPr>
          <p:cNvPr id="4" name="Slide Number Placeholder 3"/>
          <p:cNvSpPr>
            <a:spLocks noGrp="1"/>
          </p:cNvSpPr>
          <p:nvPr>
            <p:ph type="sldNum" sz="quarter" idx="5"/>
          </p:nvPr>
        </p:nvSpPr>
        <p:spPr/>
        <p:txBody>
          <a:bodyPr/>
          <a:lstStyle/>
          <a:p>
            <a:fld id="{694313EC-F139-C64D-90AD-8AB044DAA58E}" type="slidenum">
              <a:rPr lang="en-US" smtClean="0"/>
              <a:t>15</a:t>
            </a:fld>
            <a:endParaRPr lang="en-US"/>
          </a:p>
        </p:txBody>
      </p:sp>
    </p:spTree>
    <p:extLst>
      <p:ext uri="{BB962C8B-B14F-4D97-AF65-F5344CB8AC3E}">
        <p14:creationId xmlns:p14="http://schemas.microsoft.com/office/powerpoint/2010/main" val="1393962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16</a:t>
            </a:fld>
            <a:endParaRPr lang="en-US"/>
          </a:p>
        </p:txBody>
      </p:sp>
    </p:spTree>
    <p:extLst>
      <p:ext uri="{BB962C8B-B14F-4D97-AF65-F5344CB8AC3E}">
        <p14:creationId xmlns:p14="http://schemas.microsoft.com/office/powerpoint/2010/main" val="353325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2</a:t>
            </a:fld>
            <a:endParaRPr lang="en-US"/>
          </a:p>
        </p:txBody>
      </p:sp>
    </p:spTree>
    <p:extLst>
      <p:ext uri="{BB962C8B-B14F-4D97-AF65-F5344CB8AC3E}">
        <p14:creationId xmlns:p14="http://schemas.microsoft.com/office/powerpoint/2010/main" val="59979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Courier New" panose="02070309020205020404" pitchFamily="49" charset="0"/>
              <a:buChar char="o"/>
            </a:pPr>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3</a:t>
            </a:fld>
            <a:endParaRPr lang="en-US"/>
          </a:p>
        </p:txBody>
      </p:sp>
    </p:spTree>
    <p:extLst>
      <p:ext uri="{BB962C8B-B14F-4D97-AF65-F5344CB8AC3E}">
        <p14:creationId xmlns:p14="http://schemas.microsoft.com/office/powerpoint/2010/main" val="2124476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itchFamily="2" charset="2"/>
              <a:buChar char="v"/>
            </a:pPr>
            <a:endParaRPr lang="en-US"/>
          </a:p>
        </p:txBody>
      </p:sp>
      <p:sp>
        <p:nvSpPr>
          <p:cNvPr id="4" name="Slide Number Placeholder 3"/>
          <p:cNvSpPr>
            <a:spLocks noGrp="1"/>
          </p:cNvSpPr>
          <p:nvPr>
            <p:ph type="sldNum" sz="quarter" idx="5"/>
          </p:nvPr>
        </p:nvSpPr>
        <p:spPr/>
        <p:txBody>
          <a:bodyPr/>
          <a:lstStyle/>
          <a:p>
            <a:fld id="{694313EC-F139-C64D-90AD-8AB044DAA58E}" type="slidenum">
              <a:rPr lang="en-US" smtClean="0"/>
              <a:t>4</a:t>
            </a:fld>
            <a:endParaRPr lang="en-US"/>
          </a:p>
        </p:txBody>
      </p:sp>
    </p:spTree>
    <p:extLst>
      <p:ext uri="{BB962C8B-B14F-4D97-AF65-F5344CB8AC3E}">
        <p14:creationId xmlns:p14="http://schemas.microsoft.com/office/powerpoint/2010/main" val="2529965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4313EC-F139-C64D-90AD-8AB044DAA58E}" type="slidenum">
              <a:rPr lang="en-US" smtClean="0"/>
              <a:t>5</a:t>
            </a:fld>
            <a:endParaRPr lang="en-US"/>
          </a:p>
        </p:txBody>
      </p:sp>
    </p:spTree>
    <p:extLst>
      <p:ext uri="{BB962C8B-B14F-4D97-AF65-F5344CB8AC3E}">
        <p14:creationId xmlns:p14="http://schemas.microsoft.com/office/powerpoint/2010/main" val="3392896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7</a:t>
            </a:fld>
            <a:endParaRPr lang="en-US"/>
          </a:p>
        </p:txBody>
      </p:sp>
    </p:spTree>
    <p:extLst>
      <p:ext uri="{BB962C8B-B14F-4D97-AF65-F5344CB8AC3E}">
        <p14:creationId xmlns:p14="http://schemas.microsoft.com/office/powerpoint/2010/main" val="105076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8</a:t>
            </a:fld>
            <a:endParaRPr lang="en-US"/>
          </a:p>
        </p:txBody>
      </p:sp>
    </p:spTree>
    <p:extLst>
      <p:ext uri="{BB962C8B-B14F-4D97-AF65-F5344CB8AC3E}">
        <p14:creationId xmlns:p14="http://schemas.microsoft.com/office/powerpoint/2010/main" val="583184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9</a:t>
            </a:fld>
            <a:endParaRPr lang="en-US"/>
          </a:p>
        </p:txBody>
      </p:sp>
    </p:spTree>
    <p:extLst>
      <p:ext uri="{BB962C8B-B14F-4D97-AF65-F5344CB8AC3E}">
        <p14:creationId xmlns:p14="http://schemas.microsoft.com/office/powerpoint/2010/main" val="718047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4313EC-F139-C64D-90AD-8AB044DAA58E}" type="slidenum">
              <a:rPr lang="en-US" smtClean="0"/>
              <a:t>10</a:t>
            </a:fld>
            <a:endParaRPr lang="en-US"/>
          </a:p>
        </p:txBody>
      </p:sp>
    </p:spTree>
    <p:extLst>
      <p:ext uri="{BB962C8B-B14F-4D97-AF65-F5344CB8AC3E}">
        <p14:creationId xmlns:p14="http://schemas.microsoft.com/office/powerpoint/2010/main" val="124896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B9EBBA-996F-894A-B54A-D6246ED52CEA}" type="datetimeFigureOut">
              <a:rPr lang="en-US" dirty="0"/>
              <a:pPr/>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C52C72-DE31-F449-A4ED-4C594FD91407}" type="datetimeFigureOut">
              <a:rPr lang="en-US" dirty="0"/>
              <a:pPr/>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62726E-379B-B349-9EED-81ED093FA806}" type="datetimeFigureOut">
              <a:rPr lang="en-US" dirty="0"/>
              <a:pPr/>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3A1323-8D79-1946-B0D7-40001CF92E9D}" type="datetimeFigureOut">
              <a:rPr lang="en-US" dirty="0"/>
              <a:pPr/>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302355-E14B-8545-A8F8-0FE83CC9D524}" type="datetimeFigureOut">
              <a:rPr lang="en-US" dirty="0"/>
              <a:pPr/>
              <a:t>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640F58-564D-2B4F-AE67-E407BA4FCF45}" type="datetimeFigureOut">
              <a:rPr lang="en-US" dirty="0"/>
              <a:pPr/>
              <a:t>2/6/23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3A34C8-038E-2045-AF43-DF7DBB8E0E9E}" type="datetimeFigureOut">
              <a:rPr lang="en-US" dirty="0"/>
              <a:pPr/>
              <a:t>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2/6/23</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2/6/23</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DA222-F056-E85A-11E1-C9E64957BF89}"/>
              </a:ext>
            </a:extLst>
          </p:cNvPr>
          <p:cNvSpPr>
            <a:spLocks noGrp="1"/>
          </p:cNvSpPr>
          <p:nvPr>
            <p:ph type="ctrTitle"/>
          </p:nvPr>
        </p:nvSpPr>
        <p:spPr>
          <a:xfrm>
            <a:off x="0" y="0"/>
            <a:ext cx="12192000" cy="4910667"/>
          </a:xfrm>
        </p:spPr>
        <p:txBody>
          <a:bodyPr/>
          <a:lstStyle/>
          <a:p>
            <a:pPr algn="ctr"/>
            <a:r>
              <a:rPr lang="en-US" dirty="0">
                <a:latin typeface="Arial Nova" panose="020B0504020202020204" pitchFamily="34" charset="0"/>
                <a:cs typeface="Arial" panose="020B0604020202020204" pitchFamily="34" charset="0"/>
              </a:rPr>
              <a:t>Communication Theory, Listening Skills &amp; Practical Communication </a:t>
            </a:r>
          </a:p>
        </p:txBody>
      </p:sp>
      <p:sp>
        <p:nvSpPr>
          <p:cNvPr id="3" name="Subtitle 2">
            <a:extLst>
              <a:ext uri="{FF2B5EF4-FFF2-40B4-BE49-F238E27FC236}">
                <a16:creationId xmlns:a16="http://schemas.microsoft.com/office/drawing/2014/main" id="{FE75E4F4-EF11-41ED-3644-84E882E5508A}"/>
              </a:ext>
            </a:extLst>
          </p:cNvPr>
          <p:cNvSpPr>
            <a:spLocks noGrp="1"/>
          </p:cNvSpPr>
          <p:nvPr>
            <p:ph type="subTitle" idx="1"/>
          </p:nvPr>
        </p:nvSpPr>
        <p:spPr>
          <a:xfrm>
            <a:off x="289649" y="5376672"/>
            <a:ext cx="5087024" cy="1231392"/>
          </a:xfrm>
        </p:spPr>
        <p:txBody>
          <a:bodyPr>
            <a:noAutofit/>
          </a:bodyPr>
          <a:lstStyle/>
          <a:p>
            <a:pPr algn="ctr"/>
            <a:r>
              <a:rPr lang="en-US" sz="2800" dirty="0"/>
              <a:t>New Jersey Conference</a:t>
            </a:r>
          </a:p>
          <a:p>
            <a:pPr algn="ctr"/>
            <a:r>
              <a:rPr lang="en-US" sz="2800" dirty="0"/>
              <a:t>By </a:t>
            </a:r>
            <a:r>
              <a:rPr lang="en-US" sz="2800" dirty="0" err="1"/>
              <a:t>Edwine</a:t>
            </a:r>
            <a:r>
              <a:rPr lang="en-US" sz="2800" dirty="0"/>
              <a:t> Evra</a:t>
            </a:r>
          </a:p>
          <a:p>
            <a:endParaRPr lang="en-US" sz="2800" dirty="0"/>
          </a:p>
        </p:txBody>
      </p:sp>
      <p:pic>
        <p:nvPicPr>
          <p:cNvPr id="5" name="Picture 4" descr="MASTERGU">
            <a:extLst>
              <a:ext uri="{FF2B5EF4-FFF2-40B4-BE49-F238E27FC236}">
                <a16:creationId xmlns:a16="http://schemas.microsoft.com/office/drawing/2014/main" id="{9E627B83-D84A-B1DD-1FEE-D27956E16700}"/>
              </a:ext>
            </a:extLst>
          </p:cNvPr>
          <p:cNvPicPr/>
          <p:nvPr/>
        </p:nvPicPr>
        <p:blipFill rotWithShape="1">
          <a:blip r:embed="rId3">
            <a:extLst>
              <a:ext uri="{28A0092B-C50C-407E-A947-70E740481C1C}">
                <a14:useLocalDpi xmlns:a14="http://schemas.microsoft.com/office/drawing/2010/main" val="0"/>
              </a:ext>
            </a:extLst>
          </a:blip>
          <a:srcRect l="6574" r="8707" b="4"/>
          <a:stretch/>
        </p:blipFill>
        <p:spPr bwMode="auto">
          <a:xfrm>
            <a:off x="0" y="0"/>
            <a:ext cx="3254812" cy="2974848"/>
          </a:xfrm>
          <a:prstGeom prst="rect">
            <a:avLst/>
          </a:prstGeom>
          <a:noFill/>
        </p:spPr>
      </p:pic>
      <p:pic>
        <p:nvPicPr>
          <p:cNvPr id="8" name="Picture 7">
            <a:extLst>
              <a:ext uri="{FF2B5EF4-FFF2-40B4-BE49-F238E27FC236}">
                <a16:creationId xmlns:a16="http://schemas.microsoft.com/office/drawing/2014/main" id="{DF094BB9-C5F4-DD6D-1CFD-52E4E6467DCD}"/>
              </a:ext>
            </a:extLst>
          </p:cNvPr>
          <p:cNvPicPr>
            <a:picLocks noChangeAspect="1"/>
          </p:cNvPicPr>
          <p:nvPr/>
        </p:nvPicPr>
        <p:blipFill>
          <a:blip r:embed="rId4"/>
          <a:stretch>
            <a:fillRect/>
          </a:stretch>
        </p:blipFill>
        <p:spPr>
          <a:xfrm>
            <a:off x="3254812" y="0"/>
            <a:ext cx="3556002" cy="3048002"/>
          </a:xfrm>
          <a:prstGeom prst="rect">
            <a:avLst/>
          </a:prstGeom>
        </p:spPr>
      </p:pic>
      <p:pic>
        <p:nvPicPr>
          <p:cNvPr id="11" name="Picture 10">
            <a:extLst>
              <a:ext uri="{FF2B5EF4-FFF2-40B4-BE49-F238E27FC236}">
                <a16:creationId xmlns:a16="http://schemas.microsoft.com/office/drawing/2014/main" id="{5D3A7FAD-D8F7-18E6-A96A-5C82B5D798A2}"/>
              </a:ext>
            </a:extLst>
          </p:cNvPr>
          <p:cNvPicPr>
            <a:picLocks noChangeAspect="1"/>
          </p:cNvPicPr>
          <p:nvPr/>
        </p:nvPicPr>
        <p:blipFill>
          <a:blip r:embed="rId5"/>
          <a:stretch>
            <a:fillRect/>
          </a:stretch>
        </p:blipFill>
        <p:spPr>
          <a:xfrm>
            <a:off x="6810814" y="0"/>
            <a:ext cx="5381186" cy="3065150"/>
          </a:xfrm>
          <a:prstGeom prst="rect">
            <a:avLst/>
          </a:prstGeom>
        </p:spPr>
      </p:pic>
      <p:pic>
        <p:nvPicPr>
          <p:cNvPr id="6" name="Picture 5" descr="A picture containing text, clipart&#10;&#10;Description automatically generated">
            <a:extLst>
              <a:ext uri="{FF2B5EF4-FFF2-40B4-BE49-F238E27FC236}">
                <a16:creationId xmlns:a16="http://schemas.microsoft.com/office/drawing/2014/main" id="{22A69001-8489-CE90-D1C5-391FD67D3B30}"/>
              </a:ext>
            </a:extLst>
          </p:cNvPr>
          <p:cNvPicPr>
            <a:picLocks noChangeAspect="1"/>
          </p:cNvPicPr>
          <p:nvPr/>
        </p:nvPicPr>
        <p:blipFill>
          <a:blip r:embed="rId6"/>
          <a:stretch>
            <a:fillRect/>
          </a:stretch>
        </p:blipFill>
        <p:spPr>
          <a:xfrm>
            <a:off x="6593751" y="5181599"/>
            <a:ext cx="5308600" cy="1320800"/>
          </a:xfrm>
          <a:prstGeom prst="rect">
            <a:avLst/>
          </a:prstGeom>
        </p:spPr>
      </p:pic>
    </p:spTree>
    <p:extLst>
      <p:ext uri="{BB962C8B-B14F-4D97-AF65-F5344CB8AC3E}">
        <p14:creationId xmlns:p14="http://schemas.microsoft.com/office/powerpoint/2010/main" val="3317962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1">
            <a:extLst>
              <a:ext uri="{FF2B5EF4-FFF2-40B4-BE49-F238E27FC236}">
                <a16:creationId xmlns:a16="http://schemas.microsoft.com/office/drawing/2014/main" id="{5940F547-7206-4401-94FB-F8421915D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547B9F5A-F4F0-4FEF-8384-90F3602EB2F6}"/>
              </a:ext>
            </a:extLst>
          </p:cNvPr>
          <p:cNvPicPr>
            <a:picLocks noChangeAspect="1"/>
          </p:cNvPicPr>
          <p:nvPr/>
        </p:nvPicPr>
        <p:blipFill rotWithShape="1">
          <a:blip r:embed="rId3">
            <a:alphaModFix amt="40000"/>
          </a:blip>
          <a:srcRect t="19095" b="1400"/>
          <a:stretch/>
        </p:blipFill>
        <p:spPr>
          <a:xfrm>
            <a:off x="20" y="10"/>
            <a:ext cx="12191980" cy="6857990"/>
          </a:xfrm>
          <a:prstGeom prst="rect">
            <a:avLst/>
          </a:prstGeom>
        </p:spPr>
      </p:pic>
      <p:sp>
        <p:nvSpPr>
          <p:cNvPr id="2" name="Title 1">
            <a:extLst>
              <a:ext uri="{FF2B5EF4-FFF2-40B4-BE49-F238E27FC236}">
                <a16:creationId xmlns:a16="http://schemas.microsoft.com/office/drawing/2014/main" id="{E878D8BD-AB41-0219-5374-315E70C7A1AD}"/>
              </a:ext>
            </a:extLst>
          </p:cNvPr>
          <p:cNvSpPr>
            <a:spLocks noGrp="1"/>
          </p:cNvSpPr>
          <p:nvPr>
            <p:ph type="title"/>
          </p:nvPr>
        </p:nvSpPr>
        <p:spPr>
          <a:xfrm>
            <a:off x="810000" y="447188"/>
            <a:ext cx="10571998" cy="970450"/>
          </a:xfrm>
        </p:spPr>
        <p:txBody>
          <a:bodyPr vert="horz" lIns="91440" tIns="45720" rIns="91440" bIns="45720" rtlCol="0">
            <a:noAutofit/>
          </a:bodyPr>
          <a:lstStyle/>
          <a:p>
            <a:r>
              <a:rPr lang="en-US" sz="6600"/>
              <a:t>Hear vs listen</a:t>
            </a:r>
          </a:p>
        </p:txBody>
      </p:sp>
      <p:sp>
        <p:nvSpPr>
          <p:cNvPr id="25" name="Content Placeholder 18">
            <a:extLst>
              <a:ext uri="{FF2B5EF4-FFF2-40B4-BE49-F238E27FC236}">
                <a16:creationId xmlns:a16="http://schemas.microsoft.com/office/drawing/2014/main" id="{F6CDBD99-8B7E-1DB9-2754-E3154E8620DD}"/>
              </a:ext>
            </a:extLst>
          </p:cNvPr>
          <p:cNvSpPr>
            <a:spLocks noGrp="1"/>
          </p:cNvSpPr>
          <p:nvPr>
            <p:ph idx="1"/>
          </p:nvPr>
        </p:nvSpPr>
        <p:spPr>
          <a:xfrm>
            <a:off x="169332" y="3429000"/>
            <a:ext cx="11853333" cy="3025709"/>
          </a:xfrm>
        </p:spPr>
        <p:txBody>
          <a:bodyPr>
            <a:normAutofit/>
          </a:bodyPr>
          <a:lstStyle/>
          <a:p>
            <a:r>
              <a:rPr lang="en-US" sz="3600" b="1" i="0" u="none" strike="noStrike" dirty="0">
                <a:solidFill>
                  <a:schemeClr val="accent3"/>
                </a:solidFill>
                <a:effectLst/>
                <a:latin typeface="Roboto" panose="02000000000000000000" pitchFamily="2" charset="0"/>
              </a:rPr>
              <a:t>Listening describes an intentional activity. When you are listening, you are actively trying to hear something. In contrast, hearing is something that happens without any intentional effort. You can hear something even when you don't want to hear it and don't try to hear it</a:t>
            </a:r>
            <a:endParaRPr lang="en-US" sz="3600" b="1" dirty="0">
              <a:solidFill>
                <a:schemeClr val="accent3"/>
              </a:solidFill>
            </a:endParaRPr>
          </a:p>
        </p:txBody>
      </p:sp>
    </p:spTree>
    <p:extLst>
      <p:ext uri="{BB962C8B-B14F-4D97-AF65-F5344CB8AC3E}">
        <p14:creationId xmlns:p14="http://schemas.microsoft.com/office/powerpoint/2010/main" val="190591311"/>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6EE0F86-D588-7F4E-0D94-ACAB5FF5C7F0}"/>
              </a:ext>
            </a:extLst>
          </p:cNvPr>
          <p:cNvPicPr>
            <a:picLocks noChangeAspect="1"/>
          </p:cNvPicPr>
          <p:nvPr/>
        </p:nvPicPr>
        <p:blipFill>
          <a:blip r:embed="rId3"/>
          <a:stretch>
            <a:fillRect/>
          </a:stretch>
        </p:blipFill>
        <p:spPr>
          <a:xfrm>
            <a:off x="66584" y="0"/>
            <a:ext cx="5499379" cy="4456139"/>
          </a:xfrm>
          <a:prstGeom prst="rect">
            <a:avLst/>
          </a:prstGeom>
        </p:spPr>
      </p:pic>
      <p:pic>
        <p:nvPicPr>
          <p:cNvPr id="24" name="Picture 23">
            <a:extLst>
              <a:ext uri="{FF2B5EF4-FFF2-40B4-BE49-F238E27FC236}">
                <a16:creationId xmlns:a16="http://schemas.microsoft.com/office/drawing/2014/main" id="{89C93A3F-6E33-6E02-4323-26E04B789503}"/>
              </a:ext>
            </a:extLst>
          </p:cNvPr>
          <p:cNvPicPr>
            <a:picLocks noChangeAspect="1"/>
          </p:cNvPicPr>
          <p:nvPr/>
        </p:nvPicPr>
        <p:blipFill>
          <a:blip r:embed="rId4"/>
          <a:stretch>
            <a:fillRect/>
          </a:stretch>
        </p:blipFill>
        <p:spPr>
          <a:xfrm>
            <a:off x="5600818" y="0"/>
            <a:ext cx="6591182" cy="6858000"/>
          </a:xfrm>
          <a:prstGeom prst="rect">
            <a:avLst/>
          </a:prstGeom>
        </p:spPr>
      </p:pic>
      <p:pic>
        <p:nvPicPr>
          <p:cNvPr id="30" name="Picture 29">
            <a:extLst>
              <a:ext uri="{FF2B5EF4-FFF2-40B4-BE49-F238E27FC236}">
                <a16:creationId xmlns:a16="http://schemas.microsoft.com/office/drawing/2014/main" id="{071A91FA-E2AC-C142-E7FF-0854A97090A8}"/>
              </a:ext>
            </a:extLst>
          </p:cNvPr>
          <p:cNvPicPr>
            <a:picLocks noChangeAspect="1"/>
          </p:cNvPicPr>
          <p:nvPr/>
        </p:nvPicPr>
        <p:blipFill>
          <a:blip r:embed="rId5"/>
          <a:stretch>
            <a:fillRect/>
          </a:stretch>
        </p:blipFill>
        <p:spPr>
          <a:xfrm>
            <a:off x="66583" y="3863494"/>
            <a:ext cx="5499379" cy="2994506"/>
          </a:xfrm>
          <a:prstGeom prst="rect">
            <a:avLst/>
          </a:prstGeom>
        </p:spPr>
      </p:pic>
    </p:spTree>
    <p:extLst>
      <p:ext uri="{BB962C8B-B14F-4D97-AF65-F5344CB8AC3E}">
        <p14:creationId xmlns:p14="http://schemas.microsoft.com/office/powerpoint/2010/main" val="4253358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37E32-7C2C-836B-2072-3CDC5457C992}"/>
              </a:ext>
            </a:extLst>
          </p:cNvPr>
          <p:cNvSpPr>
            <a:spLocks noGrp="1"/>
          </p:cNvSpPr>
          <p:nvPr>
            <p:ph type="title"/>
          </p:nvPr>
        </p:nvSpPr>
        <p:spPr>
          <a:xfrm>
            <a:off x="700317" y="127000"/>
            <a:ext cx="10571998" cy="1290638"/>
          </a:xfrm>
        </p:spPr>
        <p:txBody>
          <a:bodyPr/>
          <a:lstStyle/>
          <a:p>
            <a:r>
              <a:rPr lang="en-US" dirty="0"/>
              <a:t>Social interaction: How do we distinguish nonverbal cues with mask on and off?</a:t>
            </a:r>
          </a:p>
        </p:txBody>
      </p:sp>
      <p:pic>
        <p:nvPicPr>
          <p:cNvPr id="6" name="Picture 5">
            <a:extLst>
              <a:ext uri="{FF2B5EF4-FFF2-40B4-BE49-F238E27FC236}">
                <a16:creationId xmlns:a16="http://schemas.microsoft.com/office/drawing/2014/main" id="{783D38BF-CC17-5E5A-F163-A1FCE6E8B54E}"/>
              </a:ext>
            </a:extLst>
          </p:cNvPr>
          <p:cNvPicPr>
            <a:picLocks noChangeAspect="1"/>
          </p:cNvPicPr>
          <p:nvPr/>
        </p:nvPicPr>
        <p:blipFill>
          <a:blip r:embed="rId3"/>
          <a:stretch>
            <a:fillRect/>
          </a:stretch>
        </p:blipFill>
        <p:spPr>
          <a:xfrm>
            <a:off x="95828" y="1543202"/>
            <a:ext cx="10233231" cy="4993174"/>
          </a:xfrm>
          <a:prstGeom prst="rect">
            <a:avLst/>
          </a:prstGeom>
        </p:spPr>
      </p:pic>
      <p:sp>
        <p:nvSpPr>
          <p:cNvPr id="4" name="TextBox 3">
            <a:extLst>
              <a:ext uri="{FF2B5EF4-FFF2-40B4-BE49-F238E27FC236}">
                <a16:creationId xmlns:a16="http://schemas.microsoft.com/office/drawing/2014/main" id="{6EFC442D-ED00-D3F4-30E3-0146C3B2AFD2}"/>
              </a:ext>
            </a:extLst>
          </p:cNvPr>
          <p:cNvSpPr txBox="1"/>
          <p:nvPr/>
        </p:nvSpPr>
        <p:spPr>
          <a:xfrm>
            <a:off x="10417867" y="668864"/>
            <a:ext cx="1708893" cy="1200329"/>
          </a:xfrm>
          <a:prstGeom prst="rect">
            <a:avLst/>
          </a:prstGeom>
          <a:noFill/>
        </p:spPr>
        <p:txBody>
          <a:bodyPr wrap="square">
            <a:spAutoFit/>
          </a:bodyPr>
          <a:lstStyle/>
          <a:p>
            <a:r>
              <a:rPr lang="en-US" dirty="0">
                <a:solidFill>
                  <a:schemeClr val="accent1">
                    <a:lumMod val="40000"/>
                    <a:lumOff val="60000"/>
                  </a:schemeClr>
                </a:solidFill>
              </a:rPr>
              <a:t>Angry/Disgust/Fear/Happy/Neutral/Sad/Surprise…</a:t>
            </a:r>
          </a:p>
        </p:txBody>
      </p:sp>
      <p:sp>
        <p:nvSpPr>
          <p:cNvPr id="5" name="TextBox 3">
            <a:extLst>
              <a:ext uri="{FF2B5EF4-FFF2-40B4-BE49-F238E27FC236}">
                <a16:creationId xmlns:a16="http://schemas.microsoft.com/office/drawing/2014/main" id="{2D384A14-91BF-3850-8B05-F117A7DFE61A}"/>
              </a:ext>
            </a:extLst>
          </p:cNvPr>
          <p:cNvSpPr txBox="1"/>
          <p:nvPr/>
        </p:nvSpPr>
        <p:spPr>
          <a:xfrm>
            <a:off x="10340981" y="2116376"/>
            <a:ext cx="1862667" cy="4524315"/>
          </a:xfrm>
          <a:prstGeom prst="rect">
            <a:avLst/>
          </a:prstGeom>
          <a:noFill/>
        </p:spPr>
        <p:txBody>
          <a:bodyPr wrap="square">
            <a:spAutoFit/>
          </a:bodyPr>
          <a:lstStyle/>
          <a:p>
            <a:r>
              <a:rPr lang="en-US" b="1" i="1" u="none" strike="noStrike">
                <a:solidFill>
                  <a:schemeClr val="accent1">
                    <a:lumMod val="60000"/>
                    <a:lumOff val="40000"/>
                  </a:schemeClr>
                </a:solidFill>
                <a:effectLst/>
                <a:latin typeface="McgillSans-Regular"/>
              </a:rPr>
              <a:t>Facial muscles, body language self-awareness, cultural humility, and opened mindness.</a:t>
            </a:r>
          </a:p>
          <a:p>
            <a:endParaRPr lang="en-US" b="1" i="1">
              <a:solidFill>
                <a:schemeClr val="accent1">
                  <a:lumMod val="60000"/>
                  <a:lumOff val="40000"/>
                </a:schemeClr>
              </a:solidFill>
              <a:latin typeface="McgillSans-Regular"/>
            </a:endParaRPr>
          </a:p>
          <a:p>
            <a:r>
              <a:rPr lang="en-US" b="1" i="1" u="none" strike="noStrike">
                <a:solidFill>
                  <a:schemeClr val="accent1">
                    <a:lumMod val="60000"/>
                    <a:lumOff val="40000"/>
                  </a:schemeClr>
                </a:solidFill>
                <a:effectLst/>
                <a:latin typeface="McgillSans-Regular"/>
              </a:rPr>
              <a:t> Never take everything personal (we never know all someone is going through) and always ask the Holy spirit to assist.</a:t>
            </a:r>
            <a:endParaRPr lang="en-US">
              <a:solidFill>
                <a:schemeClr val="accent1">
                  <a:lumMod val="60000"/>
                  <a:lumOff val="40000"/>
                </a:schemeClr>
              </a:solidFill>
            </a:endParaRPr>
          </a:p>
        </p:txBody>
      </p:sp>
    </p:spTree>
    <p:extLst>
      <p:ext uri="{BB962C8B-B14F-4D97-AF65-F5344CB8AC3E}">
        <p14:creationId xmlns:p14="http://schemas.microsoft.com/office/powerpoint/2010/main" val="3966030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5E8E3-20E3-99BA-355F-7C6A9840A8E3}"/>
              </a:ext>
            </a:extLst>
          </p:cNvPr>
          <p:cNvSpPr>
            <a:spLocks noGrp="1"/>
          </p:cNvSpPr>
          <p:nvPr>
            <p:ph type="title"/>
          </p:nvPr>
        </p:nvSpPr>
        <p:spPr>
          <a:xfrm>
            <a:off x="334210" y="1"/>
            <a:ext cx="11608245" cy="1868159"/>
          </a:xfrm>
        </p:spPr>
        <p:txBody>
          <a:bodyPr/>
          <a:lstStyle/>
          <a:p>
            <a:pPr algn="ctr"/>
            <a:r>
              <a:rPr lang="en-US" dirty="0"/>
              <a:t>Break IT Down! </a:t>
            </a:r>
            <a:br>
              <a:rPr lang="en-US" dirty="0"/>
            </a:br>
            <a:r>
              <a:rPr lang="en-US" dirty="0"/>
              <a:t>Share Two of your Strengths &amp; Weaknesses </a:t>
            </a:r>
            <a:br>
              <a:rPr lang="en-US" dirty="0"/>
            </a:br>
            <a:r>
              <a:rPr lang="en-US" dirty="0"/>
              <a:t>In Communication </a:t>
            </a:r>
          </a:p>
        </p:txBody>
      </p:sp>
      <p:sp>
        <p:nvSpPr>
          <p:cNvPr id="3" name="Content Placeholder 2">
            <a:extLst>
              <a:ext uri="{FF2B5EF4-FFF2-40B4-BE49-F238E27FC236}">
                <a16:creationId xmlns:a16="http://schemas.microsoft.com/office/drawing/2014/main" id="{F2AD6049-9426-CFAA-F955-DD076E11992C}"/>
              </a:ext>
            </a:extLst>
          </p:cNvPr>
          <p:cNvSpPr>
            <a:spLocks noGrp="1"/>
          </p:cNvSpPr>
          <p:nvPr>
            <p:ph sz="half" idx="1"/>
          </p:nvPr>
        </p:nvSpPr>
        <p:spPr>
          <a:xfrm>
            <a:off x="172864" y="2222286"/>
            <a:ext cx="5565719" cy="4350521"/>
          </a:xfrm>
        </p:spPr>
        <p:txBody>
          <a:bodyPr>
            <a:normAutofit/>
          </a:bodyPr>
          <a:lstStyle/>
          <a:p>
            <a:pPr marL="0" indent="0" algn="ctr">
              <a:buNone/>
            </a:pPr>
            <a:r>
              <a:rPr lang="en-US" sz="4800" dirty="0"/>
              <a:t>How do you currently communicate with others ?</a:t>
            </a:r>
          </a:p>
        </p:txBody>
      </p:sp>
      <p:sp>
        <p:nvSpPr>
          <p:cNvPr id="4" name="Content Placeholder 3">
            <a:extLst>
              <a:ext uri="{FF2B5EF4-FFF2-40B4-BE49-F238E27FC236}">
                <a16:creationId xmlns:a16="http://schemas.microsoft.com/office/drawing/2014/main" id="{C00D0585-AA61-06FD-1475-05D1D3FB5223}"/>
              </a:ext>
            </a:extLst>
          </p:cNvPr>
          <p:cNvSpPr>
            <a:spLocks noGrp="1"/>
          </p:cNvSpPr>
          <p:nvPr>
            <p:ph sz="half" idx="2"/>
          </p:nvPr>
        </p:nvSpPr>
        <p:spPr>
          <a:xfrm>
            <a:off x="5890532" y="2222287"/>
            <a:ext cx="5732760" cy="4051084"/>
          </a:xfrm>
        </p:spPr>
        <p:txBody>
          <a:bodyPr>
            <a:normAutofit/>
          </a:bodyPr>
          <a:lstStyle/>
          <a:p>
            <a:pPr marL="0" indent="0" algn="ctr">
              <a:buNone/>
            </a:pPr>
            <a:r>
              <a:rPr lang="en-US" sz="4800" dirty="0"/>
              <a:t>How would you like to communicate in the future?</a:t>
            </a:r>
          </a:p>
        </p:txBody>
      </p:sp>
    </p:spTree>
    <p:extLst>
      <p:ext uri="{BB962C8B-B14F-4D97-AF65-F5344CB8AC3E}">
        <p14:creationId xmlns:p14="http://schemas.microsoft.com/office/powerpoint/2010/main" val="1693330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3">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1C95EA-E781-E734-7662-200B5A0FF740}"/>
              </a:ext>
            </a:extLst>
          </p:cNvPr>
          <p:cNvSpPr>
            <a:spLocks noGrp="1"/>
          </p:cNvSpPr>
          <p:nvPr>
            <p:ph type="title"/>
          </p:nvPr>
        </p:nvSpPr>
        <p:spPr>
          <a:xfrm>
            <a:off x="0" y="-203905"/>
            <a:ext cx="4637004" cy="5404555"/>
          </a:xfrm>
        </p:spPr>
        <p:txBody>
          <a:bodyPr vert="horz" lIns="91440" tIns="45720" rIns="91440" bIns="45720" rtlCol="0" anchor="t">
            <a:normAutofit/>
          </a:bodyPr>
          <a:lstStyle/>
          <a:p>
            <a:pPr algn="ctr"/>
            <a:br>
              <a:rPr lang="en-US" sz="4400" dirty="0"/>
            </a:br>
            <a:r>
              <a:rPr lang="en-US" sz="4400" dirty="0"/>
              <a:t> </a:t>
            </a:r>
            <a:br>
              <a:rPr lang="en-US" sz="4400" dirty="0"/>
            </a:br>
            <a:r>
              <a:rPr lang="en-US" sz="4400" dirty="0"/>
              <a:t>Skills &amp; Practical </a:t>
            </a:r>
            <a:br>
              <a:rPr lang="en-US" sz="4400" dirty="0"/>
            </a:br>
            <a:br>
              <a:rPr lang="en-US" sz="4400" dirty="0"/>
            </a:br>
            <a:r>
              <a:rPr lang="en-US" sz="4400" dirty="0"/>
              <a:t>Communication</a:t>
            </a:r>
            <a:br>
              <a:rPr lang="en-US" sz="4400" dirty="0"/>
            </a:br>
            <a:r>
              <a:rPr lang="en-US" sz="4400" dirty="0"/>
              <a:t>Tips </a:t>
            </a:r>
          </a:p>
        </p:txBody>
      </p:sp>
      <p:sp>
        <p:nvSpPr>
          <p:cNvPr id="8" name="Content Placeholder 7">
            <a:extLst>
              <a:ext uri="{FF2B5EF4-FFF2-40B4-BE49-F238E27FC236}">
                <a16:creationId xmlns:a16="http://schemas.microsoft.com/office/drawing/2014/main" id="{DD9A35AF-A7E9-1109-0960-7D8FD2555567}"/>
              </a:ext>
            </a:extLst>
          </p:cNvPr>
          <p:cNvSpPr>
            <a:spLocks noGrp="1"/>
          </p:cNvSpPr>
          <p:nvPr>
            <p:ph idx="1"/>
          </p:nvPr>
        </p:nvSpPr>
        <p:spPr>
          <a:xfrm>
            <a:off x="4854222" y="255181"/>
            <a:ext cx="7154334" cy="6348819"/>
          </a:xfrm>
        </p:spPr>
        <p:txBody>
          <a:bodyPr>
            <a:normAutofit fontScale="92500" lnSpcReduction="10000"/>
          </a:bodyPr>
          <a:lstStyle/>
          <a:p>
            <a:r>
              <a:rPr lang="en-US" sz="2800" dirty="0"/>
              <a:t>Be mindful of the communication process</a:t>
            </a:r>
          </a:p>
          <a:p>
            <a:r>
              <a:rPr lang="en-US" sz="2800" dirty="0"/>
              <a:t>Respect the receiver (his or her time)</a:t>
            </a:r>
          </a:p>
          <a:p>
            <a:r>
              <a:rPr lang="en-US" sz="2800" dirty="0"/>
              <a:t>Use bullet, bold, and italics </a:t>
            </a:r>
          </a:p>
          <a:p>
            <a:r>
              <a:rPr lang="en-US" sz="2800" dirty="0"/>
              <a:t>Verify and list the assumptions</a:t>
            </a:r>
          </a:p>
          <a:p>
            <a:r>
              <a:rPr lang="en-US" sz="2800" dirty="0"/>
              <a:t>Ask for clarification and feedback</a:t>
            </a:r>
          </a:p>
          <a:p>
            <a:r>
              <a:rPr lang="en-US" sz="2800" dirty="0"/>
              <a:t>Use the correct medium/channel/tools </a:t>
            </a:r>
          </a:p>
          <a:p>
            <a:r>
              <a:rPr lang="en-US" sz="2800" dirty="0"/>
              <a:t>Add all relevant information </a:t>
            </a:r>
          </a:p>
          <a:p>
            <a:r>
              <a:rPr lang="en-US" sz="2800" dirty="0"/>
              <a:t>Anticipate noise interference </a:t>
            </a:r>
          </a:p>
          <a:p>
            <a:r>
              <a:rPr lang="en-US" sz="2800" dirty="0"/>
              <a:t>Allow the communication to be tracked</a:t>
            </a:r>
          </a:p>
          <a:p>
            <a:r>
              <a:rPr lang="en-US" sz="2800" dirty="0"/>
              <a:t>Listen and do not anticipate</a:t>
            </a:r>
          </a:p>
          <a:p>
            <a:r>
              <a:rPr lang="en-US" sz="2800" dirty="0"/>
              <a:t> Adapt a Two-hands Constructive Criticism </a:t>
            </a:r>
          </a:p>
        </p:txBody>
      </p:sp>
    </p:spTree>
    <p:extLst>
      <p:ext uri="{BB962C8B-B14F-4D97-AF65-F5344CB8AC3E}">
        <p14:creationId xmlns:p14="http://schemas.microsoft.com/office/powerpoint/2010/main" val="2441523655"/>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9E75D15-CF17-4901-A858-1470ED659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7546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DF323B8-8C06-4F56-BB4B-B8857128A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99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C8689FD-4C61-671D-961F-4E0942A9162A}"/>
              </a:ext>
            </a:extLst>
          </p:cNvPr>
          <p:cNvPicPr>
            <a:picLocks noGrp="1" noChangeAspect="1"/>
          </p:cNvPicPr>
          <p:nvPr>
            <p:ph idx="1"/>
          </p:nvPr>
        </p:nvPicPr>
        <p:blipFill>
          <a:blip r:embed="rId3"/>
          <a:stretch>
            <a:fillRect/>
          </a:stretch>
        </p:blipFill>
        <p:spPr>
          <a:xfrm>
            <a:off x="1134309" y="786900"/>
            <a:ext cx="9923382" cy="5284201"/>
          </a:xfrm>
          <a:prstGeom prst="rect">
            <a:avLst/>
          </a:prstGeom>
        </p:spPr>
      </p:pic>
    </p:spTree>
    <p:extLst>
      <p:ext uri="{BB962C8B-B14F-4D97-AF65-F5344CB8AC3E}">
        <p14:creationId xmlns:p14="http://schemas.microsoft.com/office/powerpoint/2010/main" val="334415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3">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1C95EA-E781-E734-7662-200B5A0FF740}"/>
              </a:ext>
            </a:extLst>
          </p:cNvPr>
          <p:cNvSpPr>
            <a:spLocks noGrp="1"/>
          </p:cNvSpPr>
          <p:nvPr>
            <p:ph type="title"/>
          </p:nvPr>
        </p:nvSpPr>
        <p:spPr>
          <a:xfrm>
            <a:off x="0" y="1121688"/>
            <a:ext cx="4637004" cy="2954098"/>
          </a:xfrm>
        </p:spPr>
        <p:txBody>
          <a:bodyPr vert="horz" lIns="91440" tIns="45720" rIns="91440" bIns="45720" rtlCol="0" anchor="t">
            <a:normAutofit/>
          </a:bodyPr>
          <a:lstStyle/>
          <a:p>
            <a:pPr algn="ctr"/>
            <a:r>
              <a:rPr lang="en-US" sz="4400" dirty="0"/>
              <a:t>How to improve </a:t>
            </a:r>
            <a:br>
              <a:rPr lang="en-US" sz="4400" dirty="0"/>
            </a:br>
            <a:br>
              <a:rPr lang="en-US" sz="4400" dirty="0"/>
            </a:br>
            <a:r>
              <a:rPr lang="en-US" sz="4400" dirty="0"/>
              <a:t>Communication Skills</a:t>
            </a:r>
          </a:p>
        </p:txBody>
      </p:sp>
      <p:sp>
        <p:nvSpPr>
          <p:cNvPr id="8" name="Content Placeholder 7">
            <a:extLst>
              <a:ext uri="{FF2B5EF4-FFF2-40B4-BE49-F238E27FC236}">
                <a16:creationId xmlns:a16="http://schemas.microsoft.com/office/drawing/2014/main" id="{DD9A35AF-A7E9-1109-0960-7D8FD2555567}"/>
              </a:ext>
            </a:extLst>
          </p:cNvPr>
          <p:cNvSpPr>
            <a:spLocks noGrp="1"/>
          </p:cNvSpPr>
          <p:nvPr>
            <p:ph idx="1"/>
          </p:nvPr>
        </p:nvSpPr>
        <p:spPr>
          <a:xfrm>
            <a:off x="4837335" y="818937"/>
            <a:ext cx="7154334" cy="4381713"/>
          </a:xfrm>
        </p:spPr>
        <p:txBody>
          <a:bodyPr>
            <a:normAutofit/>
          </a:bodyPr>
          <a:lstStyle/>
          <a:p>
            <a:r>
              <a:rPr lang="en-US" sz="2800" dirty="0"/>
              <a:t>Be an active listener ( an empath).</a:t>
            </a:r>
          </a:p>
          <a:p>
            <a:r>
              <a:rPr lang="en-US" sz="2800" dirty="0"/>
              <a:t>Adapt good mannerism (eye contact, soft but strong voice…). </a:t>
            </a:r>
          </a:p>
          <a:p>
            <a:r>
              <a:rPr lang="en-US" sz="2800" dirty="0"/>
              <a:t>Hold effective meetings</a:t>
            </a:r>
          </a:p>
          <a:p>
            <a:r>
              <a:rPr lang="en-US" sz="2800" dirty="0"/>
              <a:t>Check in with your team members (staff, parents, and members).</a:t>
            </a:r>
          </a:p>
          <a:p>
            <a:r>
              <a:rPr lang="en-US" sz="2800" dirty="0"/>
              <a:t>Ask for feedback in order to improve.</a:t>
            </a:r>
          </a:p>
        </p:txBody>
      </p:sp>
    </p:spTree>
    <p:extLst>
      <p:ext uri="{BB962C8B-B14F-4D97-AF65-F5344CB8AC3E}">
        <p14:creationId xmlns:p14="http://schemas.microsoft.com/office/powerpoint/2010/main" val="54310661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D4210-9CCB-0798-59DD-A3BEFB5601A3}"/>
              </a:ext>
            </a:extLst>
          </p:cNvPr>
          <p:cNvSpPr>
            <a:spLocks noGrp="1"/>
          </p:cNvSpPr>
          <p:nvPr>
            <p:ph type="title"/>
          </p:nvPr>
        </p:nvSpPr>
        <p:spPr>
          <a:xfrm>
            <a:off x="2008909" y="1142844"/>
            <a:ext cx="8950036" cy="2803236"/>
          </a:xfrm>
        </p:spPr>
        <p:txBody>
          <a:bodyPr/>
          <a:lstStyle/>
          <a:p>
            <a:r>
              <a:rPr lang="en-US" sz="4400" dirty="0"/>
              <a:t>Proverbs 18:21</a:t>
            </a:r>
            <a:br>
              <a:rPr lang="en-US" sz="4400" dirty="0"/>
            </a:br>
            <a:r>
              <a:rPr lang="en-US" sz="4400" dirty="0"/>
              <a:t>Death and life are in the power of the tongue, and those who love it will eats it’s fruit.</a:t>
            </a:r>
          </a:p>
        </p:txBody>
      </p:sp>
      <p:sp>
        <p:nvSpPr>
          <p:cNvPr id="3" name="Content Placeholder 2">
            <a:extLst>
              <a:ext uri="{FF2B5EF4-FFF2-40B4-BE49-F238E27FC236}">
                <a16:creationId xmlns:a16="http://schemas.microsoft.com/office/drawing/2014/main" id="{B9D5E808-6503-5C38-E06B-C7486654117B}"/>
              </a:ext>
            </a:extLst>
          </p:cNvPr>
          <p:cNvSpPr>
            <a:spLocks noGrp="1"/>
          </p:cNvSpPr>
          <p:nvPr>
            <p:ph type="body" idx="1"/>
          </p:nvPr>
        </p:nvSpPr>
        <p:spPr/>
        <p:txBody>
          <a:bodyPr/>
          <a:lstStyle/>
          <a:p>
            <a:r>
              <a:rPr lang="en-US" sz="3200"/>
              <a:t>Powerful Warning!</a:t>
            </a:r>
          </a:p>
        </p:txBody>
      </p:sp>
    </p:spTree>
    <p:extLst>
      <p:ext uri="{BB962C8B-B14F-4D97-AF65-F5344CB8AC3E}">
        <p14:creationId xmlns:p14="http://schemas.microsoft.com/office/powerpoint/2010/main" val="632898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1F80D-9FD3-57A2-D598-61533EE3F9DE}"/>
              </a:ext>
            </a:extLst>
          </p:cNvPr>
          <p:cNvSpPr>
            <a:spLocks noGrp="1"/>
          </p:cNvSpPr>
          <p:nvPr>
            <p:ph type="ctrTitle"/>
          </p:nvPr>
        </p:nvSpPr>
        <p:spPr>
          <a:xfrm>
            <a:off x="183444" y="155222"/>
            <a:ext cx="11825112" cy="3945723"/>
          </a:xfrm>
        </p:spPr>
        <p:txBody>
          <a:bodyPr/>
          <a:lstStyle/>
          <a:p>
            <a:r>
              <a:rPr lang="en-US" sz="3600" baseline="30000" dirty="0"/>
              <a:t>2</a:t>
            </a:r>
            <a:r>
              <a:rPr lang="en-US" sz="3600" dirty="0"/>
              <a:t> Devote yourselves to prayer, being watchful and thankful. </a:t>
            </a:r>
            <a:br>
              <a:rPr lang="en-US" sz="3600" dirty="0"/>
            </a:br>
            <a:br>
              <a:rPr lang="en-US" sz="800" dirty="0"/>
            </a:br>
            <a:r>
              <a:rPr lang="en-US" sz="3600" baseline="30000" dirty="0"/>
              <a:t>3</a:t>
            </a:r>
            <a:r>
              <a:rPr lang="en-US" sz="3600" dirty="0"/>
              <a:t> And pray for us, too, that God may open a door for our message, so that we may proclaim the mystery of Christ, for which I am in chains. </a:t>
            </a:r>
            <a:br>
              <a:rPr lang="en-US" sz="3600" dirty="0"/>
            </a:br>
            <a:br>
              <a:rPr lang="en-US" sz="800" dirty="0"/>
            </a:br>
            <a:r>
              <a:rPr lang="en-US" sz="3600" baseline="30000" dirty="0"/>
              <a:t>4</a:t>
            </a:r>
            <a:r>
              <a:rPr lang="en-US" sz="3600" dirty="0"/>
              <a:t> Pray that I may proclaim it clearly, as I should. </a:t>
            </a:r>
          </a:p>
        </p:txBody>
      </p:sp>
      <p:sp>
        <p:nvSpPr>
          <p:cNvPr id="4" name="Subtitle 3">
            <a:extLst>
              <a:ext uri="{FF2B5EF4-FFF2-40B4-BE49-F238E27FC236}">
                <a16:creationId xmlns:a16="http://schemas.microsoft.com/office/drawing/2014/main" id="{0FCB653E-169E-672C-5E2E-CFAD15F1292D}"/>
              </a:ext>
            </a:extLst>
          </p:cNvPr>
          <p:cNvSpPr>
            <a:spLocks noGrp="1"/>
          </p:cNvSpPr>
          <p:nvPr>
            <p:ph type="subTitle" idx="1"/>
          </p:nvPr>
        </p:nvSpPr>
        <p:spPr>
          <a:xfrm>
            <a:off x="2388920" y="5431268"/>
            <a:ext cx="4981698" cy="983388"/>
          </a:xfrm>
        </p:spPr>
        <p:txBody>
          <a:bodyPr>
            <a:noAutofit/>
          </a:bodyPr>
          <a:lstStyle/>
          <a:p>
            <a:r>
              <a:rPr lang="en-US" sz="4400" dirty="0"/>
              <a:t>Colossians 4: 2-6</a:t>
            </a:r>
          </a:p>
        </p:txBody>
      </p:sp>
    </p:spTree>
    <p:extLst>
      <p:ext uri="{BB962C8B-B14F-4D97-AF65-F5344CB8AC3E}">
        <p14:creationId xmlns:p14="http://schemas.microsoft.com/office/powerpoint/2010/main" val="1179636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1F80D-9FD3-57A2-D598-61533EE3F9DE}"/>
              </a:ext>
            </a:extLst>
          </p:cNvPr>
          <p:cNvSpPr>
            <a:spLocks noGrp="1"/>
          </p:cNvSpPr>
          <p:nvPr>
            <p:ph type="ctrTitle"/>
          </p:nvPr>
        </p:nvSpPr>
        <p:spPr>
          <a:xfrm>
            <a:off x="183444" y="557003"/>
            <a:ext cx="11825112" cy="3273778"/>
          </a:xfrm>
        </p:spPr>
        <p:txBody>
          <a:bodyPr/>
          <a:lstStyle/>
          <a:p>
            <a:r>
              <a:rPr lang="en-US" sz="3600" baseline="30000" dirty="0"/>
              <a:t>5</a:t>
            </a:r>
            <a:r>
              <a:rPr lang="en-US" sz="3600" dirty="0"/>
              <a:t> Be wise in the way you act toward outsiders; make the most of every opportunity.</a:t>
            </a:r>
            <a:br>
              <a:rPr lang="en-US" sz="3600" dirty="0"/>
            </a:br>
            <a:r>
              <a:rPr lang="en-US" sz="800" dirty="0"/>
              <a:t> </a:t>
            </a:r>
            <a:br>
              <a:rPr lang="en-US" sz="800" dirty="0"/>
            </a:br>
            <a:r>
              <a:rPr lang="en-US" sz="3600" baseline="30000" dirty="0"/>
              <a:t>6</a:t>
            </a:r>
            <a:r>
              <a:rPr lang="en-US" sz="3600" dirty="0"/>
              <a:t> Let your conversation be always full of grace, seasoned with salt, so that you may know how to answer everyone. </a:t>
            </a:r>
          </a:p>
        </p:txBody>
      </p:sp>
      <p:sp>
        <p:nvSpPr>
          <p:cNvPr id="4" name="Subtitle 3">
            <a:extLst>
              <a:ext uri="{FF2B5EF4-FFF2-40B4-BE49-F238E27FC236}">
                <a16:creationId xmlns:a16="http://schemas.microsoft.com/office/drawing/2014/main" id="{0FCB653E-169E-672C-5E2E-CFAD15F1292D}"/>
              </a:ext>
            </a:extLst>
          </p:cNvPr>
          <p:cNvSpPr>
            <a:spLocks noGrp="1"/>
          </p:cNvSpPr>
          <p:nvPr>
            <p:ph type="subTitle" idx="1"/>
          </p:nvPr>
        </p:nvSpPr>
        <p:spPr>
          <a:xfrm>
            <a:off x="2388920" y="5431268"/>
            <a:ext cx="4981698" cy="983388"/>
          </a:xfrm>
        </p:spPr>
        <p:txBody>
          <a:bodyPr>
            <a:noAutofit/>
          </a:bodyPr>
          <a:lstStyle/>
          <a:p>
            <a:r>
              <a:rPr lang="en-US" sz="4400" dirty="0"/>
              <a:t>Colossians 4: 2-6</a:t>
            </a:r>
          </a:p>
        </p:txBody>
      </p:sp>
    </p:spTree>
    <p:extLst>
      <p:ext uri="{BB962C8B-B14F-4D97-AF65-F5344CB8AC3E}">
        <p14:creationId xmlns:p14="http://schemas.microsoft.com/office/powerpoint/2010/main" val="296465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5EA3A2-09FE-FE3A-512D-73C351BA9227}"/>
              </a:ext>
            </a:extLst>
          </p:cNvPr>
          <p:cNvSpPr>
            <a:spLocks noGrp="1"/>
          </p:cNvSpPr>
          <p:nvPr>
            <p:ph type="title"/>
          </p:nvPr>
        </p:nvSpPr>
        <p:spPr/>
        <p:txBody>
          <a:bodyPr/>
          <a:lstStyle/>
          <a:p>
            <a:r>
              <a:rPr lang="en-US"/>
              <a:t>Devotion &amp; Self-Presentation Exercise</a:t>
            </a:r>
          </a:p>
        </p:txBody>
      </p:sp>
      <p:sp>
        <p:nvSpPr>
          <p:cNvPr id="2" name="Content Placeholder 1">
            <a:extLst>
              <a:ext uri="{FF2B5EF4-FFF2-40B4-BE49-F238E27FC236}">
                <a16:creationId xmlns:a16="http://schemas.microsoft.com/office/drawing/2014/main" id="{B67BBD65-C16B-6167-B904-7788D3DC9FC1}"/>
              </a:ext>
            </a:extLst>
          </p:cNvPr>
          <p:cNvSpPr>
            <a:spLocks noGrp="1"/>
          </p:cNvSpPr>
          <p:nvPr>
            <p:ph idx="1"/>
          </p:nvPr>
        </p:nvSpPr>
        <p:spPr>
          <a:xfrm>
            <a:off x="178246" y="2072106"/>
            <a:ext cx="11808772" cy="4589824"/>
          </a:xfrm>
        </p:spPr>
        <p:txBody>
          <a:bodyPr/>
          <a:lstStyle/>
          <a:p>
            <a:r>
              <a:rPr lang="en-US" sz="2400" dirty="0"/>
              <a:t>Heavenly father, here we are gathered at your feet to humbly ask you to teach us how to be efficient communicators for you. Please help us successfully learn and grow together for the betterment of your work through our service. In Jesus name we pray, Amen!</a:t>
            </a:r>
          </a:p>
          <a:p>
            <a:endParaRPr lang="en-US" dirty="0"/>
          </a:p>
          <a:p>
            <a:r>
              <a:rPr lang="en-US" sz="2400" dirty="0"/>
              <a:t>Briefly Introduce yourselves to others and share what you learned from one another. In three (3) minutes: Hi, my name is Edwine Evra, and I am the Master Guide Coordinator for the Newark Zone. Please don’t mind my lack of eye contact /its cultural but I’m improving. I am very pleased to meet you!</a:t>
            </a:r>
          </a:p>
        </p:txBody>
      </p:sp>
    </p:spTree>
    <p:extLst>
      <p:ext uri="{BB962C8B-B14F-4D97-AF65-F5344CB8AC3E}">
        <p14:creationId xmlns:p14="http://schemas.microsoft.com/office/powerpoint/2010/main" val="2979027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47311-C0B7-82B8-536E-8DCC6B49C891}"/>
              </a:ext>
            </a:extLst>
          </p:cNvPr>
          <p:cNvSpPr>
            <a:spLocks noGrp="1"/>
          </p:cNvSpPr>
          <p:nvPr>
            <p:ph type="title"/>
          </p:nvPr>
        </p:nvSpPr>
        <p:spPr>
          <a:xfrm>
            <a:off x="178246" y="1142843"/>
            <a:ext cx="11816198" cy="3179775"/>
          </a:xfrm>
        </p:spPr>
        <p:txBody>
          <a:bodyPr/>
          <a:lstStyle/>
          <a:p>
            <a:r>
              <a:rPr lang="en-US" sz="4400" dirty="0"/>
              <a:t>Psalm 19:14 (KJV)Let the words of my mouth and the meditation of my heart be acceptable in thy sight,  O Lord, my strength, and my Redeemer</a:t>
            </a:r>
          </a:p>
        </p:txBody>
      </p:sp>
      <p:sp>
        <p:nvSpPr>
          <p:cNvPr id="3" name="Text Placeholder 2">
            <a:extLst>
              <a:ext uri="{FF2B5EF4-FFF2-40B4-BE49-F238E27FC236}">
                <a16:creationId xmlns:a16="http://schemas.microsoft.com/office/drawing/2014/main" id="{39D39B61-9600-891C-99C3-D5492A237337}"/>
              </a:ext>
            </a:extLst>
          </p:cNvPr>
          <p:cNvSpPr>
            <a:spLocks noGrp="1"/>
          </p:cNvSpPr>
          <p:nvPr>
            <p:ph type="body" idx="1"/>
          </p:nvPr>
        </p:nvSpPr>
        <p:spPr/>
        <p:txBody>
          <a:bodyPr/>
          <a:lstStyle/>
          <a:p>
            <a:r>
              <a:rPr lang="en-US" sz="3200"/>
              <a:t>Daily request</a:t>
            </a:r>
          </a:p>
        </p:txBody>
      </p:sp>
    </p:spTree>
    <p:extLst>
      <p:ext uri="{BB962C8B-B14F-4D97-AF65-F5344CB8AC3E}">
        <p14:creationId xmlns:p14="http://schemas.microsoft.com/office/powerpoint/2010/main" val="424270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2C3A2-168C-2B0C-96E1-5219CD458966}"/>
              </a:ext>
            </a:extLst>
          </p:cNvPr>
          <p:cNvSpPr>
            <a:spLocks noGrp="1"/>
          </p:cNvSpPr>
          <p:nvPr>
            <p:ph type="title"/>
          </p:nvPr>
        </p:nvSpPr>
        <p:spPr>
          <a:xfrm>
            <a:off x="1540516" y="0"/>
            <a:ext cx="9100385" cy="4600222"/>
          </a:xfrm>
        </p:spPr>
        <p:txBody>
          <a:bodyPr/>
          <a:lstStyle/>
          <a:p>
            <a:r>
              <a:rPr lang="en-US" sz="3600" dirty="0"/>
              <a:t>James 1:19, 20 (KJV)</a:t>
            </a:r>
            <a:br>
              <a:rPr lang="en-US" sz="3600" dirty="0"/>
            </a:br>
            <a:r>
              <a:rPr lang="en-US" sz="3600" dirty="0"/>
              <a:t>Wherefore, my beloved brethren, let every man be swift to hear, slow to speak, and slow to wrath; for the wrath of man worketh not the righteousness of God.</a:t>
            </a:r>
          </a:p>
        </p:txBody>
      </p:sp>
      <p:sp>
        <p:nvSpPr>
          <p:cNvPr id="3" name="Text Placeholder 2">
            <a:extLst>
              <a:ext uri="{FF2B5EF4-FFF2-40B4-BE49-F238E27FC236}">
                <a16:creationId xmlns:a16="http://schemas.microsoft.com/office/drawing/2014/main" id="{2110EB9E-6AA1-3CC1-5A32-6406103EAC36}"/>
              </a:ext>
            </a:extLst>
          </p:cNvPr>
          <p:cNvSpPr>
            <a:spLocks noGrp="1"/>
          </p:cNvSpPr>
          <p:nvPr>
            <p:ph type="body" idx="1"/>
          </p:nvPr>
        </p:nvSpPr>
        <p:spPr/>
        <p:txBody>
          <a:bodyPr/>
          <a:lstStyle/>
          <a:p>
            <a:r>
              <a:rPr lang="en-US" sz="3200"/>
              <a:t>Motivation </a:t>
            </a:r>
          </a:p>
        </p:txBody>
      </p:sp>
    </p:spTree>
    <p:extLst>
      <p:ext uri="{BB962C8B-B14F-4D97-AF65-F5344CB8AC3E}">
        <p14:creationId xmlns:p14="http://schemas.microsoft.com/office/powerpoint/2010/main" val="3328030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238F1-89CD-0A43-8171-9F3A93C93B8A}"/>
              </a:ext>
            </a:extLst>
          </p:cNvPr>
          <p:cNvSpPr>
            <a:spLocks noGrp="1"/>
          </p:cNvSpPr>
          <p:nvPr>
            <p:ph type="title"/>
          </p:nvPr>
        </p:nvSpPr>
        <p:spPr>
          <a:xfrm>
            <a:off x="571530" y="586715"/>
            <a:ext cx="3511233" cy="746539"/>
          </a:xfrm>
        </p:spPr>
        <p:txBody>
          <a:bodyPr vert="horz" lIns="91440" tIns="45720" rIns="91440" bIns="45720" rtlCol="0" anchor="ctr">
            <a:normAutofit/>
          </a:bodyPr>
          <a:lstStyle/>
          <a:p>
            <a:pPr algn="ctr"/>
            <a:r>
              <a:rPr lang="en-US" sz="3600" dirty="0"/>
              <a:t>Review!</a:t>
            </a:r>
            <a:endParaRPr lang="en-US" sz="3600" dirty="0">
              <a:solidFill>
                <a:schemeClr val="tx1"/>
              </a:solidFill>
            </a:endParaRPr>
          </a:p>
        </p:txBody>
      </p:sp>
      <p:sp>
        <p:nvSpPr>
          <p:cNvPr id="3" name="Content Placeholder 2">
            <a:extLst>
              <a:ext uri="{FF2B5EF4-FFF2-40B4-BE49-F238E27FC236}">
                <a16:creationId xmlns:a16="http://schemas.microsoft.com/office/drawing/2014/main" id="{08490098-E03D-B44E-A18A-094D6FAB4B47}"/>
              </a:ext>
            </a:extLst>
          </p:cNvPr>
          <p:cNvSpPr>
            <a:spLocks noGrp="1"/>
          </p:cNvSpPr>
          <p:nvPr>
            <p:ph idx="1"/>
          </p:nvPr>
        </p:nvSpPr>
        <p:spPr>
          <a:xfrm>
            <a:off x="571531" y="2976971"/>
            <a:ext cx="3511233" cy="2547775"/>
          </a:xfrm>
        </p:spPr>
        <p:txBody>
          <a:bodyPr vert="horz" lIns="91440" tIns="45720" rIns="91440" bIns="45720" rtlCol="0" anchor="t">
            <a:normAutofit fontScale="70000" lnSpcReduction="20000"/>
          </a:bodyPr>
          <a:lstStyle/>
          <a:p>
            <a:pPr marL="0" indent="0" algn="ctr">
              <a:lnSpc>
                <a:spcPct val="110000"/>
              </a:lnSpc>
              <a:buNone/>
            </a:pPr>
            <a:br>
              <a:rPr lang="en-US" sz="4800" dirty="0"/>
            </a:br>
            <a:br>
              <a:rPr lang="en-US" sz="4800" dirty="0"/>
            </a:br>
            <a:r>
              <a:rPr lang="en-US" sz="4800" dirty="0"/>
              <a:t>What did you learn from this presentation?</a:t>
            </a:r>
            <a:endParaRPr lang="en-US" sz="2400" cap="all" dirty="0">
              <a:solidFill>
                <a:schemeClr val="tx1"/>
              </a:solidFill>
            </a:endParaRPr>
          </a:p>
        </p:txBody>
      </p:sp>
      <p:pic>
        <p:nvPicPr>
          <p:cNvPr id="4" name="Content Placeholder 3">
            <a:extLst>
              <a:ext uri="{FF2B5EF4-FFF2-40B4-BE49-F238E27FC236}">
                <a16:creationId xmlns:a16="http://schemas.microsoft.com/office/drawing/2014/main" id="{D61E4D37-973E-5A48-A0A9-045A0A4D212C}"/>
              </a:ext>
            </a:extLst>
          </p:cNvPr>
          <p:cNvPicPr>
            <a:picLocks noChangeAspect="1"/>
          </p:cNvPicPr>
          <p:nvPr/>
        </p:nvPicPr>
        <p:blipFill rotWithShape="1">
          <a:blip r:embed="rId2"/>
          <a:srcRect r="-2" b="25696"/>
          <a:stretch/>
        </p:blipFill>
        <p:spPr>
          <a:xfrm>
            <a:off x="4654295" y="10"/>
            <a:ext cx="7537705" cy="6857990"/>
          </a:xfrm>
          <a:prstGeom prst="rect">
            <a:avLst/>
          </a:prstGeom>
        </p:spPr>
      </p:pic>
    </p:spTree>
    <p:extLst>
      <p:ext uri="{BB962C8B-B14F-4D97-AF65-F5344CB8AC3E}">
        <p14:creationId xmlns:p14="http://schemas.microsoft.com/office/powerpoint/2010/main" val="1265427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Freeform 6">
            <a:extLst>
              <a:ext uri="{FF2B5EF4-FFF2-40B4-BE49-F238E27FC236}">
                <a16:creationId xmlns:a16="http://schemas.microsoft.com/office/drawing/2014/main" id="{E446B7E6-8568-417F-959E-DB3D1E7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pic>
        <p:nvPicPr>
          <p:cNvPr id="6" name="Picture 5">
            <a:extLst>
              <a:ext uri="{FF2B5EF4-FFF2-40B4-BE49-F238E27FC236}">
                <a16:creationId xmlns:a16="http://schemas.microsoft.com/office/drawing/2014/main" id="{72876FD7-78FD-97A1-5C63-DBA73ECB5E2F}"/>
              </a:ext>
            </a:extLst>
          </p:cNvPr>
          <p:cNvPicPr>
            <a:picLocks noChangeAspect="1"/>
          </p:cNvPicPr>
          <p:nvPr/>
        </p:nvPicPr>
        <p:blipFill rotWithShape="1">
          <a:blip r:embed="rId2"/>
          <a:srcRect t="33245"/>
          <a:stretch/>
        </p:blipFill>
        <p:spPr>
          <a:xfrm>
            <a:off x="-1" y="-1"/>
            <a:ext cx="12192001" cy="4883281"/>
          </a:xfrm>
          <a:prstGeom prst="rect">
            <a:avLst/>
          </a:prstGeom>
        </p:spPr>
      </p:pic>
      <p:sp>
        <p:nvSpPr>
          <p:cNvPr id="18" name="Freeform 9">
            <a:extLst>
              <a:ext uri="{FF2B5EF4-FFF2-40B4-BE49-F238E27FC236}">
                <a16:creationId xmlns:a16="http://schemas.microsoft.com/office/drawing/2014/main" id="{AFB83730-58A8-42CA-90B3-5D5D2D1B0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547642"/>
            <a:ext cx="12192000" cy="2332906"/>
          </a:xfrm>
          <a:custGeom>
            <a:avLst/>
            <a:gdLst>
              <a:gd name="connsiteX0" fmla="*/ 0 w 12192000"/>
              <a:gd name="connsiteY0" fmla="*/ 0 h 2332906"/>
              <a:gd name="connsiteX1" fmla="*/ 1996017 w 12192000"/>
              <a:gd name="connsiteY1" fmla="*/ 0 h 2332906"/>
              <a:gd name="connsiteX2" fmla="*/ 2377017 w 12192000"/>
              <a:gd name="connsiteY2" fmla="*/ 263783 h 2332906"/>
              <a:gd name="connsiteX3" fmla="*/ 2385484 w 12192000"/>
              <a:gd name="connsiteY3" fmla="*/ 266713 h 2332906"/>
              <a:gd name="connsiteX4" fmla="*/ 2398184 w 12192000"/>
              <a:gd name="connsiteY4" fmla="*/ 271110 h 2332906"/>
              <a:gd name="connsiteX5" fmla="*/ 2410883 w 12192000"/>
              <a:gd name="connsiteY5" fmla="*/ 275506 h 2332906"/>
              <a:gd name="connsiteX6" fmla="*/ 2421467 w 12192000"/>
              <a:gd name="connsiteY6" fmla="*/ 275506 h 2332906"/>
              <a:gd name="connsiteX7" fmla="*/ 2434167 w 12192000"/>
              <a:gd name="connsiteY7" fmla="*/ 275506 h 2332906"/>
              <a:gd name="connsiteX8" fmla="*/ 2444750 w 12192000"/>
              <a:gd name="connsiteY8" fmla="*/ 271110 h 2332906"/>
              <a:gd name="connsiteX9" fmla="*/ 2457450 w 12192000"/>
              <a:gd name="connsiteY9" fmla="*/ 266713 h 2332906"/>
              <a:gd name="connsiteX10" fmla="*/ 2465917 w 12192000"/>
              <a:gd name="connsiteY10" fmla="*/ 263783 h 2332906"/>
              <a:gd name="connsiteX11" fmla="*/ 2846917 w 12192000"/>
              <a:gd name="connsiteY11" fmla="*/ 0 h 2332906"/>
              <a:gd name="connsiteX12" fmla="*/ 12192000 w 12192000"/>
              <a:gd name="connsiteY12" fmla="*/ 0 h 2332906"/>
              <a:gd name="connsiteX13" fmla="*/ 12192000 w 12192000"/>
              <a:gd name="connsiteY13" fmla="*/ 2332906 h 2332906"/>
              <a:gd name="connsiteX14" fmla="*/ 0 w 12192000"/>
              <a:gd name="connsiteY14" fmla="*/ 2332906 h 233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2332906">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92000" y="0"/>
                </a:lnTo>
                <a:lnTo>
                  <a:pt x="12192000" y="2332906"/>
                </a:lnTo>
                <a:lnTo>
                  <a:pt x="0" y="233290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CAB6B8-9383-E299-1560-FE5993CE272C}"/>
              </a:ext>
            </a:extLst>
          </p:cNvPr>
          <p:cNvSpPr>
            <a:spLocks noGrp="1"/>
          </p:cNvSpPr>
          <p:nvPr>
            <p:ph type="title"/>
          </p:nvPr>
        </p:nvSpPr>
        <p:spPr>
          <a:xfrm>
            <a:off x="169333" y="4895558"/>
            <a:ext cx="11825111" cy="1722553"/>
          </a:xfrm>
        </p:spPr>
        <p:txBody>
          <a:bodyPr vert="horz" lIns="91440" tIns="45720" rIns="91440" bIns="45720" rtlCol="0" anchor="b">
            <a:normAutofit fontScale="90000"/>
          </a:bodyPr>
          <a:lstStyle/>
          <a:p>
            <a:pPr algn="l"/>
            <a:r>
              <a:rPr lang="en-US" sz="4000"/>
              <a:t>With good and clear communication, we all can build lasting relationships and lead others TO GOD, THROUGH GOD AND FOR GOD!</a:t>
            </a:r>
          </a:p>
        </p:txBody>
      </p:sp>
    </p:spTree>
    <p:extLst>
      <p:ext uri="{BB962C8B-B14F-4D97-AF65-F5344CB8AC3E}">
        <p14:creationId xmlns:p14="http://schemas.microsoft.com/office/powerpoint/2010/main" val="2682672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AA3FD-D15E-ECA9-191C-3C51B392DB81}"/>
              </a:ext>
            </a:extLst>
          </p:cNvPr>
          <p:cNvSpPr>
            <a:spLocks noGrp="1"/>
          </p:cNvSpPr>
          <p:nvPr>
            <p:ph type="title"/>
          </p:nvPr>
        </p:nvSpPr>
        <p:spPr>
          <a:xfrm>
            <a:off x="626008" y="1415801"/>
            <a:ext cx="6370537" cy="1867726"/>
          </a:xfrm>
        </p:spPr>
        <p:txBody>
          <a:bodyPr/>
          <a:lstStyle/>
          <a:p>
            <a:r>
              <a:rPr lang="en-US" sz="5400" dirty="0"/>
              <a:t>What is  </a:t>
            </a:r>
            <a:br>
              <a:rPr lang="en-US" sz="5400" dirty="0"/>
            </a:br>
            <a:r>
              <a:rPr lang="en-US" sz="5400" dirty="0"/>
              <a:t>  Communication?</a:t>
            </a:r>
          </a:p>
        </p:txBody>
      </p:sp>
      <p:sp>
        <p:nvSpPr>
          <p:cNvPr id="3" name="Text Placeholder 2">
            <a:extLst>
              <a:ext uri="{FF2B5EF4-FFF2-40B4-BE49-F238E27FC236}">
                <a16:creationId xmlns:a16="http://schemas.microsoft.com/office/drawing/2014/main" id="{8127A253-C82B-50A8-460D-F2B159056C1E}"/>
              </a:ext>
            </a:extLst>
          </p:cNvPr>
          <p:cNvSpPr>
            <a:spLocks noGrp="1"/>
          </p:cNvSpPr>
          <p:nvPr>
            <p:ph type="body" idx="1"/>
          </p:nvPr>
        </p:nvSpPr>
        <p:spPr>
          <a:xfrm>
            <a:off x="626008" y="4257779"/>
            <a:ext cx="6495228" cy="2600221"/>
          </a:xfrm>
        </p:spPr>
        <p:txBody>
          <a:bodyPr/>
          <a:lstStyle/>
          <a:p>
            <a:r>
              <a:rPr lang="en-US" sz="2400" dirty="0"/>
              <a:t>Who communicate to whom?</a:t>
            </a:r>
          </a:p>
          <a:p>
            <a:r>
              <a:rPr lang="en-US" sz="2400" dirty="0"/>
              <a:t>  Why communicate?</a:t>
            </a:r>
          </a:p>
          <a:p>
            <a:r>
              <a:rPr lang="en-US" sz="2400" dirty="0"/>
              <a:t>    How do we communicate?</a:t>
            </a:r>
          </a:p>
          <a:p>
            <a:r>
              <a:rPr lang="en-US" sz="2400" dirty="0"/>
              <a:t>      What about?</a:t>
            </a:r>
          </a:p>
          <a:p>
            <a:r>
              <a:rPr lang="en-US" sz="2400" dirty="0"/>
              <a:t>        What are the consequences ?</a:t>
            </a:r>
          </a:p>
        </p:txBody>
      </p:sp>
      <p:sp>
        <p:nvSpPr>
          <p:cNvPr id="4" name="Text Placeholder 3">
            <a:extLst>
              <a:ext uri="{FF2B5EF4-FFF2-40B4-BE49-F238E27FC236}">
                <a16:creationId xmlns:a16="http://schemas.microsoft.com/office/drawing/2014/main" id="{1513695E-0BF9-94C1-9502-022E9F112A2A}"/>
              </a:ext>
            </a:extLst>
          </p:cNvPr>
          <p:cNvSpPr>
            <a:spLocks noGrp="1"/>
          </p:cNvSpPr>
          <p:nvPr>
            <p:ph type="body" sz="quarter" idx="16"/>
          </p:nvPr>
        </p:nvSpPr>
        <p:spPr>
          <a:xfrm>
            <a:off x="7315200" y="829410"/>
            <a:ext cx="4616400" cy="5599099"/>
          </a:xfrm>
        </p:spPr>
        <p:txBody>
          <a:bodyPr>
            <a:noAutofit/>
          </a:bodyPr>
          <a:lstStyle/>
          <a:p>
            <a:r>
              <a:rPr lang="en-US" sz="3200" dirty="0"/>
              <a:t>The definition of Communication varies by individuals. </a:t>
            </a:r>
          </a:p>
          <a:p>
            <a:r>
              <a:rPr lang="en-US" sz="3200" dirty="0"/>
              <a:t>However, for this course, we can settle that communication is simply the act of transferring information from one place, person, or group to another.</a:t>
            </a:r>
          </a:p>
        </p:txBody>
      </p:sp>
    </p:spTree>
    <p:extLst>
      <p:ext uri="{BB962C8B-B14F-4D97-AF65-F5344CB8AC3E}">
        <p14:creationId xmlns:p14="http://schemas.microsoft.com/office/powerpoint/2010/main" val="111834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866C8-D64F-F3A5-AA23-8B0AD0A4AE8E}"/>
              </a:ext>
            </a:extLst>
          </p:cNvPr>
          <p:cNvSpPr>
            <a:spLocks noGrp="1"/>
          </p:cNvSpPr>
          <p:nvPr>
            <p:ph type="title"/>
          </p:nvPr>
        </p:nvSpPr>
        <p:spPr/>
        <p:txBody>
          <a:bodyPr/>
          <a:lstStyle/>
          <a:p>
            <a:r>
              <a:rPr lang="en-US"/>
              <a:t>Communication theory</a:t>
            </a:r>
          </a:p>
        </p:txBody>
      </p:sp>
      <p:sp>
        <p:nvSpPr>
          <p:cNvPr id="3" name="Content Placeholder 2">
            <a:extLst>
              <a:ext uri="{FF2B5EF4-FFF2-40B4-BE49-F238E27FC236}">
                <a16:creationId xmlns:a16="http://schemas.microsoft.com/office/drawing/2014/main" id="{2B1511A3-4807-BA1B-732C-977A7B2948A8}"/>
              </a:ext>
            </a:extLst>
          </p:cNvPr>
          <p:cNvSpPr>
            <a:spLocks noGrp="1"/>
          </p:cNvSpPr>
          <p:nvPr>
            <p:ph idx="1"/>
          </p:nvPr>
        </p:nvSpPr>
        <p:spPr>
          <a:xfrm>
            <a:off x="31192" y="1952375"/>
            <a:ext cx="12129614" cy="4628356"/>
          </a:xfrm>
        </p:spPr>
        <p:txBody>
          <a:bodyPr>
            <a:normAutofit/>
          </a:bodyPr>
          <a:lstStyle/>
          <a:p>
            <a:r>
              <a:rPr lang="en-US" sz="4000" dirty="0"/>
              <a:t>Communication theory - studies the scientific process of sending &amp; receiving information. There are many principles, methods, and components that can affect a message, and communication theory explains it all, but we will focus only on two theories for now.</a:t>
            </a:r>
          </a:p>
        </p:txBody>
      </p:sp>
    </p:spTree>
    <p:extLst>
      <p:ext uri="{BB962C8B-B14F-4D97-AF65-F5344CB8AC3E}">
        <p14:creationId xmlns:p14="http://schemas.microsoft.com/office/powerpoint/2010/main" val="93100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7" name="Rectangle 49">
            <a:extLst>
              <a:ext uri="{FF2B5EF4-FFF2-40B4-BE49-F238E27FC236}">
                <a16:creationId xmlns:a16="http://schemas.microsoft.com/office/drawing/2014/main" id="{A1DFCBE5-52C1-48A9-89CF-E7D68CCA1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51">
            <a:extLst>
              <a:ext uri="{FF2B5EF4-FFF2-40B4-BE49-F238E27FC236}">
                <a16:creationId xmlns:a16="http://schemas.microsoft.com/office/drawing/2014/main" id="{06AB74CA-E76D-4922-91FE-A4AAF0487C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47203"/>
            <a:ext cx="11707367" cy="2572622"/>
          </a:xfrm>
          <a:custGeom>
            <a:avLst/>
            <a:gdLst>
              <a:gd name="connsiteX0" fmla="*/ 0 w 11707367"/>
              <a:gd name="connsiteY0" fmla="*/ 0 h 2572622"/>
              <a:gd name="connsiteX1" fmla="*/ 1888420 w 11707367"/>
              <a:gd name="connsiteY1" fmla="*/ 0 h 2572622"/>
              <a:gd name="connsiteX2" fmla="*/ 2198560 w 11707367"/>
              <a:gd name="connsiteY2" fmla="*/ 310139 h 2572622"/>
              <a:gd name="connsiteX3" fmla="*/ 2425431 w 11707367"/>
              <a:gd name="connsiteY3" fmla="*/ 310139 h 2572622"/>
              <a:gd name="connsiteX4" fmla="*/ 2735570 w 11707367"/>
              <a:gd name="connsiteY4" fmla="*/ 0 h 2572622"/>
              <a:gd name="connsiteX5" fmla="*/ 11707367 w 11707367"/>
              <a:gd name="connsiteY5" fmla="*/ 0 h 2572622"/>
              <a:gd name="connsiteX6" fmla="*/ 11707367 w 11707367"/>
              <a:gd name="connsiteY6" fmla="*/ 2572622 h 2572622"/>
              <a:gd name="connsiteX7" fmla="*/ 0 w 11707367"/>
              <a:gd name="connsiteY7" fmla="*/ 2572622 h 2572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07367" h="2572622">
                <a:moveTo>
                  <a:pt x="0" y="0"/>
                </a:moveTo>
                <a:lnTo>
                  <a:pt x="1888420" y="0"/>
                </a:lnTo>
                <a:lnTo>
                  <a:pt x="2198560" y="310139"/>
                </a:lnTo>
                <a:cubicBezTo>
                  <a:pt x="2261209" y="372788"/>
                  <a:pt x="2362782" y="372788"/>
                  <a:pt x="2425431" y="310139"/>
                </a:cubicBezTo>
                <a:lnTo>
                  <a:pt x="2735570" y="0"/>
                </a:lnTo>
                <a:lnTo>
                  <a:pt x="11707367" y="0"/>
                </a:lnTo>
                <a:lnTo>
                  <a:pt x="11707367" y="2572622"/>
                </a:lnTo>
                <a:lnTo>
                  <a:pt x="0" y="2572622"/>
                </a:lnTo>
                <a:close/>
              </a:path>
            </a:pathLst>
          </a:custGeom>
          <a:solidFill>
            <a:srgbClr val="59595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7" name="Content Placeholder 26">
            <a:extLst>
              <a:ext uri="{FF2B5EF4-FFF2-40B4-BE49-F238E27FC236}">
                <a16:creationId xmlns:a16="http://schemas.microsoft.com/office/drawing/2014/main" id="{D3AF82D6-F3AD-ADD2-4099-0478C228D824}"/>
              </a:ext>
            </a:extLst>
          </p:cNvPr>
          <p:cNvPicPr>
            <a:picLocks noChangeAspect="1"/>
          </p:cNvPicPr>
          <p:nvPr/>
        </p:nvPicPr>
        <p:blipFill>
          <a:blip r:embed="rId3"/>
          <a:stretch>
            <a:fillRect/>
          </a:stretch>
        </p:blipFill>
        <p:spPr>
          <a:xfrm>
            <a:off x="0" y="0"/>
            <a:ext cx="5613174" cy="6858000"/>
          </a:xfrm>
          <a:prstGeom prst="rect">
            <a:avLst/>
          </a:prstGeom>
        </p:spPr>
      </p:pic>
      <p:pic>
        <p:nvPicPr>
          <p:cNvPr id="58" name="Picture 57">
            <a:extLst>
              <a:ext uri="{FF2B5EF4-FFF2-40B4-BE49-F238E27FC236}">
                <a16:creationId xmlns:a16="http://schemas.microsoft.com/office/drawing/2014/main" id="{946354AB-774A-91F0-D3B2-7EF5A81A8D0F}"/>
              </a:ext>
            </a:extLst>
          </p:cNvPr>
          <p:cNvPicPr>
            <a:picLocks noChangeAspect="1"/>
          </p:cNvPicPr>
          <p:nvPr/>
        </p:nvPicPr>
        <p:blipFill>
          <a:blip r:embed="rId4"/>
          <a:stretch>
            <a:fillRect/>
          </a:stretch>
        </p:blipFill>
        <p:spPr>
          <a:xfrm>
            <a:off x="5613174" y="0"/>
            <a:ext cx="6575778" cy="6858001"/>
          </a:xfrm>
          <a:prstGeom prst="rect">
            <a:avLst/>
          </a:prstGeom>
        </p:spPr>
      </p:pic>
    </p:spTree>
    <p:extLst>
      <p:ext uri="{BB962C8B-B14F-4D97-AF65-F5344CB8AC3E}">
        <p14:creationId xmlns:p14="http://schemas.microsoft.com/office/powerpoint/2010/main" val="3719282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238F1-89CD-0A43-8171-9F3A93C93B8A}"/>
              </a:ext>
            </a:extLst>
          </p:cNvPr>
          <p:cNvSpPr>
            <a:spLocks noGrp="1"/>
          </p:cNvSpPr>
          <p:nvPr>
            <p:ph type="title"/>
          </p:nvPr>
        </p:nvSpPr>
        <p:spPr>
          <a:xfrm>
            <a:off x="571530" y="586715"/>
            <a:ext cx="3511233" cy="746539"/>
          </a:xfrm>
        </p:spPr>
        <p:txBody>
          <a:bodyPr vert="horz" lIns="91440" tIns="45720" rIns="91440" bIns="45720" rtlCol="0" anchor="ctr">
            <a:normAutofit/>
          </a:bodyPr>
          <a:lstStyle/>
          <a:p>
            <a:pPr algn="ctr"/>
            <a:r>
              <a:rPr lang="en-US" sz="3600" dirty="0">
                <a:solidFill>
                  <a:schemeClr val="tx1"/>
                </a:solidFill>
              </a:rPr>
              <a:t>Break Out</a:t>
            </a:r>
          </a:p>
        </p:txBody>
      </p:sp>
      <p:sp>
        <p:nvSpPr>
          <p:cNvPr id="3" name="Content Placeholder 2">
            <a:extLst>
              <a:ext uri="{FF2B5EF4-FFF2-40B4-BE49-F238E27FC236}">
                <a16:creationId xmlns:a16="http://schemas.microsoft.com/office/drawing/2014/main" id="{08490098-E03D-B44E-A18A-094D6FAB4B47}"/>
              </a:ext>
            </a:extLst>
          </p:cNvPr>
          <p:cNvSpPr>
            <a:spLocks noGrp="1"/>
          </p:cNvSpPr>
          <p:nvPr>
            <p:ph idx="1"/>
          </p:nvPr>
        </p:nvSpPr>
        <p:spPr>
          <a:xfrm>
            <a:off x="571531" y="2976971"/>
            <a:ext cx="3511233" cy="2547775"/>
          </a:xfrm>
        </p:spPr>
        <p:txBody>
          <a:bodyPr vert="horz" lIns="91440" tIns="45720" rIns="91440" bIns="45720" rtlCol="0" anchor="t">
            <a:normAutofit fontScale="62500" lnSpcReduction="20000"/>
          </a:bodyPr>
          <a:lstStyle/>
          <a:p>
            <a:pPr marL="0" indent="0" algn="ctr">
              <a:lnSpc>
                <a:spcPct val="110000"/>
              </a:lnSpc>
              <a:buNone/>
            </a:pPr>
            <a:r>
              <a:rPr lang="en-US" sz="4800" dirty="0"/>
              <a:t>What stood out the most to you from Mehrabian’s theory of communication ?</a:t>
            </a:r>
            <a:endParaRPr lang="en-US" sz="2400" cap="all" dirty="0">
              <a:solidFill>
                <a:schemeClr val="tx1"/>
              </a:solidFill>
            </a:endParaRPr>
          </a:p>
        </p:txBody>
      </p:sp>
      <p:pic>
        <p:nvPicPr>
          <p:cNvPr id="4" name="Content Placeholder 3">
            <a:extLst>
              <a:ext uri="{FF2B5EF4-FFF2-40B4-BE49-F238E27FC236}">
                <a16:creationId xmlns:a16="http://schemas.microsoft.com/office/drawing/2014/main" id="{D61E4D37-973E-5A48-A0A9-045A0A4D212C}"/>
              </a:ext>
            </a:extLst>
          </p:cNvPr>
          <p:cNvPicPr>
            <a:picLocks noChangeAspect="1"/>
          </p:cNvPicPr>
          <p:nvPr/>
        </p:nvPicPr>
        <p:blipFill rotWithShape="1">
          <a:blip r:embed="rId2"/>
          <a:srcRect r="-2" b="25696"/>
          <a:stretch/>
        </p:blipFill>
        <p:spPr>
          <a:xfrm>
            <a:off x="4654295" y="10"/>
            <a:ext cx="7537705" cy="6857990"/>
          </a:xfrm>
          <a:prstGeom prst="rect">
            <a:avLst/>
          </a:prstGeom>
        </p:spPr>
      </p:pic>
    </p:spTree>
    <p:extLst>
      <p:ext uri="{BB962C8B-B14F-4D97-AF65-F5344CB8AC3E}">
        <p14:creationId xmlns:p14="http://schemas.microsoft.com/office/powerpoint/2010/main" val="2758003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3">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1C95EA-E781-E734-7662-200B5A0FF740}"/>
              </a:ext>
            </a:extLst>
          </p:cNvPr>
          <p:cNvSpPr>
            <a:spLocks noGrp="1"/>
          </p:cNvSpPr>
          <p:nvPr>
            <p:ph type="title"/>
          </p:nvPr>
        </p:nvSpPr>
        <p:spPr>
          <a:xfrm>
            <a:off x="55147" y="1456082"/>
            <a:ext cx="4637004" cy="1729910"/>
          </a:xfrm>
        </p:spPr>
        <p:txBody>
          <a:bodyPr vert="horz" lIns="91440" tIns="45720" rIns="91440" bIns="45720" rtlCol="0" anchor="t">
            <a:normAutofit fontScale="90000"/>
          </a:bodyPr>
          <a:lstStyle/>
          <a:p>
            <a:pPr algn="ctr"/>
            <a:r>
              <a:rPr lang="en-US" dirty="0"/>
              <a:t>Types of</a:t>
            </a:r>
            <a:br>
              <a:rPr lang="en-US" dirty="0"/>
            </a:br>
            <a:br>
              <a:rPr lang="en-US" dirty="0"/>
            </a:br>
            <a:r>
              <a:rPr lang="en-US" dirty="0"/>
              <a:t>Communications</a:t>
            </a:r>
            <a:endParaRPr lang="en-US" sz="3600" dirty="0"/>
          </a:p>
        </p:txBody>
      </p:sp>
      <p:sp>
        <p:nvSpPr>
          <p:cNvPr id="8" name="Content Placeholder 7">
            <a:extLst>
              <a:ext uri="{FF2B5EF4-FFF2-40B4-BE49-F238E27FC236}">
                <a16:creationId xmlns:a16="http://schemas.microsoft.com/office/drawing/2014/main" id="{DD9A35AF-A7E9-1109-0960-7D8FD2555567}"/>
              </a:ext>
            </a:extLst>
          </p:cNvPr>
          <p:cNvSpPr>
            <a:spLocks noGrp="1"/>
          </p:cNvSpPr>
          <p:nvPr>
            <p:ph idx="1"/>
          </p:nvPr>
        </p:nvSpPr>
        <p:spPr>
          <a:xfrm>
            <a:off x="4927374" y="698287"/>
            <a:ext cx="7154334" cy="4381713"/>
          </a:xfrm>
        </p:spPr>
        <p:txBody>
          <a:bodyPr>
            <a:normAutofit/>
          </a:bodyPr>
          <a:lstStyle/>
          <a:p>
            <a:r>
              <a:rPr lang="en-US" sz="2800" dirty="0"/>
              <a:t>Verbal &amp; Nonverbal</a:t>
            </a:r>
          </a:p>
          <a:p>
            <a:r>
              <a:rPr lang="en-US" sz="2800" dirty="0"/>
              <a:t>Visual &amp; Written</a:t>
            </a:r>
          </a:p>
          <a:p>
            <a:r>
              <a:rPr lang="en-US" sz="2800" dirty="0"/>
              <a:t>Direct &amp; indirect</a:t>
            </a:r>
          </a:p>
          <a:p>
            <a:r>
              <a:rPr lang="en-US" sz="2800" dirty="0"/>
              <a:t>Personal &amp; Professional </a:t>
            </a:r>
          </a:p>
        </p:txBody>
      </p:sp>
    </p:spTree>
    <p:extLst>
      <p:ext uri="{BB962C8B-B14F-4D97-AF65-F5344CB8AC3E}">
        <p14:creationId xmlns:p14="http://schemas.microsoft.com/office/powerpoint/2010/main" val="354581482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3">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1C95EA-E781-E734-7662-200B5A0FF740}"/>
              </a:ext>
            </a:extLst>
          </p:cNvPr>
          <p:cNvSpPr>
            <a:spLocks noGrp="1"/>
          </p:cNvSpPr>
          <p:nvPr>
            <p:ph type="title"/>
          </p:nvPr>
        </p:nvSpPr>
        <p:spPr>
          <a:xfrm>
            <a:off x="1" y="1354666"/>
            <a:ext cx="4637004" cy="5404555"/>
          </a:xfrm>
        </p:spPr>
        <p:txBody>
          <a:bodyPr vert="horz" lIns="91440" tIns="45720" rIns="91440" bIns="45720" rtlCol="0" anchor="t">
            <a:normAutofit/>
          </a:bodyPr>
          <a:lstStyle/>
          <a:p>
            <a:pPr algn="ctr"/>
            <a:r>
              <a:rPr lang="en-US" dirty="0"/>
              <a:t>Types of</a:t>
            </a:r>
            <a:br>
              <a:rPr lang="en-US" dirty="0"/>
            </a:br>
            <a:br>
              <a:rPr lang="en-US" dirty="0"/>
            </a:br>
            <a:r>
              <a:rPr lang="en-US" dirty="0"/>
              <a:t>Communications</a:t>
            </a:r>
            <a:br>
              <a:rPr lang="en-US" dirty="0"/>
            </a:br>
            <a:br>
              <a:rPr lang="en-US" dirty="0"/>
            </a:br>
            <a:r>
              <a:rPr lang="en-US" dirty="0"/>
              <a:t>Barriers</a:t>
            </a:r>
            <a:endParaRPr lang="en-US" sz="3600" dirty="0"/>
          </a:p>
        </p:txBody>
      </p:sp>
      <p:sp>
        <p:nvSpPr>
          <p:cNvPr id="8" name="Content Placeholder 7">
            <a:extLst>
              <a:ext uri="{FF2B5EF4-FFF2-40B4-BE49-F238E27FC236}">
                <a16:creationId xmlns:a16="http://schemas.microsoft.com/office/drawing/2014/main" id="{DD9A35AF-A7E9-1109-0960-7D8FD2555567}"/>
              </a:ext>
            </a:extLst>
          </p:cNvPr>
          <p:cNvSpPr>
            <a:spLocks noGrp="1"/>
          </p:cNvSpPr>
          <p:nvPr>
            <p:ph idx="1"/>
          </p:nvPr>
        </p:nvSpPr>
        <p:spPr>
          <a:xfrm>
            <a:off x="4685773" y="346095"/>
            <a:ext cx="7154334" cy="6188817"/>
          </a:xfrm>
        </p:spPr>
        <p:txBody>
          <a:bodyPr>
            <a:noAutofit/>
          </a:bodyPr>
          <a:lstStyle/>
          <a:p>
            <a:r>
              <a:rPr lang="en-US" sz="2000" dirty="0"/>
              <a:t>Message =&gt; Too lengthy, disorganized, erroneous</a:t>
            </a:r>
          </a:p>
          <a:p>
            <a:r>
              <a:rPr lang="en-US" sz="2000" dirty="0"/>
              <a:t>Message =&gt; Poor verbal and body language.</a:t>
            </a:r>
          </a:p>
          <a:p>
            <a:r>
              <a:rPr lang="en-US" sz="2000" dirty="0"/>
              <a:t>Source =&gt; Lack of Self-Confidence</a:t>
            </a:r>
          </a:p>
          <a:p>
            <a:r>
              <a:rPr lang="en-US" sz="2000" dirty="0"/>
              <a:t>Source &amp;/or Receiver =&gt; lack of enthusiasm.</a:t>
            </a:r>
          </a:p>
          <a:p>
            <a:r>
              <a:rPr lang="en-US" sz="2000" dirty="0"/>
              <a:t>Source &amp;/or Receiver =&gt; Discrimination</a:t>
            </a:r>
          </a:p>
          <a:p>
            <a:r>
              <a:rPr lang="en-US" sz="2000" dirty="0"/>
              <a:t> Message =&gt; disagreement between verbal and non-verbal messages.</a:t>
            </a:r>
          </a:p>
          <a:p>
            <a:r>
              <a:rPr lang="en-US" sz="2000" dirty="0"/>
              <a:t>Source =&gt; Negative Self Image.</a:t>
            </a:r>
          </a:p>
          <a:p>
            <a:r>
              <a:rPr lang="en-US" sz="2000" dirty="0"/>
              <a:t>Receiver =&gt; Lack of Feedback</a:t>
            </a:r>
          </a:p>
          <a:p>
            <a:r>
              <a:rPr lang="en-US" sz="2000" dirty="0"/>
              <a:t>Source &amp;/or Receiver =&gt; Language and Vocabulary Level. </a:t>
            </a:r>
          </a:p>
          <a:p>
            <a:r>
              <a:rPr lang="en-US" sz="2000" dirty="0"/>
              <a:t>Receiver =&gt; Selective Perception.</a:t>
            </a:r>
          </a:p>
          <a:p>
            <a:r>
              <a:rPr lang="en-US" sz="2000" dirty="0"/>
              <a:t>Receiver =&gt; Lack of Interest in the Topic/Subject </a:t>
            </a:r>
          </a:p>
          <a:p>
            <a:r>
              <a:rPr lang="en-US" sz="2000" dirty="0"/>
              <a:t>Channel =&gt; voice quality / Venue / Effect of Noise</a:t>
            </a:r>
          </a:p>
        </p:txBody>
      </p:sp>
    </p:spTree>
    <p:extLst>
      <p:ext uri="{BB962C8B-B14F-4D97-AF65-F5344CB8AC3E}">
        <p14:creationId xmlns:p14="http://schemas.microsoft.com/office/powerpoint/2010/main" val="315871852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3">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4B1BBAF-DB7E-0151-7383-1A8EE3F3CEB2}"/>
              </a:ext>
            </a:extLst>
          </p:cNvPr>
          <p:cNvSpPr>
            <a:spLocks noGrp="1"/>
          </p:cNvSpPr>
          <p:nvPr>
            <p:ph type="title"/>
          </p:nvPr>
        </p:nvSpPr>
        <p:spPr>
          <a:xfrm>
            <a:off x="0" y="245088"/>
            <a:ext cx="4637005" cy="6416841"/>
          </a:xfrm>
        </p:spPr>
        <p:txBody>
          <a:bodyPr vert="horz" lIns="91440" tIns="45720" rIns="91440" bIns="45720" rtlCol="0" anchor="t">
            <a:normAutofit/>
          </a:bodyPr>
          <a:lstStyle/>
          <a:p>
            <a:pPr algn="ctr"/>
            <a:r>
              <a:rPr lang="en-US" sz="4400" dirty="0"/>
              <a:t>Talking At vs Talking To</a:t>
            </a:r>
            <a:br>
              <a:rPr lang="en-US" sz="4400" dirty="0"/>
            </a:br>
            <a:br>
              <a:rPr lang="en-US" sz="4400" dirty="0"/>
            </a:br>
            <a:r>
              <a:rPr lang="en-US" sz="2400" b="0" i="0" u="none" strike="noStrike" dirty="0">
                <a:solidFill>
                  <a:srgbClr val="4D5156"/>
                </a:solidFill>
                <a:effectLst/>
                <a:latin typeface="Roboto" panose="020F0502020204030204" pitchFamily="34" charset="0"/>
              </a:rPr>
              <a:t>A person who talks at you is having a one-sided conversation. They're there to tell you things and don't care for your input on the matter.</a:t>
            </a:r>
            <a:br>
              <a:rPr lang="en-US" sz="2400" b="0" i="0" u="none" strike="noStrike" dirty="0">
                <a:solidFill>
                  <a:srgbClr val="4D5156"/>
                </a:solidFill>
                <a:effectLst/>
                <a:latin typeface="Roboto" panose="020F0502020204030204" pitchFamily="34" charset="0"/>
              </a:rPr>
            </a:br>
            <a:br>
              <a:rPr lang="en-US" sz="2400" b="0" i="0" u="none" strike="noStrike" dirty="0">
                <a:solidFill>
                  <a:srgbClr val="4D5156"/>
                </a:solidFill>
                <a:effectLst/>
                <a:latin typeface="Roboto" panose="020F0502020204030204" pitchFamily="34" charset="0"/>
              </a:rPr>
            </a:br>
            <a:r>
              <a:rPr lang="en-US" sz="2400" b="0" i="0" u="none" strike="noStrike" dirty="0">
                <a:solidFill>
                  <a:srgbClr val="4D5156"/>
                </a:solidFill>
                <a:effectLst/>
                <a:latin typeface="Roboto" panose="020F0502020204030204" pitchFamily="34" charset="0"/>
              </a:rPr>
              <a:t> </a:t>
            </a:r>
            <a:r>
              <a:rPr lang="en-US" sz="2400" b="1" i="0" u="none" strike="noStrike" dirty="0">
                <a:solidFill>
                  <a:srgbClr val="4D5156"/>
                </a:solidFill>
                <a:effectLst/>
                <a:latin typeface="Roboto" panose="020F0502020204030204" pitchFamily="34" charset="0"/>
              </a:rPr>
              <a:t>Someone talking to you is having a conversation</a:t>
            </a:r>
            <a:r>
              <a:rPr lang="en-US" sz="2400" b="0" i="0" u="none" strike="noStrike" dirty="0">
                <a:solidFill>
                  <a:srgbClr val="4D5156"/>
                </a:solidFill>
                <a:effectLst/>
                <a:latin typeface="Roboto" panose="020F0502020204030204" pitchFamily="34" charset="0"/>
              </a:rPr>
              <a:t>. You and they are both active participants.</a:t>
            </a:r>
            <a:endParaRPr lang="en-US" sz="2400" dirty="0"/>
          </a:p>
        </p:txBody>
      </p:sp>
      <p:pic>
        <p:nvPicPr>
          <p:cNvPr id="10" name="Content Placeholder 5">
            <a:extLst>
              <a:ext uri="{FF2B5EF4-FFF2-40B4-BE49-F238E27FC236}">
                <a16:creationId xmlns:a16="http://schemas.microsoft.com/office/drawing/2014/main" id="{B980A429-0B00-4402-1280-5526AA9521A1}"/>
              </a:ext>
            </a:extLst>
          </p:cNvPr>
          <p:cNvPicPr>
            <a:picLocks noGrp="1" noChangeAspect="1"/>
          </p:cNvPicPr>
          <p:nvPr>
            <p:ph idx="1"/>
          </p:nvPr>
        </p:nvPicPr>
        <p:blipFill>
          <a:blip r:embed="rId4"/>
          <a:stretch>
            <a:fillRect/>
          </a:stretch>
        </p:blipFill>
        <p:spPr>
          <a:xfrm>
            <a:off x="4637006" y="0"/>
            <a:ext cx="7554994" cy="6858001"/>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113813186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1023</Words>
  <Application>Microsoft Macintosh PowerPoint</Application>
  <PresentationFormat>Widescreen</PresentationFormat>
  <Paragraphs>106</Paragraphs>
  <Slides>23</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 Nova</vt:lpstr>
      <vt:lpstr>Calibri</vt:lpstr>
      <vt:lpstr>Century Gothic</vt:lpstr>
      <vt:lpstr>Courier New</vt:lpstr>
      <vt:lpstr>McgillSans-Regular</vt:lpstr>
      <vt:lpstr>Roboto</vt:lpstr>
      <vt:lpstr>Wingdings</vt:lpstr>
      <vt:lpstr>Wingdings 2</vt:lpstr>
      <vt:lpstr>Quotable</vt:lpstr>
      <vt:lpstr>Communication Theory, Listening Skills &amp; Practical Communication </vt:lpstr>
      <vt:lpstr>Devotion &amp; Self-Presentation Exercise</vt:lpstr>
      <vt:lpstr>What is     Communication?</vt:lpstr>
      <vt:lpstr>Communication theory</vt:lpstr>
      <vt:lpstr>PowerPoint Presentation</vt:lpstr>
      <vt:lpstr>Break Out</vt:lpstr>
      <vt:lpstr>Types of  Communications</vt:lpstr>
      <vt:lpstr>Types of  Communications  Barriers</vt:lpstr>
      <vt:lpstr>Talking At vs Talking To  A person who talks at you is having a one-sided conversation. They're there to tell you things and don't care for your input on the matter.   Someone talking to you is having a conversation. You and they are both active participants.</vt:lpstr>
      <vt:lpstr>Hear vs listen</vt:lpstr>
      <vt:lpstr>PowerPoint Presentation</vt:lpstr>
      <vt:lpstr>Social interaction: How do we distinguish nonverbal cues with mask on and off?</vt:lpstr>
      <vt:lpstr>Break IT Down!  Share Two of your Strengths &amp; Weaknesses  In Communication </vt:lpstr>
      <vt:lpstr>   Skills &amp; Practical   Communication Tips </vt:lpstr>
      <vt:lpstr>PowerPoint Presentation</vt:lpstr>
      <vt:lpstr>How to improve   Communication Skills</vt:lpstr>
      <vt:lpstr>Proverbs 18:21 Death and life are in the power of the tongue, and those who love it will eats it’s fruit.</vt:lpstr>
      <vt:lpstr>2 Devote yourselves to prayer, being watchful and thankful.   3 And pray for us, too, that God may open a door for our message, so that we may proclaim the mystery of Christ, for which I am in chains.   4 Pray that I may proclaim it clearly, as I should. </vt:lpstr>
      <vt:lpstr>5 Be wise in the way you act toward outsiders; make the most of every opportunity.   6 Let your conversation be always full of grace, seasoned with salt, so that you may know how to answer everyone. </vt:lpstr>
      <vt:lpstr>Psalm 19:14 (KJV)Let the words of my mouth and the meditation of my heart be acceptable in thy sight,  O Lord, my strength, and my Redeemer</vt:lpstr>
      <vt:lpstr>James 1:19, 20 (KJV) Wherefore, my beloved brethren, let every man be swift to hear, slow to speak, and slow to wrath; for the wrath of man worketh not the righteousness of God.</vt:lpstr>
      <vt:lpstr>Review!</vt:lpstr>
      <vt:lpstr>With good and clear communication, we all can build lasting relationships and lead others TO GOD, THROUGH GOD AND FOR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Theory, Listening Skills &amp; Practical Communication </dc:title>
  <dc:creator>Edwine Doliscar</dc:creator>
  <cp:lastModifiedBy>Cinthia Portanova</cp:lastModifiedBy>
  <cp:revision>13</cp:revision>
  <dcterms:created xsi:type="dcterms:W3CDTF">2023-01-19T16:24:19Z</dcterms:created>
  <dcterms:modified xsi:type="dcterms:W3CDTF">2023-02-07T03:07:28Z</dcterms:modified>
</cp:coreProperties>
</file>