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6"/>
    <p:restoredTop sz="94627"/>
  </p:normalViewPr>
  <p:slideViewPr>
    <p:cSldViewPr snapToGrid="0" snapToObjects="1">
      <p:cViewPr varScale="1">
        <p:scale>
          <a:sx n="55" d="100"/>
          <a:sy n="55" d="100"/>
        </p:scale>
        <p:origin x="5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Image"/>
          <p:cNvSpPr>
            <a:spLocks noGrp="1"/>
          </p:cNvSpPr>
          <p:nvPr>
            <p:ph type="pic" sz="half" idx="21"/>
          </p:nvPr>
        </p:nvSpPr>
        <p:spPr>
          <a:xfrm>
            <a:off x="12192000" y="-177800"/>
            <a:ext cx="12192000" cy="7162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Image"/>
          <p:cNvSpPr>
            <a:spLocks noGrp="1"/>
          </p:cNvSpPr>
          <p:nvPr>
            <p:ph type="pic" sz="half" idx="22"/>
          </p:nvPr>
        </p:nvSpPr>
        <p:spPr>
          <a:xfrm>
            <a:off x="12192000" y="6451600"/>
            <a:ext cx="12192000" cy="8297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Image"/>
          <p:cNvSpPr>
            <a:spLocks noGrp="1"/>
          </p:cNvSpPr>
          <p:nvPr>
            <p:ph type="pic" idx="23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allout"/>
          <p:cNvSpPr/>
          <p:nvPr/>
        </p:nvSpPr>
        <p:spPr>
          <a:xfrm>
            <a:off x="876300" y="3314700"/>
            <a:ext cx="22631400" cy="731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endParaRPr/>
          </a:p>
        </p:txBody>
      </p:sp>
      <p:sp>
        <p:nvSpPr>
          <p:cNvPr id="122" name="Type a quote here."/>
          <p:cNvSpPr txBox="1">
            <a:spLocks noGrp="1"/>
          </p:cNvSpPr>
          <p:nvPr>
            <p:ph type="body" sz="quarter" idx="21"/>
          </p:nvPr>
        </p:nvSpPr>
        <p:spPr>
          <a:xfrm>
            <a:off x="1676400" y="4089400"/>
            <a:ext cx="21056600" cy="18059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8700"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Text"/>
          <p:cNvSpPr txBox="1">
            <a:spLocks noGrp="1"/>
          </p:cNvSpPr>
          <p:nvPr>
            <p:ph type="body" sz="quarter" idx="2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ype a quote here."/>
          <p:cNvSpPr txBox="1">
            <a:spLocks noGrp="1"/>
          </p:cNvSpPr>
          <p:nvPr>
            <p:ph type="body" sz="quarter" idx="21"/>
          </p:nvPr>
        </p:nvSpPr>
        <p:spPr>
          <a:xfrm>
            <a:off x="11049000" y="3721100"/>
            <a:ext cx="12573000" cy="18059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13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33" name="Image"/>
          <p:cNvSpPr>
            <a:spLocks noGrp="1"/>
          </p:cNvSpPr>
          <p:nvPr>
            <p:ph type="pic" idx="22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Johnny Appleseed"/>
          <p:cNvSpPr txBox="1">
            <a:spLocks noGrp="1"/>
          </p:cNvSpPr>
          <p:nvPr>
            <p:ph type="body" sz="quarter" idx="23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sz="87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11049000" y="8635798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idx="21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700" cap="all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>
            <a:spLocks noGrp="1"/>
          </p:cNvSpPr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r>
              <a:t>Text</a:t>
            </a:r>
          </a:p>
        </p:txBody>
      </p:sp>
      <p:sp>
        <p:nvSpPr>
          <p:cNvPr id="92" name="Image"/>
          <p:cNvSpPr>
            <a:spLocks noGrp="1"/>
          </p:cNvSpPr>
          <p:nvPr>
            <p:ph type="pic" idx="22"/>
          </p:nvPr>
        </p:nvSpPr>
        <p:spPr>
          <a:xfrm>
            <a:off x="132588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Developing a Fabulous Youth"/>
          <p:cNvSpPr txBox="1">
            <a:spLocks noGrp="1"/>
          </p:cNvSpPr>
          <p:nvPr>
            <p:ph type="ctrTitle"/>
          </p:nvPr>
        </p:nvSpPr>
        <p:spPr>
          <a:xfrm>
            <a:off x="1417319" y="9316720"/>
            <a:ext cx="21549360" cy="3810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87044">
              <a:defRPr sz="17876"/>
            </a:lvl1pPr>
          </a:lstStyle>
          <a:p>
            <a:r>
              <a:rPr dirty="0"/>
              <a:t>Developing a Fabulous Youth</a:t>
            </a:r>
          </a:p>
        </p:txBody>
      </p:sp>
      <p:sp>
        <p:nvSpPr>
          <p:cNvPr id="167" name="Pastor Josué Feliciano"/>
          <p:cNvSpPr txBox="1">
            <a:spLocks noGrp="1"/>
          </p:cNvSpPr>
          <p:nvPr>
            <p:ph type="subTitle" sz="quarter" idx="1"/>
          </p:nvPr>
        </p:nvSpPr>
        <p:spPr>
          <a:xfrm>
            <a:off x="2963203" y="5994400"/>
            <a:ext cx="17160240" cy="254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Presenter - Felix Nieto II</a:t>
            </a:r>
            <a:endParaRPr dirty="0"/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1C4753E-8DDA-FD28-116A-FF5D638CB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03" y="1402080"/>
            <a:ext cx="18457593" cy="459232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2nd Bas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2nd Base</a:t>
            </a:r>
          </a:p>
        </p:txBody>
      </p:sp>
      <p:sp>
        <p:nvSpPr>
          <p:cNvPr id="205" name="Baseball Diamond Ana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Baseball Diamond Analogy</a:t>
            </a:r>
          </a:p>
        </p:txBody>
      </p:sp>
      <p:sp>
        <p:nvSpPr>
          <p:cNvPr id="206" name="First Base represents HISTO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First Base represents HISTORY</a:t>
            </a:r>
          </a:p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>
                <a:solidFill>
                  <a:schemeClr val="bg1"/>
                </a:solidFill>
              </a:rPr>
              <a:t>Second Base represents HIGH FIVE</a:t>
            </a:r>
          </a:p>
          <a:p>
            <a:r>
              <a:rPr dirty="0">
                <a:solidFill>
                  <a:schemeClr val="bg1"/>
                </a:solidFill>
              </a:rPr>
              <a:t>Third Base represents HELP</a:t>
            </a:r>
          </a:p>
          <a:p>
            <a:r>
              <a:rPr dirty="0">
                <a:solidFill>
                  <a:schemeClr val="bg1"/>
                </a:solidFill>
              </a:rPr>
              <a:t>Home Plate represents HOME - A Place To Belong</a:t>
            </a:r>
          </a:p>
        </p:txBody>
      </p:sp>
      <p:pic>
        <p:nvPicPr>
          <p:cNvPr id="2" name="854A9861-0A5F-459C-8050-23C8EAC8BCD1-L0-001.png" descr="854A9861-0A5F-459C-8050-23C8EAC8BCD1-L0-001.png">
            <a:extLst>
              <a:ext uri="{FF2B5EF4-FFF2-40B4-BE49-F238E27FC236}">
                <a16:creationId xmlns:a16="http://schemas.microsoft.com/office/drawing/2014/main" id="{D64FC7FA-373D-152A-5275-EE1F88B9B7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93" b="3593"/>
          <a:stretch>
            <a:fillRect/>
          </a:stretch>
        </p:blipFill>
        <p:spPr>
          <a:xfrm>
            <a:off x="19028371" y="8305602"/>
            <a:ext cx="5241329" cy="4864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2nd Bas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2nd Base</a:t>
            </a:r>
          </a:p>
        </p:txBody>
      </p:sp>
      <p:sp>
        <p:nvSpPr>
          <p:cNvPr id="209" name="High 5"/>
          <p:cNvSpPr txBox="1">
            <a:spLocks noGrp="1"/>
          </p:cNvSpPr>
          <p:nvPr>
            <p:ph type="title"/>
          </p:nvPr>
        </p:nvSpPr>
        <p:spPr>
          <a:xfrm>
            <a:off x="1233430" y="2334558"/>
            <a:ext cx="17794941" cy="1016000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rPr dirty="0"/>
              <a:t>High 5 </a:t>
            </a:r>
          </a:p>
        </p:txBody>
      </p:sp>
      <p:sp>
        <p:nvSpPr>
          <p:cNvPr id="210" name="What is a High 5 moment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What is a High 5 moment?</a:t>
            </a:r>
          </a:p>
          <a:p>
            <a:r>
              <a:rPr dirty="0">
                <a:solidFill>
                  <a:schemeClr val="bg1"/>
                </a:solidFill>
              </a:rPr>
              <a:t>How does that contribute to finding a place to belong?</a:t>
            </a:r>
          </a:p>
        </p:txBody>
      </p:sp>
      <p:pic>
        <p:nvPicPr>
          <p:cNvPr id="2" name="854A9861-0A5F-459C-8050-23C8EAC8BCD1-L0-001.png" descr="854A9861-0A5F-459C-8050-23C8EAC8BCD1-L0-001.png">
            <a:extLst>
              <a:ext uri="{FF2B5EF4-FFF2-40B4-BE49-F238E27FC236}">
                <a16:creationId xmlns:a16="http://schemas.microsoft.com/office/drawing/2014/main" id="{FBFB717E-5E1A-60E8-5861-C26695F6C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93" b="3593"/>
          <a:stretch>
            <a:fillRect/>
          </a:stretch>
        </p:blipFill>
        <p:spPr>
          <a:xfrm>
            <a:off x="19028371" y="8305602"/>
            <a:ext cx="5241329" cy="4864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“not looking to your own interests but each of you to the interests of the others.” Philippians 2:4 NIV"/>
          <p:cNvSpPr txBox="1">
            <a:spLocks noGrp="1"/>
          </p:cNvSpPr>
          <p:nvPr>
            <p:ph type="body" idx="21"/>
          </p:nvPr>
        </p:nvSpPr>
        <p:spPr>
          <a:xfrm>
            <a:off x="1676400" y="4089400"/>
            <a:ext cx="21056600" cy="5213605"/>
          </a:xfrm>
          <a:prstGeom prst="rect">
            <a:avLst/>
          </a:prstGeom>
        </p:spPr>
        <p:txBody>
          <a:bodyPr/>
          <a:lstStyle/>
          <a:p>
            <a:r>
              <a:t>“not looking to your own interests but each of you to the interests of the others.” Philippians 2:4 NIV</a:t>
            </a:r>
          </a:p>
        </p:txBody>
      </p:sp>
      <p:sp>
        <p:nvSpPr>
          <p:cNvPr id="213" name="King Solomon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King Solomon </a:t>
            </a:r>
          </a:p>
        </p:txBody>
      </p:sp>
      <p:sp>
        <p:nvSpPr>
          <p:cNvPr id="214" name="Wise king"/>
          <p:cNvSpPr txBox="1">
            <a:spLocks noGrp="1"/>
          </p:cNvSpPr>
          <p:nvPr>
            <p:ph type="body" idx="23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Wise king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2nd Bas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2nd Base</a:t>
            </a:r>
          </a:p>
        </p:txBody>
      </p:sp>
      <p:pic>
        <p:nvPicPr>
          <p:cNvPr id="217" name="54F1C3C5-345F-443F-A7B2-C2E3BD4AD225-L0-001.jpeg" descr="54F1C3C5-345F-443F-A7B2-C2E3BD4AD225-L0-001.jpe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11501" r="34895"/>
          <a:stretch>
            <a:fillRect/>
          </a:stretch>
        </p:blipFill>
        <p:spPr>
          <a:xfrm>
            <a:off x="13335000" y="2159000"/>
            <a:ext cx="10287001" cy="10795000"/>
          </a:xfrm>
          <a:prstGeom prst="rect">
            <a:avLst/>
          </a:prstGeom>
        </p:spPr>
      </p:pic>
      <p:sp>
        <p:nvSpPr>
          <p:cNvPr id="218" name="Smile at Individua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Smile at Individuals</a:t>
            </a:r>
          </a:p>
        </p:txBody>
      </p:sp>
      <p:sp>
        <p:nvSpPr>
          <p:cNvPr id="219" name="What difference does a smile make?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What difference does a smile make?</a:t>
            </a:r>
          </a:p>
          <a:p>
            <a:r>
              <a:rPr dirty="0">
                <a:solidFill>
                  <a:srgbClr val="F6FDFF"/>
                </a:solidFill>
              </a:rPr>
              <a:t>Share a time when it made a difference for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BA56446D-DFAB-4735-87DA-BA9372A3CB07-L0-001.jpeg" descr="BA56446D-DFAB-4735-87DA-BA9372A3CB07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0" y="0"/>
            <a:ext cx="10287000" cy="13716000"/>
          </a:xfrm>
          <a:prstGeom prst="rect">
            <a:avLst/>
          </a:prstGeom>
        </p:spPr>
      </p:pic>
      <p:sp>
        <p:nvSpPr>
          <p:cNvPr id="222" name="Verbalize something positive"/>
          <p:cNvSpPr txBox="1">
            <a:spLocks noGrp="1"/>
          </p:cNvSpPr>
          <p:nvPr>
            <p:ph type="title"/>
          </p:nvPr>
        </p:nvSpPr>
        <p:spPr>
          <a:xfrm>
            <a:off x="11429998" y="721467"/>
            <a:ext cx="11811001" cy="1016001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Verbalize something positive</a:t>
            </a:r>
          </a:p>
        </p:txBody>
      </p:sp>
      <p:sp>
        <p:nvSpPr>
          <p:cNvPr id="223" name="Give some examples of verbalizing something positive.…"/>
          <p:cNvSpPr txBox="1">
            <a:spLocks noGrp="1"/>
          </p:cNvSpPr>
          <p:nvPr>
            <p:ph type="body" sz="half" idx="1"/>
          </p:nvPr>
        </p:nvSpPr>
        <p:spPr>
          <a:xfrm>
            <a:off x="11429998" y="2423267"/>
            <a:ext cx="11811001" cy="8585201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Give some examples of verbalizing something positive.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Why is this important?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2nd Bas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2nd Base</a:t>
            </a:r>
          </a:p>
        </p:txBody>
      </p:sp>
      <p:pic>
        <p:nvPicPr>
          <p:cNvPr id="226" name="0339D21D-BD74-4C85-ABF0-232902F09F03-L0-001.png" descr="0339D21D-BD74-4C85-ABF0-232902F09F03-L0-001.pn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488" t="11585" r="4217"/>
          <a:stretch>
            <a:fillRect/>
          </a:stretch>
        </p:blipFill>
        <p:spPr>
          <a:xfrm>
            <a:off x="13334999" y="2784276"/>
            <a:ext cx="10287001" cy="9544348"/>
          </a:xfrm>
          <a:prstGeom prst="rect">
            <a:avLst/>
          </a:prstGeom>
        </p:spPr>
      </p:pic>
      <p:sp>
        <p:nvSpPr>
          <p:cNvPr id="227" name="Share what you have in common with some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4830">
              <a:spcBef>
                <a:spcPts val="2500"/>
              </a:spcBef>
              <a:defRPr sz="5742"/>
            </a:lvl1pPr>
          </a:lstStyle>
          <a:p>
            <a:r>
              <a:t>Share what you have in common with someone</a:t>
            </a:r>
          </a:p>
        </p:txBody>
      </p:sp>
      <p:sp>
        <p:nvSpPr>
          <p:cNvPr id="228" name="What makes this a High 5 moment?…"/>
          <p:cNvSpPr txBox="1">
            <a:spLocks noGrp="1"/>
          </p:cNvSpPr>
          <p:nvPr>
            <p:ph type="body" sz="half" idx="1"/>
          </p:nvPr>
        </p:nvSpPr>
        <p:spPr>
          <a:xfrm>
            <a:off x="762000" y="3848100"/>
            <a:ext cx="11811000" cy="85852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What makes this a High 5 moment?</a:t>
            </a:r>
          </a:p>
          <a:p>
            <a:r>
              <a:rPr dirty="0">
                <a:solidFill>
                  <a:srgbClr val="F6FDFF"/>
                </a:solidFill>
              </a:rPr>
              <a:t>How does this help?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build="p" bldLvl="5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D886F13A-61C4-4AEC-9470-69D33222EE40-L0-001.jpeg" descr="D886F13A-61C4-4AEC-9470-69D33222EE40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0" y="0"/>
            <a:ext cx="10287000" cy="13716000"/>
          </a:xfrm>
          <a:prstGeom prst="rect">
            <a:avLst/>
          </a:prstGeom>
        </p:spPr>
      </p:pic>
      <p:sp>
        <p:nvSpPr>
          <p:cNvPr id="231" name="Literally give a “high 5” to someone right now"/>
          <p:cNvSpPr txBox="1">
            <a:spLocks noGrp="1"/>
          </p:cNvSpPr>
          <p:nvPr>
            <p:ph type="title"/>
          </p:nvPr>
        </p:nvSpPr>
        <p:spPr>
          <a:xfrm>
            <a:off x="11429998" y="721467"/>
            <a:ext cx="11811001" cy="1016001"/>
          </a:xfrm>
          <a:prstGeom prst="rect">
            <a:avLst/>
          </a:prstGeom>
        </p:spPr>
        <p:txBody>
          <a:bodyPr/>
          <a:lstStyle>
            <a:lvl1pPr defTabSz="544830">
              <a:spcBef>
                <a:spcPts val="2500"/>
              </a:spcBef>
              <a:defRPr sz="5742"/>
            </a:lvl1pPr>
          </a:lstStyle>
          <a:p>
            <a:r>
              <a:t>Literally give a “high 5” to someone right now</a:t>
            </a:r>
          </a:p>
        </p:txBody>
      </p:sp>
      <p:sp>
        <p:nvSpPr>
          <p:cNvPr id="232" name="When was the first time you can remember receiving a High 5? From who?…"/>
          <p:cNvSpPr txBox="1">
            <a:spLocks noGrp="1"/>
          </p:cNvSpPr>
          <p:nvPr>
            <p:ph type="body" sz="half" idx="1"/>
          </p:nvPr>
        </p:nvSpPr>
        <p:spPr>
          <a:xfrm>
            <a:off x="11429998" y="2423267"/>
            <a:ext cx="11811001" cy="8585201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When was the first time you can remember receiving a High 5? From who?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What makes High 5s not go out of style?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build="p" bldLvl="5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2nd Bas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2nd Base</a:t>
            </a:r>
          </a:p>
        </p:txBody>
      </p:sp>
      <p:sp>
        <p:nvSpPr>
          <p:cNvPr id="235" name="Listen to what someone say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Listen to what someone says</a:t>
            </a:r>
          </a:p>
        </p:txBody>
      </p:sp>
      <p:sp>
        <p:nvSpPr>
          <p:cNvPr id="236" name="Does this really make a difference? If so, why?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Does this really make a difference? If so, why? </a:t>
            </a:r>
          </a:p>
        </p:txBody>
      </p:sp>
      <p:pic>
        <p:nvPicPr>
          <p:cNvPr id="237" name="FD0156FF-CD92-4707-A6E0-0613779F628F-L0-001.jpeg" descr="FD0156FF-CD92-4707-A6E0-0613779F628F-L0-001.jpeg"/>
          <p:cNvPicPr>
            <a:picLocks noChangeAspect="1"/>
          </p:cNvPicPr>
          <p:nvPr/>
        </p:nvPicPr>
        <p:blipFill>
          <a:blip r:embed="rId2"/>
          <a:srcRect l="18341" r="18341"/>
          <a:stretch>
            <a:fillRect/>
          </a:stretch>
        </p:blipFill>
        <p:spPr>
          <a:xfrm>
            <a:off x="13335000" y="2159000"/>
            <a:ext cx="10287000" cy="1079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4123F954-287C-4A6A-BFA9-08A4FB4362CE-L0-001.png" descr="4123F954-287C-4A6A-BFA9-08A4FB4362CE-L0-001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4137" t="11559" r="8980" b="11559"/>
          <a:stretch>
            <a:fillRect/>
          </a:stretch>
        </p:blipFill>
        <p:spPr>
          <a:xfrm>
            <a:off x="0" y="0"/>
            <a:ext cx="10287000" cy="13716000"/>
          </a:xfrm>
          <a:prstGeom prst="rect">
            <a:avLst/>
          </a:prstGeom>
        </p:spPr>
      </p:pic>
      <p:sp>
        <p:nvSpPr>
          <p:cNvPr id="240" name="High 5 Don’ts"/>
          <p:cNvSpPr txBox="1">
            <a:spLocks noGrp="1"/>
          </p:cNvSpPr>
          <p:nvPr>
            <p:ph type="title"/>
          </p:nvPr>
        </p:nvSpPr>
        <p:spPr>
          <a:xfrm>
            <a:off x="12774703" y="9451597"/>
            <a:ext cx="7879979" cy="1016001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 algn="ctr"/>
            <a:r>
              <a:rPr dirty="0"/>
              <a:t>High 5 Don’ts</a:t>
            </a:r>
          </a:p>
        </p:txBody>
      </p:sp>
      <p:sp>
        <p:nvSpPr>
          <p:cNvPr id="241" name="1. Only be with people you know…"/>
          <p:cNvSpPr txBox="1">
            <a:spLocks noGrp="1"/>
          </p:cNvSpPr>
          <p:nvPr>
            <p:ph type="body" sz="half" idx="1"/>
          </p:nvPr>
        </p:nvSpPr>
        <p:spPr>
          <a:xfrm>
            <a:off x="11725833" y="836514"/>
            <a:ext cx="11811001" cy="7527557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1. Only be with people you know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2. Be stoic (or sneer)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3. Laugh and point at someone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4. Talk only about yourself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5. Use “put downs.” Youth group should have a few rules, like not put downs.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What is bad about the five mentioned above? (group share)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3rd Bas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3rd Base</a:t>
            </a:r>
          </a:p>
        </p:txBody>
      </p:sp>
      <p:sp>
        <p:nvSpPr>
          <p:cNvPr id="244" name="Baseball Diamond Ana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Baseball Diamond Analogy</a:t>
            </a:r>
          </a:p>
        </p:txBody>
      </p:sp>
      <p:sp>
        <p:nvSpPr>
          <p:cNvPr id="245" name="First Base represents HISTO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First Base represents HISTORY</a:t>
            </a:r>
          </a:p>
          <a:p>
            <a:r>
              <a:rPr dirty="0">
                <a:solidFill>
                  <a:schemeClr val="bg1"/>
                </a:solidFill>
              </a:rPr>
              <a:t>Second Base represents HIGH FIVE</a:t>
            </a:r>
          </a:p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>
                <a:solidFill>
                  <a:schemeClr val="bg1"/>
                </a:solidFill>
              </a:rPr>
              <a:t>Third Base represents HELP</a:t>
            </a:r>
          </a:p>
          <a:p>
            <a:r>
              <a:rPr dirty="0">
                <a:solidFill>
                  <a:schemeClr val="bg1"/>
                </a:solidFill>
              </a:rPr>
              <a:t>Home Plate represents HOME - A Place To Belong</a:t>
            </a:r>
          </a:p>
        </p:txBody>
      </p:sp>
      <p:pic>
        <p:nvPicPr>
          <p:cNvPr id="2" name="854A9861-0A5F-459C-8050-23C8EAC8BCD1-L0-001.png" descr="854A9861-0A5F-459C-8050-23C8EAC8BCD1-L0-001.png">
            <a:extLst>
              <a:ext uri="{FF2B5EF4-FFF2-40B4-BE49-F238E27FC236}">
                <a16:creationId xmlns:a16="http://schemas.microsoft.com/office/drawing/2014/main" id="{6C2CE10E-1CAF-3815-634E-14090F27D9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93" b="3593"/>
          <a:stretch>
            <a:fillRect/>
          </a:stretch>
        </p:blipFill>
        <p:spPr>
          <a:xfrm>
            <a:off x="19028371" y="8305602"/>
            <a:ext cx="5241329" cy="4864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member youth group is based on friendships. Youth need to feel safe and accepted."/>
          <p:cNvSpPr txBox="1">
            <a:spLocks noGrp="1"/>
          </p:cNvSpPr>
          <p:nvPr>
            <p:ph type="body" idx="21"/>
          </p:nvPr>
        </p:nvSpPr>
        <p:spPr>
          <a:xfrm>
            <a:off x="1676400" y="4089400"/>
            <a:ext cx="21056600" cy="5213605"/>
          </a:xfrm>
          <a:prstGeom prst="rect">
            <a:avLst/>
          </a:prstGeom>
        </p:spPr>
        <p:txBody>
          <a:bodyPr/>
          <a:lstStyle/>
          <a:p>
            <a:r>
              <a:t>Remember youth group is based on friendships. Youth need to feel safe and accepted.</a:t>
            </a:r>
          </a:p>
        </p:txBody>
      </p:sp>
      <p:sp>
        <p:nvSpPr>
          <p:cNvPr id="170" name="Steve Case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Steve Case</a:t>
            </a:r>
          </a:p>
        </p:txBody>
      </p:sp>
      <p:sp>
        <p:nvSpPr>
          <p:cNvPr id="171" name="youth Expert"/>
          <p:cNvSpPr txBox="1">
            <a:spLocks noGrp="1"/>
          </p:cNvSpPr>
          <p:nvPr>
            <p:ph type="body" idx="2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youth Expert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3rd Bas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3rd Base</a:t>
            </a:r>
          </a:p>
        </p:txBody>
      </p:sp>
      <p:sp>
        <p:nvSpPr>
          <p:cNvPr id="248" name="Hel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Help</a:t>
            </a:r>
          </a:p>
        </p:txBody>
      </p:sp>
      <p:sp>
        <p:nvSpPr>
          <p:cNvPr id="249" name="Define Help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Define Help.</a:t>
            </a:r>
          </a:p>
        </p:txBody>
      </p:sp>
      <p:pic>
        <p:nvPicPr>
          <p:cNvPr id="2" name="854A9861-0A5F-459C-8050-23C8EAC8BCD1-L0-001.png" descr="854A9861-0A5F-459C-8050-23C8EAC8BCD1-L0-001.png">
            <a:extLst>
              <a:ext uri="{FF2B5EF4-FFF2-40B4-BE49-F238E27FC236}">
                <a16:creationId xmlns:a16="http://schemas.microsoft.com/office/drawing/2014/main" id="{84BB7006-442B-A716-D1D5-FE01C2EB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93" b="3593"/>
          <a:stretch>
            <a:fillRect/>
          </a:stretch>
        </p:blipFill>
        <p:spPr>
          <a:xfrm>
            <a:off x="19028371" y="8305602"/>
            <a:ext cx="5241329" cy="4864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3" name="854A9861-0A5F-459C-8050-23C8EAC8BCD1-L0-001.png" descr="854A9861-0A5F-459C-8050-23C8EAC8BCD1-L0-001.png">
            <a:extLst>
              <a:ext uri="{FF2B5EF4-FFF2-40B4-BE49-F238E27FC236}">
                <a16:creationId xmlns:a16="http://schemas.microsoft.com/office/drawing/2014/main" id="{9F5B4CA8-A4CE-1BEB-85DA-DE7318364B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93" b="3593"/>
          <a:stretch>
            <a:fillRect/>
          </a:stretch>
        </p:blipFill>
        <p:spPr>
          <a:xfrm>
            <a:off x="19180771" y="8458002"/>
            <a:ext cx="5241329" cy="4864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3rd Bas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3rd Base</a:t>
            </a:r>
          </a:p>
        </p:txBody>
      </p:sp>
      <p:pic>
        <p:nvPicPr>
          <p:cNvPr id="252" name="6D9C1DD1-952A-4012-84DA-ECAD87374196-L0-001.png" descr="6D9C1DD1-952A-4012-84DA-ECAD87374196-L0-001.pn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10021" r="10021"/>
          <a:stretch>
            <a:fillRect/>
          </a:stretch>
        </p:blipFill>
        <p:spPr>
          <a:xfrm>
            <a:off x="13335000" y="2159000"/>
            <a:ext cx="10287000" cy="10795000"/>
          </a:xfrm>
          <a:prstGeom prst="rect">
            <a:avLst/>
          </a:prstGeom>
        </p:spPr>
      </p:pic>
      <p:sp>
        <p:nvSpPr>
          <p:cNvPr id="253" name="Admit you need hel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Admit you need help</a:t>
            </a:r>
          </a:p>
        </p:txBody>
      </p:sp>
      <p:sp>
        <p:nvSpPr>
          <p:cNvPr id="254" name="What does this accomplish?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What does this accomplish?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2BD841B6-04F2-437C-A8BF-D4CCA1CD81CB-L0-001.jpeg" descr="2BD841B6-04F2-437C-A8BF-D4CCA1CD81CB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46805" r="3285"/>
          <a:stretch>
            <a:fillRect/>
          </a:stretch>
        </p:blipFill>
        <p:spPr>
          <a:xfrm>
            <a:off x="0" y="0"/>
            <a:ext cx="10287000" cy="13716001"/>
          </a:xfrm>
          <a:prstGeom prst="rect">
            <a:avLst/>
          </a:prstGeom>
        </p:spPr>
      </p:pic>
      <p:sp>
        <p:nvSpPr>
          <p:cNvPr id="257" name="Take a risk with someone you trust"/>
          <p:cNvSpPr txBox="1">
            <a:spLocks noGrp="1"/>
          </p:cNvSpPr>
          <p:nvPr>
            <p:ph type="title"/>
          </p:nvPr>
        </p:nvSpPr>
        <p:spPr>
          <a:xfrm>
            <a:off x="11429998" y="721467"/>
            <a:ext cx="11811001" cy="1016001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Take a risk with someone you trust</a:t>
            </a:r>
          </a:p>
        </p:txBody>
      </p:sp>
      <p:sp>
        <p:nvSpPr>
          <p:cNvPr id="258" name="Tell about a time you did a trust fall.…"/>
          <p:cNvSpPr txBox="1">
            <a:spLocks noGrp="1"/>
          </p:cNvSpPr>
          <p:nvPr>
            <p:ph type="body" sz="half" idx="1"/>
          </p:nvPr>
        </p:nvSpPr>
        <p:spPr>
          <a:xfrm>
            <a:off x="11429998" y="2423267"/>
            <a:ext cx="11811001" cy="8585201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Tell about a time you did a trust fall.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What did it accomplish?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1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3rd Bas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3rd Base</a:t>
            </a:r>
          </a:p>
        </p:txBody>
      </p:sp>
      <p:pic>
        <p:nvPicPr>
          <p:cNvPr id="261" name="6F610089-A6EB-42CE-A58A-F3ED19026C39-L0-001.png" descr="6F610089-A6EB-42CE-A58A-F3ED19026C39-L0-001.pn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2352" r="2352"/>
          <a:stretch>
            <a:fillRect/>
          </a:stretch>
        </p:blipFill>
        <p:spPr>
          <a:xfrm>
            <a:off x="13335000" y="2159000"/>
            <a:ext cx="10287000" cy="10795000"/>
          </a:xfrm>
          <a:prstGeom prst="rect">
            <a:avLst/>
          </a:prstGeom>
        </p:spPr>
      </p:pic>
      <p:sp>
        <p:nvSpPr>
          <p:cNvPr id="262" name="make it anonymo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make it anonymous</a:t>
            </a:r>
          </a:p>
        </p:txBody>
      </p:sp>
      <p:sp>
        <p:nvSpPr>
          <p:cNvPr id="263" name="Is it always best to praise people publicly?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Is it always best to praise people publicly?</a:t>
            </a:r>
          </a:p>
          <a:p>
            <a:r>
              <a:rPr dirty="0">
                <a:solidFill>
                  <a:srgbClr val="F6FDFF"/>
                </a:solidFill>
              </a:rPr>
              <a:t>What difference does it make when it is anonymous?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1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FD2DE29C-B5F8-4879-AD1C-C61523743C66-L0-001.jpeg" descr="FD2DE29C-B5F8-4879-AD1C-C61523743C66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2270" r="34760"/>
          <a:stretch>
            <a:fillRect/>
          </a:stretch>
        </p:blipFill>
        <p:spPr>
          <a:xfrm>
            <a:off x="0" y="0"/>
            <a:ext cx="10287000" cy="13716000"/>
          </a:xfrm>
          <a:prstGeom prst="rect">
            <a:avLst/>
          </a:prstGeom>
        </p:spPr>
      </p:pic>
      <p:sp>
        <p:nvSpPr>
          <p:cNvPr id="266" name="Humbly help others"/>
          <p:cNvSpPr txBox="1">
            <a:spLocks noGrp="1"/>
          </p:cNvSpPr>
          <p:nvPr>
            <p:ph type="title"/>
          </p:nvPr>
        </p:nvSpPr>
        <p:spPr>
          <a:xfrm>
            <a:off x="11429998" y="721467"/>
            <a:ext cx="11811001" cy="1016001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Humbly help others</a:t>
            </a:r>
          </a:p>
        </p:txBody>
      </p:sp>
      <p:sp>
        <p:nvSpPr>
          <p:cNvPr id="267" name="What makes helping someone else without expecting nothing in return so impactful?"/>
          <p:cNvSpPr txBox="1">
            <a:spLocks noGrp="1"/>
          </p:cNvSpPr>
          <p:nvPr>
            <p:ph type="body" sz="half" idx="1"/>
          </p:nvPr>
        </p:nvSpPr>
        <p:spPr>
          <a:xfrm>
            <a:off x="11429998" y="2423267"/>
            <a:ext cx="11811001" cy="4972615"/>
          </a:xfrm>
          <a:prstGeom prst="rect">
            <a:avLst/>
          </a:prstGeom>
        </p:spPr>
        <p:txBody>
          <a:bodyPr anchor="t"/>
          <a:lstStyle>
            <a:lvl1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dirty="0">
                <a:solidFill>
                  <a:srgbClr val="F6FDFF"/>
                </a:solidFill>
              </a:rPr>
              <a:t>What makes helping someone else without expecting nothing in return so impactful?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3rd Bas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3rd Base</a:t>
            </a:r>
          </a:p>
        </p:txBody>
      </p:sp>
      <p:pic>
        <p:nvPicPr>
          <p:cNvPr id="270" name="7157237A-1BA0-4D7A-AEE7-7312BE8FB733-L0-001.png" descr="7157237A-1BA0-4D7A-AEE7-7312BE8FB733-L0-001.pn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t="12791" b="8504"/>
          <a:stretch>
            <a:fillRect/>
          </a:stretch>
        </p:blipFill>
        <p:spPr>
          <a:xfrm>
            <a:off x="13335000" y="2159000"/>
            <a:ext cx="10287000" cy="10795001"/>
          </a:xfrm>
          <a:prstGeom prst="rect">
            <a:avLst/>
          </a:prstGeom>
        </p:spPr>
      </p:pic>
      <p:sp>
        <p:nvSpPr>
          <p:cNvPr id="271" name="Be confidenti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Be confidential</a:t>
            </a:r>
          </a:p>
        </p:txBody>
      </p:sp>
      <p:sp>
        <p:nvSpPr>
          <p:cNvPr id="272" name="Is keeping a secret important? Why?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Is keeping a secret important? Why?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4123F954-287C-4A6A-BFA9-08A4FB4362CE-L0-001.png" descr="4123F954-287C-4A6A-BFA9-08A4FB4362CE-L0-001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4352" t="15588" r="8765" b="7530"/>
          <a:stretch>
            <a:fillRect/>
          </a:stretch>
        </p:blipFill>
        <p:spPr>
          <a:xfrm>
            <a:off x="0" y="0"/>
            <a:ext cx="10287000" cy="13716000"/>
          </a:xfrm>
          <a:prstGeom prst="rect">
            <a:avLst/>
          </a:prstGeom>
        </p:spPr>
      </p:pic>
      <p:sp>
        <p:nvSpPr>
          <p:cNvPr id="275" name="Help Don’ts"/>
          <p:cNvSpPr txBox="1">
            <a:spLocks noGrp="1"/>
          </p:cNvSpPr>
          <p:nvPr>
            <p:ph type="title"/>
          </p:nvPr>
        </p:nvSpPr>
        <p:spPr>
          <a:xfrm>
            <a:off x="14097002" y="9367637"/>
            <a:ext cx="4679579" cy="1016001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 algn="ctr"/>
            <a:r>
              <a:rPr dirty="0"/>
              <a:t>Help Don’ts</a:t>
            </a:r>
          </a:p>
        </p:txBody>
      </p:sp>
      <p:sp>
        <p:nvSpPr>
          <p:cNvPr id="276" name="1. Brag about yourself.…"/>
          <p:cNvSpPr txBox="1">
            <a:spLocks noGrp="1"/>
          </p:cNvSpPr>
          <p:nvPr>
            <p:ph type="body" sz="half" idx="1"/>
          </p:nvPr>
        </p:nvSpPr>
        <p:spPr>
          <a:xfrm>
            <a:off x="11429997" y="542920"/>
            <a:ext cx="10484225" cy="9332718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1. Brag about yourself.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2. Don’t take others too seriously.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3. Gossip: A good rule: “Be Respectful of the Absent.”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4. Keep things too light and superficial.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5. Be a person who never admits you need help.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What is bad about the five mentioned above? (group share)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Home Plat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Home Plate</a:t>
            </a:r>
          </a:p>
        </p:txBody>
      </p:sp>
      <p:sp>
        <p:nvSpPr>
          <p:cNvPr id="279" name="Baseball Diamond Ana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Baseball Diamond Analogy</a:t>
            </a:r>
          </a:p>
        </p:txBody>
      </p:sp>
      <p:sp>
        <p:nvSpPr>
          <p:cNvPr id="280" name="First Base represents HISTO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First Base represents HISTORY</a:t>
            </a:r>
          </a:p>
          <a:p>
            <a:r>
              <a:rPr dirty="0">
                <a:solidFill>
                  <a:schemeClr val="bg1"/>
                </a:solidFill>
              </a:rPr>
              <a:t>Second Base represents HIGH FIVE</a:t>
            </a:r>
          </a:p>
          <a:p>
            <a:r>
              <a:rPr dirty="0">
                <a:solidFill>
                  <a:schemeClr val="bg1"/>
                </a:solidFill>
              </a:rPr>
              <a:t>Third Base represents HELP</a:t>
            </a:r>
          </a:p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dirty="0">
                <a:solidFill>
                  <a:schemeClr val="bg1"/>
                </a:solidFill>
              </a:rPr>
              <a:t>Home Plate represents HOME - A Place To Belong</a:t>
            </a:r>
          </a:p>
        </p:txBody>
      </p:sp>
      <p:pic>
        <p:nvPicPr>
          <p:cNvPr id="2" name="854A9861-0A5F-459C-8050-23C8EAC8BCD1-L0-001.png" descr="854A9861-0A5F-459C-8050-23C8EAC8BCD1-L0-001.png">
            <a:extLst>
              <a:ext uri="{FF2B5EF4-FFF2-40B4-BE49-F238E27FC236}">
                <a16:creationId xmlns:a16="http://schemas.microsoft.com/office/drawing/2014/main" id="{B44DAC3B-66E6-A0C0-6468-74D64FB5D7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93" b="3593"/>
          <a:stretch>
            <a:fillRect/>
          </a:stretch>
        </p:blipFill>
        <p:spPr>
          <a:xfrm>
            <a:off x="19028371" y="8305602"/>
            <a:ext cx="5241329" cy="4864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Home Plat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Home Plate</a:t>
            </a:r>
          </a:p>
        </p:txBody>
      </p:sp>
      <p:sp>
        <p:nvSpPr>
          <p:cNvPr id="283" name="Home (I belong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Home (I belong)</a:t>
            </a:r>
          </a:p>
        </p:txBody>
      </p:sp>
      <p:sp>
        <p:nvSpPr>
          <p:cNvPr id="284" name="Why is this point important, after you’ve run all the bases?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Why is this point important, after you’ve run all the bases?</a:t>
            </a:r>
          </a:p>
        </p:txBody>
      </p:sp>
      <p:pic>
        <p:nvPicPr>
          <p:cNvPr id="2" name="854A9861-0A5F-459C-8050-23C8EAC8BCD1-L0-001.png" descr="854A9861-0A5F-459C-8050-23C8EAC8BCD1-L0-001.png">
            <a:extLst>
              <a:ext uri="{FF2B5EF4-FFF2-40B4-BE49-F238E27FC236}">
                <a16:creationId xmlns:a16="http://schemas.microsoft.com/office/drawing/2014/main" id="{07F4F09A-5C44-0DFD-52C2-E4CD9CFA2A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93" b="3593"/>
          <a:stretch>
            <a:fillRect/>
          </a:stretch>
        </p:blipFill>
        <p:spPr>
          <a:xfrm>
            <a:off x="19028371" y="8305602"/>
            <a:ext cx="5241329" cy="4864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pic>
        <p:nvPicPr>
          <p:cNvPr id="3" name="854A9861-0A5F-459C-8050-23C8EAC8BCD1-L0-001.png" descr="854A9861-0A5F-459C-8050-23C8EAC8BCD1-L0-001.png">
            <a:extLst>
              <a:ext uri="{FF2B5EF4-FFF2-40B4-BE49-F238E27FC236}">
                <a16:creationId xmlns:a16="http://schemas.microsoft.com/office/drawing/2014/main" id="{03E71ABF-051C-376D-B467-6327085C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93" b="3593"/>
          <a:stretch>
            <a:fillRect/>
          </a:stretch>
        </p:blipFill>
        <p:spPr>
          <a:xfrm>
            <a:off x="19180771" y="8458002"/>
            <a:ext cx="5241329" cy="4864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“and to love your neighbor as yourself is more important than all burnt offerings and sacrifices.” Mark 12:33 NIV"/>
          <p:cNvSpPr txBox="1">
            <a:spLocks noGrp="1"/>
          </p:cNvSpPr>
          <p:nvPr>
            <p:ph type="body" idx="21"/>
          </p:nvPr>
        </p:nvSpPr>
        <p:spPr>
          <a:xfrm>
            <a:off x="1663700" y="3351232"/>
            <a:ext cx="21056600" cy="6917437"/>
          </a:xfrm>
          <a:prstGeom prst="rect">
            <a:avLst/>
          </a:prstGeom>
        </p:spPr>
        <p:txBody>
          <a:bodyPr/>
          <a:lstStyle/>
          <a:p>
            <a:r>
              <a:t>“and to love your neighbor as yourself is more important than all burnt offerings and sacrifices.” Mark 12:33 NIV</a:t>
            </a:r>
          </a:p>
        </p:txBody>
      </p:sp>
      <p:sp>
        <p:nvSpPr>
          <p:cNvPr id="287" name="Jesus Christ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Jesus Christ</a:t>
            </a:r>
          </a:p>
        </p:txBody>
      </p:sp>
      <p:sp>
        <p:nvSpPr>
          <p:cNvPr id="288" name="Son of God"/>
          <p:cNvSpPr txBox="1">
            <a:spLocks noGrp="1"/>
          </p:cNvSpPr>
          <p:nvPr>
            <p:ph type="body" idx="23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Son of God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854A9861-0A5F-459C-8050-23C8EAC8BCD1-L0-001.png" descr="854A9861-0A5F-459C-8050-23C8EAC8BCD1-L0-001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3593" b="3593"/>
          <a:stretch>
            <a:fillRect/>
          </a:stretch>
        </p:blipFill>
        <p:spPr>
          <a:xfrm>
            <a:off x="9456420" y="0"/>
            <a:ext cx="14778182" cy="13716000"/>
          </a:xfrm>
          <a:prstGeom prst="rect">
            <a:avLst/>
          </a:prstGeom>
        </p:spPr>
      </p:pic>
      <p:sp>
        <p:nvSpPr>
          <p:cNvPr id="174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" name="Youth Grou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2479">
              <a:defRPr sz="29088"/>
            </a:lvl1pPr>
          </a:lstStyle>
          <a:p>
            <a:r>
              <a:t>Youth Group</a:t>
            </a:r>
          </a:p>
        </p:txBody>
      </p:sp>
      <p:sp>
        <p:nvSpPr>
          <p:cNvPr id="176" name="It’s like Baseball!!!"/>
          <p:cNvSpPr txBox="1">
            <a:spLocks noGrp="1"/>
          </p:cNvSpPr>
          <p:nvPr>
            <p:ph type="body" sz="quarter" idx="1"/>
          </p:nvPr>
        </p:nvSpPr>
        <p:spPr>
          <a:xfrm>
            <a:off x="1356360" y="6095632"/>
            <a:ext cx="17388840" cy="2540000"/>
          </a:xfrm>
          <a:prstGeom prst="rect">
            <a:avLst/>
          </a:prstGeom>
        </p:spPr>
        <p:txBody>
          <a:bodyPr/>
          <a:lstStyle/>
          <a:p>
            <a:r>
              <a:rPr dirty="0"/>
              <a:t>It’s like Baseball!!!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Home Plat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Home Plate</a:t>
            </a:r>
          </a:p>
        </p:txBody>
      </p:sp>
      <p:pic>
        <p:nvPicPr>
          <p:cNvPr id="291" name="7157237A-1BA0-4D7A-AEE7-7312BE8FB733-L0-001.png" descr="7157237A-1BA0-4D7A-AEE7-7312BE8FB733-L0-001.pn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t="14839" b="6457"/>
          <a:stretch>
            <a:fillRect/>
          </a:stretch>
        </p:blipFill>
        <p:spPr>
          <a:xfrm>
            <a:off x="13335000" y="2159000"/>
            <a:ext cx="10287000" cy="10795001"/>
          </a:xfrm>
          <a:prstGeom prst="rect">
            <a:avLst/>
          </a:prstGeom>
        </p:spPr>
      </p:pic>
      <p:sp>
        <p:nvSpPr>
          <p:cNvPr id="292" name="Ways to do ho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Ways to do home</a:t>
            </a:r>
          </a:p>
        </p:txBody>
      </p:sp>
      <p:sp>
        <p:nvSpPr>
          <p:cNvPr id="293" name="1. Continue to go around the bases. You never know where a young person may be in their experience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1. Continue to go around the bases. You never know where a young person may be in their experience.</a:t>
            </a:r>
          </a:p>
          <a:p>
            <a:r>
              <a:rPr dirty="0">
                <a:solidFill>
                  <a:srgbClr val="F6FDFF"/>
                </a:solidFill>
              </a:rPr>
              <a:t>2. Accept people.</a:t>
            </a:r>
          </a:p>
          <a:p>
            <a:r>
              <a:rPr dirty="0">
                <a:solidFill>
                  <a:srgbClr val="F6FDFF"/>
                </a:solidFill>
              </a:rPr>
              <a:t>3.  Admit mistakes.</a:t>
            </a:r>
          </a:p>
          <a:p>
            <a:r>
              <a:rPr dirty="0">
                <a:solidFill>
                  <a:srgbClr val="F6FDFF"/>
                </a:solidFill>
              </a:rPr>
              <a:t>4. Ask forgiveness.</a:t>
            </a:r>
          </a:p>
          <a:p>
            <a:r>
              <a:rPr dirty="0">
                <a:solidFill>
                  <a:srgbClr val="F6FDFF"/>
                </a:solidFill>
              </a:rPr>
              <a:t>5. Celebrate God and others.</a:t>
            </a:r>
          </a:p>
          <a:p>
            <a:r>
              <a:rPr dirty="0">
                <a:solidFill>
                  <a:srgbClr val="F6FDFF"/>
                </a:solidFill>
              </a:rPr>
              <a:t>What is so good about these points?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4123F954-287C-4A6A-BFA9-08A4FB4362CE-L0-001.png" descr="4123F954-287C-4A6A-BFA9-08A4FB4362CE-L0-001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4115" t="18176" r="9413" b="5352"/>
          <a:stretch>
            <a:fillRect/>
          </a:stretch>
        </p:blipFill>
        <p:spPr>
          <a:xfrm>
            <a:off x="0" y="0"/>
            <a:ext cx="10287000" cy="13716000"/>
          </a:xfrm>
          <a:prstGeom prst="rect">
            <a:avLst/>
          </a:prstGeom>
        </p:spPr>
      </p:pic>
      <p:sp>
        <p:nvSpPr>
          <p:cNvPr id="296" name="Home don’ts"/>
          <p:cNvSpPr txBox="1">
            <a:spLocks noGrp="1"/>
          </p:cNvSpPr>
          <p:nvPr>
            <p:ph type="title"/>
          </p:nvPr>
        </p:nvSpPr>
        <p:spPr>
          <a:xfrm>
            <a:off x="14872446" y="9493814"/>
            <a:ext cx="4652684" cy="1016001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pPr algn="ctr"/>
            <a:r>
              <a:rPr dirty="0"/>
              <a:t>Home don’ts</a:t>
            </a:r>
          </a:p>
        </p:txBody>
      </p:sp>
      <p:sp>
        <p:nvSpPr>
          <p:cNvPr id="297" name="1. Look down on others.…"/>
          <p:cNvSpPr txBox="1">
            <a:spLocks noGrp="1"/>
          </p:cNvSpPr>
          <p:nvPr>
            <p:ph type="body" sz="half" idx="1"/>
          </p:nvPr>
        </p:nvSpPr>
        <p:spPr>
          <a:xfrm>
            <a:off x="11564468" y="1081551"/>
            <a:ext cx="11811001" cy="7094262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1. Look down on others.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2. Be overly private.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3. Point out other’s mistakes.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4. Be demanding and critical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5. Be a person who never admits anything.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What is bad about the five mentioned above? (group share)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Q &amp; A"/>
          <p:cNvSpPr txBox="1">
            <a:spLocks noGrp="1"/>
          </p:cNvSpPr>
          <p:nvPr>
            <p:ph type="title"/>
          </p:nvPr>
        </p:nvSpPr>
        <p:spPr>
          <a:xfrm>
            <a:off x="8130988" y="4478991"/>
            <a:ext cx="8812306" cy="475801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dirty="0"/>
              <a:t>Q &amp; A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4778799-CF58-858C-29DF-C4AAC324A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881" y="10434918"/>
            <a:ext cx="10869419" cy="2704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1st Bas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1st Base</a:t>
            </a:r>
          </a:p>
        </p:txBody>
      </p:sp>
      <p:sp>
        <p:nvSpPr>
          <p:cNvPr id="179" name="Baseball Diamond Analogy"/>
          <p:cNvSpPr txBox="1">
            <a:spLocks noGrp="1"/>
          </p:cNvSpPr>
          <p:nvPr>
            <p:ph type="title"/>
          </p:nvPr>
        </p:nvSpPr>
        <p:spPr>
          <a:xfrm>
            <a:off x="1525524" y="2817368"/>
            <a:ext cx="11430000" cy="1016000"/>
          </a:xfrm>
          <a:prstGeom prst="rect">
            <a:avLst/>
          </a:prstGeom>
        </p:spPr>
        <p:txBody>
          <a:bodyPr>
            <a:noAutofit/>
          </a:bodyPr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rPr sz="8000" dirty="0"/>
              <a:t>Baseball Diamond Analogy</a:t>
            </a:r>
          </a:p>
        </p:txBody>
      </p:sp>
      <p:sp>
        <p:nvSpPr>
          <p:cNvPr id="180" name="First Base represents HISTORY…"/>
          <p:cNvSpPr txBox="1">
            <a:spLocks noGrp="1"/>
          </p:cNvSpPr>
          <p:nvPr>
            <p:ph type="body" idx="1"/>
          </p:nvPr>
        </p:nvSpPr>
        <p:spPr>
          <a:xfrm>
            <a:off x="1525524" y="4628896"/>
            <a:ext cx="19427952" cy="55758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>
                <a:solidFill>
                  <a:schemeClr val="bg1"/>
                </a:solidFill>
              </a:rPr>
              <a:t>First Base represents HISTORY</a:t>
            </a:r>
          </a:p>
          <a:p>
            <a:r>
              <a:rPr sz="5400" dirty="0">
                <a:solidFill>
                  <a:schemeClr val="bg1"/>
                </a:solidFill>
              </a:rPr>
              <a:t>Second Base represents HIGH FIVE</a:t>
            </a:r>
          </a:p>
          <a:p>
            <a:r>
              <a:rPr sz="5400" dirty="0">
                <a:solidFill>
                  <a:schemeClr val="bg1"/>
                </a:solidFill>
              </a:rPr>
              <a:t>Third Base represents HELP</a:t>
            </a:r>
          </a:p>
          <a:p>
            <a:r>
              <a:rPr sz="5400" dirty="0">
                <a:solidFill>
                  <a:schemeClr val="bg1"/>
                </a:solidFill>
              </a:rPr>
              <a:t>Home Plate represents HOME - A Place To Belong</a:t>
            </a:r>
          </a:p>
        </p:txBody>
      </p:sp>
      <p:pic>
        <p:nvPicPr>
          <p:cNvPr id="2" name="854A9861-0A5F-459C-8050-23C8EAC8BCD1-L0-001.png" descr="854A9861-0A5F-459C-8050-23C8EAC8BCD1-L0-001.png">
            <a:extLst>
              <a:ext uri="{FF2B5EF4-FFF2-40B4-BE49-F238E27FC236}">
                <a16:creationId xmlns:a16="http://schemas.microsoft.com/office/drawing/2014/main" id="{098D9E07-5E94-139F-A474-265A581B10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93" b="3593"/>
          <a:stretch>
            <a:fillRect/>
          </a:stretch>
        </p:blipFill>
        <p:spPr>
          <a:xfrm>
            <a:off x="19028371" y="8305602"/>
            <a:ext cx="5241329" cy="4864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1st Bas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1st Base</a:t>
            </a:r>
          </a:p>
        </p:txBody>
      </p:sp>
      <p:sp>
        <p:nvSpPr>
          <p:cNvPr id="183" name="Baseball Diamond Ana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t>Baseball Diamond Analogy</a:t>
            </a:r>
          </a:p>
        </p:txBody>
      </p:sp>
      <p:sp>
        <p:nvSpPr>
          <p:cNvPr id="184" name="First Base represents HISTOR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First Base represents HISTORY</a:t>
            </a:r>
          </a:p>
          <a:p>
            <a:r>
              <a:t>Second Base represents HIGH FIVE</a:t>
            </a:r>
          </a:p>
          <a:p>
            <a:r>
              <a:t>Third Base represents HELP</a:t>
            </a:r>
          </a:p>
          <a:p>
            <a:r>
              <a:t>Home Plate represents HOME - A Place To Belong</a:t>
            </a:r>
          </a:p>
        </p:txBody>
      </p:sp>
      <p:pic>
        <p:nvPicPr>
          <p:cNvPr id="2" name="854A9861-0A5F-459C-8050-23C8EAC8BCD1-L0-001.png" descr="854A9861-0A5F-459C-8050-23C8EAC8BCD1-L0-001.png">
            <a:extLst>
              <a:ext uri="{FF2B5EF4-FFF2-40B4-BE49-F238E27FC236}">
                <a16:creationId xmlns:a16="http://schemas.microsoft.com/office/drawing/2014/main" id="{5F9BE62A-D266-12A4-771B-317ACACCE6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93" b="3593"/>
          <a:stretch>
            <a:fillRect/>
          </a:stretch>
        </p:blipFill>
        <p:spPr>
          <a:xfrm>
            <a:off x="19028371" y="8305602"/>
            <a:ext cx="5241329" cy="4864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1st Base"/>
          <p:cNvSpPr txBox="1">
            <a:spLocks noGrp="1"/>
          </p:cNvSpPr>
          <p:nvPr>
            <p:ph type="body" idx="21"/>
          </p:nvPr>
        </p:nvSpPr>
        <p:spPr>
          <a:xfrm>
            <a:off x="1530096" y="724210"/>
            <a:ext cx="1606296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1st Base</a:t>
            </a:r>
          </a:p>
        </p:txBody>
      </p:sp>
      <p:sp>
        <p:nvSpPr>
          <p:cNvPr id="187" name="History"/>
          <p:cNvSpPr txBox="1">
            <a:spLocks noGrp="1"/>
          </p:cNvSpPr>
          <p:nvPr>
            <p:ph type="title"/>
          </p:nvPr>
        </p:nvSpPr>
        <p:spPr>
          <a:xfrm>
            <a:off x="1530096" y="2234494"/>
            <a:ext cx="17269968" cy="1242568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rPr dirty="0"/>
              <a:t>History</a:t>
            </a:r>
          </a:p>
        </p:txBody>
      </p:sp>
      <p:sp>
        <p:nvSpPr>
          <p:cNvPr id="188" name="How do you build History with others?"/>
          <p:cNvSpPr txBox="1">
            <a:spLocks noGrp="1"/>
          </p:cNvSpPr>
          <p:nvPr>
            <p:ph type="body" idx="1"/>
          </p:nvPr>
        </p:nvSpPr>
        <p:spPr>
          <a:xfrm>
            <a:off x="1530096" y="3787648"/>
            <a:ext cx="18038064" cy="858520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How do you build History with others?</a:t>
            </a:r>
          </a:p>
        </p:txBody>
      </p:sp>
      <p:pic>
        <p:nvPicPr>
          <p:cNvPr id="2" name="854A9861-0A5F-459C-8050-23C8EAC8BCD1-L0-001.png" descr="854A9861-0A5F-459C-8050-23C8EAC8BCD1-L0-001.png">
            <a:extLst>
              <a:ext uri="{FF2B5EF4-FFF2-40B4-BE49-F238E27FC236}">
                <a16:creationId xmlns:a16="http://schemas.microsoft.com/office/drawing/2014/main" id="{B6A7A082-8D4F-ED3B-E207-8EC7E2B1B3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93" b="3593"/>
          <a:stretch>
            <a:fillRect/>
          </a:stretch>
        </p:blipFill>
        <p:spPr>
          <a:xfrm>
            <a:off x="13972524" y="3411728"/>
            <a:ext cx="9655079" cy="8961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1st Bas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1st Base</a:t>
            </a:r>
          </a:p>
        </p:txBody>
      </p:sp>
      <p:pic>
        <p:nvPicPr>
          <p:cNvPr id="191" name="D9726EAC-9FC2-421E-88A3-EF5286502400-L0-001.jpeg" descr="D9726EAC-9FC2-421E-88A3-EF5286502400-L0-001.jpe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20857" t="53056" r="23942" b="11371"/>
          <a:stretch>
            <a:fillRect/>
          </a:stretch>
        </p:blipFill>
        <p:spPr>
          <a:xfrm>
            <a:off x="13335000" y="2159000"/>
            <a:ext cx="10287001" cy="10795000"/>
          </a:xfrm>
          <a:prstGeom prst="rect">
            <a:avLst/>
          </a:prstGeom>
        </p:spPr>
      </p:pic>
      <p:sp>
        <p:nvSpPr>
          <p:cNvPr id="192" name="History - Getting Acquainted"/>
          <p:cNvSpPr txBox="1">
            <a:spLocks noGrp="1"/>
          </p:cNvSpPr>
          <p:nvPr>
            <p:ph type="title"/>
          </p:nvPr>
        </p:nvSpPr>
        <p:spPr>
          <a:xfrm>
            <a:off x="1143000" y="2159000"/>
            <a:ext cx="11811000" cy="1016000"/>
          </a:xfrm>
          <a:prstGeom prst="rect">
            <a:avLst/>
          </a:prstGeom>
        </p:spPr>
        <p:txBody>
          <a:bodyPr>
            <a:noAutofit/>
          </a:bodyPr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rPr sz="8000" dirty="0"/>
              <a:t>History - Getting Acquainted</a:t>
            </a:r>
          </a:p>
        </p:txBody>
      </p:sp>
      <p:sp>
        <p:nvSpPr>
          <p:cNvPr id="193" name="How do you create History?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4800" dirty="0">
                <a:solidFill>
                  <a:srgbClr val="F6FDFF"/>
                </a:solidFill>
              </a:rPr>
              <a:t>How do you create History?</a:t>
            </a:r>
          </a:p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4800" dirty="0">
                <a:solidFill>
                  <a:srgbClr val="F6FDFF"/>
                </a:solidFill>
              </a:rPr>
              <a:t>What can you readily find in common with others?</a:t>
            </a:r>
          </a:p>
          <a:p>
            <a: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sz="4800" dirty="0">
                <a:solidFill>
                  <a:srgbClr val="F6FDFF"/>
                </a:solidFill>
              </a:rPr>
              <a:t>Why is this important?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E1A29E84-B360-4ACC-BC79-F5676D26A3A0-L0-001.jpeg" descr="E1A29E84-B360-4ACC-BC79-F5676D26A3A0-L0-001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568" t="568" r="45468" b="568"/>
          <a:stretch>
            <a:fillRect/>
          </a:stretch>
        </p:blipFill>
        <p:spPr>
          <a:xfrm>
            <a:off x="0" y="0"/>
            <a:ext cx="10287000" cy="13716000"/>
          </a:xfrm>
          <a:prstGeom prst="rect">
            <a:avLst/>
          </a:prstGeom>
        </p:spPr>
      </p:pic>
      <p:sp>
        <p:nvSpPr>
          <p:cNvPr id="196" name="History - Games to welcome new people"/>
          <p:cNvSpPr txBox="1">
            <a:spLocks noGrp="1"/>
          </p:cNvSpPr>
          <p:nvPr>
            <p:ph type="title"/>
          </p:nvPr>
        </p:nvSpPr>
        <p:spPr>
          <a:xfrm>
            <a:off x="11645151" y="9268740"/>
            <a:ext cx="11811001" cy="1016001"/>
          </a:xfrm>
          <a:prstGeom prst="rect">
            <a:avLst/>
          </a:prstGeom>
        </p:spPr>
        <p:txBody>
          <a:bodyPr/>
          <a:lstStyle>
            <a:lvl1pPr defTabSz="627379">
              <a:spcBef>
                <a:spcPts val="2900"/>
              </a:spcBef>
              <a:defRPr sz="6612"/>
            </a:lvl1pPr>
          </a:lstStyle>
          <a:p>
            <a:r>
              <a:rPr dirty="0"/>
              <a:t>History - Games to welcome new people</a:t>
            </a:r>
          </a:p>
        </p:txBody>
      </p:sp>
      <p:sp>
        <p:nvSpPr>
          <p:cNvPr id="197" name="Go around the circle and have each person use a positive adjective that begins with the same sound as their name, such as Happy Holly or Jubilant Jeremy or Friendly Fernando…"/>
          <p:cNvSpPr txBox="1">
            <a:spLocks noGrp="1"/>
          </p:cNvSpPr>
          <p:nvPr>
            <p:ph type="body" sz="half" idx="1"/>
          </p:nvPr>
        </p:nvSpPr>
        <p:spPr>
          <a:xfrm>
            <a:off x="11434482" y="1556870"/>
            <a:ext cx="11811001" cy="6887884"/>
          </a:xfrm>
          <a:prstGeom prst="rect">
            <a:avLst/>
          </a:prstGeom>
        </p:spPr>
        <p:txBody>
          <a:bodyPr anchor="t"/>
          <a:lstStyle/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Go around the circle and have each person use a positive adjective that begins with the same sound as their name, such as Happy Holly or Jubilant Jeremy or Friendly Fernando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Continue around the circle, adding the next person to the recited list, until everyone is introduced. Continue around the circle twice to seal the names in memory.</a:t>
            </a:r>
          </a:p>
          <a:p>
            <a:pPr marL="635000" indent="-635000">
              <a:lnSpc>
                <a:spcPct val="100000"/>
              </a:lnSpc>
              <a:spcBef>
                <a:spcPts val="3900"/>
              </a:spcBef>
              <a:buClr>
                <a:schemeClr val="accent1"/>
              </a:buClr>
              <a:buSzPct val="104999"/>
              <a:buFont typeface="Avenir Next Regular"/>
              <a:buChar char="▸"/>
              <a:defRPr sz="4000" cap="none">
                <a:solidFill>
                  <a:srgbClr val="838787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dirty="0">
                <a:solidFill>
                  <a:srgbClr val="F6FDFF"/>
                </a:solidFill>
              </a:rPr>
              <a:t>What do you like about these games?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1st base"/>
          <p:cNvSpPr txBox="1">
            <a:spLocks noGrp="1"/>
          </p:cNvSpPr>
          <p:nvPr>
            <p:ph type="body" idx="21"/>
          </p:nvPr>
        </p:nvSpPr>
        <p:spPr>
          <a:xfrm>
            <a:off x="762000" y="724210"/>
            <a:ext cx="20955000" cy="545790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1st base</a:t>
            </a:r>
          </a:p>
        </p:txBody>
      </p:sp>
      <p:pic>
        <p:nvPicPr>
          <p:cNvPr id="200" name="4123F954-287C-4A6A-BFA9-08A4FB4362CE-L0-001.png" descr="4123F954-287C-4A6A-BFA9-08A4FB4362CE-L0-001.pn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t="15740" b="5555"/>
          <a:stretch>
            <a:fillRect/>
          </a:stretch>
        </p:blipFill>
        <p:spPr>
          <a:xfrm>
            <a:off x="13335000" y="2158999"/>
            <a:ext cx="10287000" cy="10795001"/>
          </a:xfrm>
          <a:prstGeom prst="rect">
            <a:avLst/>
          </a:prstGeom>
        </p:spPr>
      </p:pic>
      <p:sp>
        <p:nvSpPr>
          <p:cNvPr id="201" name="History - don’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/>
            </a:lvl1pPr>
          </a:lstStyle>
          <a:p>
            <a:r>
              <a:rPr dirty="0"/>
              <a:t>History - don’ts</a:t>
            </a:r>
          </a:p>
        </p:txBody>
      </p:sp>
      <p:sp>
        <p:nvSpPr>
          <p:cNvPr id="202" name="1.  Give lectures or “talks.” Youth get enough of that at school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F6FDFF"/>
                </a:solidFill>
              </a:rPr>
              <a:t>1.  Give lectures or “talks.” Youth get enough of that at school.</a:t>
            </a:r>
          </a:p>
          <a:p>
            <a:r>
              <a:rPr dirty="0">
                <a:solidFill>
                  <a:srgbClr val="F6FDFF"/>
                </a:solidFill>
              </a:rPr>
              <a:t>2. Don’t learn people’s names.</a:t>
            </a:r>
          </a:p>
          <a:p>
            <a:r>
              <a:rPr dirty="0">
                <a:solidFill>
                  <a:srgbClr val="F6FDFF"/>
                </a:solidFill>
              </a:rPr>
              <a:t>3.  Focus on information.</a:t>
            </a:r>
          </a:p>
          <a:p>
            <a:r>
              <a:rPr dirty="0">
                <a:solidFill>
                  <a:srgbClr val="F6FDFF"/>
                </a:solidFill>
              </a:rPr>
              <a:t>4. Sit in rows; face the front.</a:t>
            </a:r>
          </a:p>
          <a:p>
            <a:r>
              <a:rPr dirty="0">
                <a:solidFill>
                  <a:srgbClr val="F6FDFF"/>
                </a:solidFill>
              </a:rPr>
              <a:t>5. Read aloud from printed stuff.</a:t>
            </a:r>
          </a:p>
          <a:p>
            <a:r>
              <a:rPr dirty="0">
                <a:solidFill>
                  <a:srgbClr val="F6FDFF"/>
                </a:solidFill>
              </a:rPr>
              <a:t>What is bad about the five mentioned above? (group share)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895</Words>
  <Application>Microsoft Macintosh PowerPoint</Application>
  <PresentationFormat>Custom</PresentationFormat>
  <Paragraphs>135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Avenir Next Medium</vt:lpstr>
      <vt:lpstr>Avenir Next Regular</vt:lpstr>
      <vt:lpstr>DIN Alternate Bold</vt:lpstr>
      <vt:lpstr>DIN Condensed Bold</vt:lpstr>
      <vt:lpstr>Helvetica</vt:lpstr>
      <vt:lpstr>Helvetica Neue</vt:lpstr>
      <vt:lpstr>New_Template7</vt:lpstr>
      <vt:lpstr>Developing a Fabulous Youth</vt:lpstr>
      <vt:lpstr>PowerPoint Presentation</vt:lpstr>
      <vt:lpstr>Youth Group</vt:lpstr>
      <vt:lpstr>Baseball Diamond Analogy</vt:lpstr>
      <vt:lpstr>Baseball Diamond Analogy</vt:lpstr>
      <vt:lpstr>History</vt:lpstr>
      <vt:lpstr>History - Getting Acquainted</vt:lpstr>
      <vt:lpstr>History - Games to welcome new people</vt:lpstr>
      <vt:lpstr>History - don’ts</vt:lpstr>
      <vt:lpstr>Baseball Diamond Analogy</vt:lpstr>
      <vt:lpstr>High 5 </vt:lpstr>
      <vt:lpstr>PowerPoint Presentation</vt:lpstr>
      <vt:lpstr>Smile at Individuals</vt:lpstr>
      <vt:lpstr>Verbalize something positive</vt:lpstr>
      <vt:lpstr>Share what you have in common with someone</vt:lpstr>
      <vt:lpstr>Literally give a “high 5” to someone right now</vt:lpstr>
      <vt:lpstr>Listen to what someone says</vt:lpstr>
      <vt:lpstr>High 5 Don’ts</vt:lpstr>
      <vt:lpstr>Baseball Diamond Analogy</vt:lpstr>
      <vt:lpstr>Help</vt:lpstr>
      <vt:lpstr>Admit you need help</vt:lpstr>
      <vt:lpstr>Take a risk with someone you trust</vt:lpstr>
      <vt:lpstr>make it anonymous</vt:lpstr>
      <vt:lpstr>Humbly help others</vt:lpstr>
      <vt:lpstr>Be confidential</vt:lpstr>
      <vt:lpstr>Help Don’ts</vt:lpstr>
      <vt:lpstr>Baseball Diamond Analogy</vt:lpstr>
      <vt:lpstr>Home (I belong)</vt:lpstr>
      <vt:lpstr>PowerPoint Presentation</vt:lpstr>
      <vt:lpstr>Ways to do home</vt:lpstr>
      <vt:lpstr>Home don’ts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Fabulous Youth</dc:title>
  <cp:lastModifiedBy>Cinthia Portanova</cp:lastModifiedBy>
  <cp:revision>2</cp:revision>
  <dcterms:modified xsi:type="dcterms:W3CDTF">2023-02-07T03:06:21Z</dcterms:modified>
</cp:coreProperties>
</file>