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rben" panose="020F0505020000020004" pitchFamily="34" charset="0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ha1FeWrj1ApO45wRf148Mljvo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6"/>
    <p:restoredTop sz="94627"/>
  </p:normalViewPr>
  <p:slideViewPr>
    <p:cSldViewPr snapToGrid="0">
      <p:cViewPr varScale="1">
        <p:scale>
          <a:sx n="110" d="100"/>
          <a:sy n="110" d="100"/>
        </p:scale>
        <p:origin x="131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c4742d62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c4742d62a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c4742d62a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4" descr="Celestia-R1---OverlayTitle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397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4"/>
          <p:cNvSpPr txBox="1"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dt" idx="10"/>
          </p:nvPr>
        </p:nvSpPr>
        <p:spPr>
          <a:xfrm>
            <a:off x="6752311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ftr" idx="11"/>
          </p:nvPr>
        </p:nvSpPr>
        <p:spPr>
          <a:xfrm>
            <a:off x="2743973" y="5870576"/>
            <a:ext cx="393213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4"/>
          <p:cNvSpPr txBox="1">
            <a:spLocks noGrp="1"/>
          </p:cNvSpPr>
          <p:nvPr>
            <p:ph type="sldNum" idx="12"/>
          </p:nvPr>
        </p:nvSpPr>
        <p:spPr>
          <a:xfrm>
            <a:off x="80406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63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63"/>
          <p:cNvSpPr txBox="1"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3"/>
          <p:cNvSpPr>
            <a:spLocks noGrp="1"/>
          </p:cNvSpPr>
          <p:nvPr>
            <p:ph type="pic" idx="2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85" name="Google Shape;85;p63"/>
          <p:cNvSpPr txBox="1">
            <a:spLocks noGrp="1"/>
          </p:cNvSpPr>
          <p:nvPr>
            <p:ph type="body" idx="1"/>
          </p:nvPr>
        </p:nvSpPr>
        <p:spPr>
          <a:xfrm>
            <a:off x="457201" y="5299603"/>
            <a:ext cx="7772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63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3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3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4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4"/>
          <p:cNvSpPr txBox="1"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4"/>
          <p:cNvSpPr txBox="1"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64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4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4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65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5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99" name="Google Shape;99;p6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100" name="Google Shape;100;p65"/>
          <p:cNvSpPr txBox="1"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5"/>
          <p:cNvSpPr txBox="1">
            <a:spLocks noGrp="1"/>
          </p:cNvSpPr>
          <p:nvPr>
            <p:ph type="body" idx="1"/>
          </p:nvPr>
        </p:nvSpPr>
        <p:spPr>
          <a:xfrm>
            <a:off x="988671" y="3352800"/>
            <a:ext cx="687613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body" idx="2"/>
          </p:nvPr>
        </p:nvSpPr>
        <p:spPr>
          <a:xfrm>
            <a:off x="462266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65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66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6"/>
          <p:cNvSpPr txBox="1"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6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7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7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16" name="Google Shape;116;p67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body" idx="1"/>
          </p:nvPr>
        </p:nvSpPr>
        <p:spPr>
          <a:xfrm>
            <a:off x="457200" y="3886200"/>
            <a:ext cx="7772401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67"/>
          <p:cNvSpPr txBox="1">
            <a:spLocks noGrp="1"/>
          </p:cNvSpPr>
          <p:nvPr>
            <p:ph type="body" idx="2"/>
          </p:nvPr>
        </p:nvSpPr>
        <p:spPr>
          <a:xfrm>
            <a:off x="457200" y="4775200"/>
            <a:ext cx="7772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67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7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7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8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8"/>
          <p:cNvSpPr txBox="1"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8"/>
          <p:cNvSpPr txBox="1">
            <a:spLocks noGrp="1"/>
          </p:cNvSpPr>
          <p:nvPr>
            <p:ph type="body" idx="1"/>
          </p:nvPr>
        </p:nvSpPr>
        <p:spPr>
          <a:xfrm>
            <a:off x="464440" y="3505200"/>
            <a:ext cx="777240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68"/>
          <p:cNvSpPr txBox="1">
            <a:spLocks noGrp="1"/>
          </p:cNvSpPr>
          <p:nvPr>
            <p:ph type="body" idx="2"/>
          </p:nvPr>
        </p:nvSpPr>
        <p:spPr>
          <a:xfrm>
            <a:off x="464439" y="4343400"/>
            <a:ext cx="777240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68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8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8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9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9"/>
          <p:cNvSpPr txBox="1">
            <a:spLocks noGrp="1"/>
          </p:cNvSpPr>
          <p:nvPr>
            <p:ph type="body" idx="1"/>
          </p:nvPr>
        </p:nvSpPr>
        <p:spPr>
          <a:xfrm rot="5400000">
            <a:off x="2518834" y="80435"/>
            <a:ext cx="3649133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69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9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9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0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0"/>
          <p:cNvSpPr txBox="1">
            <a:spLocks noGrp="1"/>
          </p:cNvSpPr>
          <p:nvPr>
            <p:ph type="title"/>
          </p:nvPr>
        </p:nvSpPr>
        <p:spPr>
          <a:xfrm rot="5400000">
            <a:off x="4800488" y="2362090"/>
            <a:ext cx="5181601" cy="167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0"/>
          <p:cNvSpPr txBox="1">
            <a:spLocks noGrp="1"/>
          </p:cNvSpPr>
          <p:nvPr>
            <p:ph type="body" idx="1"/>
          </p:nvPr>
        </p:nvSpPr>
        <p:spPr>
          <a:xfrm rot="5400000">
            <a:off x="861492" y="205308"/>
            <a:ext cx="5181600" cy="599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70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0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0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5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5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5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6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6"/>
          <p:cNvSpPr txBox="1"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7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1"/>
          </p:nvPr>
        </p:nvSpPr>
        <p:spPr>
          <a:xfrm>
            <a:off x="457201" y="2142068"/>
            <a:ext cx="3813048" cy="364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body" idx="2"/>
          </p:nvPr>
        </p:nvSpPr>
        <p:spPr>
          <a:xfrm>
            <a:off x="4416553" y="2142068"/>
            <a:ext cx="3813048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8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body" idx="2"/>
          </p:nvPr>
        </p:nvSpPr>
        <p:spPr>
          <a:xfrm>
            <a:off x="457200" y="2870201"/>
            <a:ext cx="3813048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8"/>
          <p:cNvSpPr txBox="1">
            <a:spLocks noGrp="1"/>
          </p:cNvSpPr>
          <p:nvPr>
            <p:ph type="body" idx="3"/>
          </p:nvPr>
        </p:nvSpPr>
        <p:spPr>
          <a:xfrm>
            <a:off x="4711120" y="2218267"/>
            <a:ext cx="35184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body" idx="4"/>
          </p:nvPr>
        </p:nvSpPr>
        <p:spPr>
          <a:xfrm>
            <a:off x="4416552" y="2870201"/>
            <a:ext cx="3813048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59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9"/>
          <p:cNvSpPr txBox="1"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9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0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0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61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1"/>
          <p:cNvSpPr txBox="1"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body" idx="1"/>
          </p:nvPr>
        </p:nvSpPr>
        <p:spPr>
          <a:xfrm>
            <a:off x="3606144" y="609601"/>
            <a:ext cx="4627975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body" idx="2"/>
          </p:nvPr>
        </p:nvSpPr>
        <p:spPr>
          <a:xfrm>
            <a:off x="461718" y="2997200"/>
            <a:ext cx="2862910" cy="184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62" descr="Celestia-R1---OverlayContentS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2"/>
          <p:cNvSpPr txBox="1"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>
            <a:spLocks noGrp="1"/>
          </p:cNvSpPr>
          <p:nvPr>
            <p:ph type="pic" idx="2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62"/>
          <p:cNvSpPr txBox="1">
            <a:spLocks noGrp="1"/>
          </p:cNvSpPr>
          <p:nvPr>
            <p:ph type="body" idx="1"/>
          </p:nvPr>
        </p:nvSpPr>
        <p:spPr>
          <a:xfrm>
            <a:off x="462128" y="3107272"/>
            <a:ext cx="409720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dt" idx="10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ftr" idx="11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ldNum" idx="12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Mka7g2drZAhURTd8KHeCdCzIQjRwIBg&amp;url=http://www.drillpad.net/DPformation.htm&amp;psig=AOvVaw059bZ6_DThP39szeVU-x-s&amp;ust=152052867535174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B__D52NrZAhUJU98KHYuQCR4QjRwIBg&amp;url=http://futurearmyofficers.com/2017/05/drill-and-ceremony-dc-instills-discipline-in-cadets/&amp;psig=AOvVaw059bZ6_DThP39szeVU-x-s&amp;ust=152052867535174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gres&amp;cd=&amp;cad=rja&amp;uact=8&amp;ved=0ahUKEwiZv8Ouz9rZAhWhm-AKHdlSASEQjRwIBg&amp;url=http://navyadvancement.tpub.com/12018/css/Falling-Into-Formation-357.htm&amp;psig=AOvVaw3tT-Jgq_HG9lNNIfI_IbBa&amp;ust=152052587444891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Lq_G80drZAhVrneAKHdgLBuUQjRwIBg&amp;url=http://oh051.ohwg.cap.gov/resources/cop-training/cop-week-2-training&amp;psig=AOvVaw0qFSCEzc7xmby6Y2Wh51nm&amp;ust=152052655126475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Lq_G80drZAhVrneAKHdgLBuUQjRwIBg&amp;url=http://www.instructables.com/id/A-Military-Drill-Facial-Movement/&amp;psig=AOvVaw0qFSCEzc7xmby6Y2Wh51nm&amp;ust=152052655126475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gres&amp;cd=&amp;cad=rja&amp;uact=8&amp;ved=0ahUKEwiZv8Ouz9rZAhWhm-AKHdlSASEQjRwIBg&amp;url=https://www.escondidobattalion.org/drill-commands.html&amp;psig=AOvVaw3tT-Jgq_HG9lNNIfI_IbBa&amp;ust=152052587444891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ved=0ahUKEwiru57z0drZAhWIY98KHR8kBXwQjRwIBg&amp;url=http://earlydues.usanethosting.com/quamand/me/drill.htm&amp;psig=AOvVaw0qFSCEzc7xmby6Y2Wh51nm&amp;ust=152052655126475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gres&amp;cd=&amp;cad=rja&amp;uact=8&amp;ved=0ahUKEwjC_NSKz9rZAhWFg-AKHdtHBp0QjRwIBg&amp;url=https://www.armystudyguide.com/content/Prep_For_Basic_Training/prep_for_basic_drill_and_ceremony/parade-rest.shtml&amp;psig=AOvVaw3tT-Jgq_HG9lNNIfI_IbBa&amp;ust=152052587444891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p8-o0trZAhXnRt8KHXTQDo4QjRwIBg&amp;url=http://www.fchs-njrotc.org/Drill.html&amp;psig=AOvVaw1sD7g-JRlY0FSzmTlzAyzS&amp;ust=152052690375303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wc-c2drZAhUnmuAKHelkALMQjRwIBg&amp;url=https://www.army.mil/article/132122/home_safe_and_sound&amp;psig=AOvVaw059bZ6_DThP39szeVU-x-s&amp;ust=152052867535174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G-4Xy2trZAhXymeAKHbzCDBwQjRwIBg&amp;url=http://www.newindianexpress.com/world/2017/aug/22/north-korea-issues-trademark-fiery-rhetoric-over-us-south-korea-drills-1646624.html&amp;psig=AOvVaw0UWFcC57vbwTeQ2GB8D1_Y&amp;ust=152052918145497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Q0rKC3NrZAhXihOAKHW-HBXwQjRwIBg&amp;url=http://armyleadership.blogspot.com/2015/04/drill-and-ceremonies-4-4-hand-salute.html&amp;psig=AOvVaw0UWFcC57vbwTeQ2GB8D1_Y&amp;ust=152052918145497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9690537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hyperlink" Target="https://www.youtube.com/watch?v=CiVVL_Obw30" TargetMode="External"/><Relationship Id="rId7" Type="http://schemas.openxmlformats.org/officeDocument/2006/relationships/hyperlink" Target="https://www.youtube.com/watch?v=m1SXQYxQkTk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Wkl8icIonY" TargetMode="External"/><Relationship Id="rId5" Type="http://schemas.openxmlformats.org/officeDocument/2006/relationships/hyperlink" Target="https://www.youtube.com/watch?v=Y7nC_G1PysQ" TargetMode="External"/><Relationship Id="rId4" Type="http://schemas.openxmlformats.org/officeDocument/2006/relationships/hyperlink" Target="https://www.youtube.com/watch?v=uMKiPEufm1k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hyperlink" Target="https://www.youtube.com/watch?v=wZUbU199zjk" TargetMode="External"/><Relationship Id="rId7" Type="http://schemas.openxmlformats.org/officeDocument/2006/relationships/hyperlink" Target="https://www.youtube.com/watch?v=MlD9JEnow50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OY3lUmTopc" TargetMode="External"/><Relationship Id="rId5" Type="http://schemas.openxmlformats.org/officeDocument/2006/relationships/hyperlink" Target="https://www.youtube.com/watch?v=NVPfvTkZFcw" TargetMode="External"/><Relationship Id="rId4" Type="http://schemas.openxmlformats.org/officeDocument/2006/relationships/hyperlink" Target="https://www.youtube.com/watch?v=TMjq8PV6qjI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_-puYiZ0OE" TargetMode="External"/><Relationship Id="rId3" Type="http://schemas.openxmlformats.org/officeDocument/2006/relationships/hyperlink" Target="https://www.youtube.com/watch?v=x4BHJLFU31E" TargetMode="External"/><Relationship Id="rId7" Type="http://schemas.openxmlformats.org/officeDocument/2006/relationships/hyperlink" Target="https://www.youtube.com/watch?v=2vayL-ajdFw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PnXCXNkoKc" TargetMode="External"/><Relationship Id="rId5" Type="http://schemas.openxmlformats.org/officeDocument/2006/relationships/hyperlink" Target="https://www.youtube.com/watch?v=w1Zp8pbfUKc" TargetMode="External"/><Relationship Id="rId10" Type="http://schemas.openxmlformats.org/officeDocument/2006/relationships/image" Target="../media/image52.jpg"/><Relationship Id="rId4" Type="http://schemas.openxmlformats.org/officeDocument/2006/relationships/hyperlink" Target="https://www.youtube.com/watch?v=gyf-EmryH6U" TargetMode="External"/><Relationship Id="rId9" Type="http://schemas.openxmlformats.org/officeDocument/2006/relationships/hyperlink" Target="https://www.youtube.com/watch?v=4p0DsVPkyZ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p8-o0trZAhXnRt8KHXTQDo4QjRwIBg&amp;url=http://www.fchs-njrotc.org/Drill.html&amp;psig=AOvVaw1sD7g-JRlY0FSzmTlzAyzS&amp;ust=152052690375303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gres&amp;cd=&amp;cad=rja&amp;uact=8&amp;ved=0ahUKEwjT6Pa2ztrZAhVomeAKHf17CBYQjRwIBg&amp;url=http://www.troop1409.com/troop-resources/standingatattentionandateaseposition&amp;psig=AOvVaw3tT-Jgq_HG9lNNIfI_IbBa&amp;ust=152052587444891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wc-c2drZAhUnmuAKHelkALMQjRwIBg&amp;url=https://www.youtube.com/watch?v=bujYdwHzeX4&amp;psig=AOvVaw059bZ6_DThP39szeVU-x-s&amp;ust=152052867535174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>
            <a:off x="2026508" y="609600"/>
            <a:ext cx="673649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n"/>
              <a:buNone/>
            </a:pPr>
            <a:r>
              <a:rPr lang="en-US" sz="6000" dirty="0">
                <a:latin typeface="Corben"/>
                <a:ea typeface="Corben"/>
                <a:cs typeface="Corben"/>
                <a:sym typeface="Corben"/>
              </a:rPr>
              <a:t>DRILL </a:t>
            </a:r>
            <a:br>
              <a:rPr lang="en-US" sz="6000" dirty="0">
                <a:latin typeface="Corben"/>
                <a:ea typeface="Corben"/>
                <a:cs typeface="Corben"/>
                <a:sym typeface="Corben"/>
              </a:rPr>
            </a:br>
            <a:r>
              <a:rPr lang="en-US" sz="6000" dirty="0">
                <a:latin typeface="Corben"/>
                <a:ea typeface="Corben"/>
                <a:cs typeface="Corben"/>
                <a:sym typeface="Corben"/>
              </a:rPr>
              <a:t>AND </a:t>
            </a:r>
            <a:br>
              <a:rPr lang="en-US" sz="6000" dirty="0">
                <a:latin typeface="Corben"/>
                <a:ea typeface="Corben"/>
                <a:cs typeface="Corben"/>
                <a:sym typeface="Corben"/>
              </a:rPr>
            </a:br>
            <a:r>
              <a:rPr lang="en-US" sz="6000" dirty="0">
                <a:latin typeface="Corben"/>
                <a:ea typeface="Corben"/>
                <a:cs typeface="Corben"/>
                <a:sym typeface="Corben"/>
              </a:rPr>
              <a:t>MARCHING</a:t>
            </a:r>
            <a:endParaRPr dirty="0"/>
          </a:p>
        </p:txBody>
      </p:sp>
      <p:sp>
        <p:nvSpPr>
          <p:cNvPr id="150" name="Google Shape;150;p1"/>
          <p:cNvSpPr txBox="1">
            <a:spLocks noGrp="1"/>
          </p:cNvSpPr>
          <p:nvPr>
            <p:ph type="subTitle" idx="1"/>
          </p:nvPr>
        </p:nvSpPr>
        <p:spPr>
          <a:xfrm>
            <a:off x="3419559" y="3890079"/>
            <a:ext cx="5231027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latin typeface="Arial Rounded"/>
                <a:ea typeface="Arial Rounded"/>
                <a:cs typeface="Arial Rounded"/>
                <a:sym typeface="Arial Rounded"/>
              </a:rPr>
              <a:t>JOHN RIVERA</a:t>
            </a:r>
            <a:endParaRPr sz="28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latin typeface="Arial Rounded"/>
                <a:ea typeface="Arial Rounded"/>
                <a:cs typeface="Arial Rounded"/>
                <a:sym typeface="Arial Rounded"/>
              </a:rPr>
              <a:t>NEW JERSEY</a:t>
            </a:r>
            <a:r>
              <a:rPr lang="en-US" sz="2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CONFERENCE </a:t>
            </a:r>
            <a:endParaRPr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DRILL COORDINATOR</a:t>
            </a:r>
            <a:endParaRPr dirty="0"/>
          </a:p>
        </p:txBody>
      </p:sp>
      <p:pic>
        <p:nvPicPr>
          <p:cNvPr id="151" name="Google Shape;151;p1" descr="ESPECIALIDADE RECREATIVAS - ORDEM UNIDA AVANÇADO - BAZAR DOS DESBRAVADOR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90798"/>
            <a:ext cx="1732087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 descr="Especialidade de Ordem unida - instrutor | Desbravadores Wiki | Fand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16409"/>
            <a:ext cx="1734291" cy="154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719024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AA6979-C3BF-A271-2E31-F0054A4CF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711" y="5875158"/>
            <a:ext cx="3000289" cy="7464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76200" y="609601"/>
            <a:ext cx="88392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CLOSE INTERVAL DRESS RIGHT DRESS</a:t>
            </a:r>
            <a:endParaRPr/>
          </a:p>
        </p:txBody>
      </p:sp>
      <p:pic>
        <p:nvPicPr>
          <p:cNvPr id="208" name="Google Shape;208;p10" descr="Image result for drill command, Dress right dres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225" y="2895600"/>
            <a:ext cx="6786349" cy="5358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COVER</a:t>
            </a:r>
            <a:endParaRPr/>
          </a:p>
        </p:txBody>
      </p:sp>
      <p:pic>
        <p:nvPicPr>
          <p:cNvPr id="214" name="Google Shape;214;p11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0" y="1874893"/>
            <a:ext cx="7467600" cy="4983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RIGHT FACE</a:t>
            </a:r>
            <a:endParaRPr/>
          </a:p>
        </p:txBody>
      </p:sp>
      <p:pic>
        <p:nvPicPr>
          <p:cNvPr id="220" name="Google Shape;220;p12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286000"/>
            <a:ext cx="8209239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RIGHT FACE</a:t>
            </a:r>
            <a:endParaRPr/>
          </a:p>
        </p:txBody>
      </p:sp>
      <p:pic>
        <p:nvPicPr>
          <p:cNvPr id="226" name="Google Shape;226;p13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0" y="1916268"/>
            <a:ext cx="5029200" cy="4772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LEFT FACE</a:t>
            </a:r>
            <a:endParaRPr/>
          </a:p>
        </p:txBody>
      </p:sp>
      <p:pic>
        <p:nvPicPr>
          <p:cNvPr id="232" name="Google Shape;232;p14" descr="Image result for drill command, left fac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1785797"/>
            <a:ext cx="5189585" cy="489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ABOUT FACE</a:t>
            </a:r>
            <a:endParaRPr/>
          </a:p>
        </p:txBody>
      </p:sp>
      <p:pic>
        <p:nvPicPr>
          <p:cNvPr id="238" name="Google Shape;238;p15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0" y="1905238"/>
            <a:ext cx="5638800" cy="4772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ABOUT FACE</a:t>
            </a:r>
            <a:endParaRPr/>
          </a:p>
        </p:txBody>
      </p:sp>
      <p:pic>
        <p:nvPicPr>
          <p:cNvPr id="244" name="Google Shape;244;p16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9400" y="1578591"/>
            <a:ext cx="3276600" cy="514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PARADE REST</a:t>
            </a:r>
            <a:endParaRPr/>
          </a:p>
        </p:txBody>
      </p:sp>
      <p:pic>
        <p:nvPicPr>
          <p:cNvPr id="250" name="Google Shape;250;p17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728" y="1905000"/>
            <a:ext cx="8226425" cy="4786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PARADE REST</a:t>
            </a:r>
            <a:endParaRPr/>
          </a:p>
        </p:txBody>
      </p:sp>
      <p:pic>
        <p:nvPicPr>
          <p:cNvPr id="256" name="Google Shape;256;p18" descr="Image result for drill command, parade res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2065868"/>
            <a:ext cx="5378034" cy="458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</a:pPr>
            <a:r>
              <a:rPr lang="en-US" sz="4400" b="1">
                <a:latin typeface="Arial Rounded"/>
                <a:ea typeface="Arial Rounded"/>
                <a:cs typeface="Arial Rounded"/>
                <a:sym typeface="Arial Rounded"/>
              </a:rPr>
              <a:t>PARADE REST FORMATION</a:t>
            </a:r>
            <a:endParaRPr/>
          </a:p>
        </p:txBody>
      </p:sp>
      <p:pic>
        <p:nvPicPr>
          <p:cNvPr id="262" name="Google Shape;262;p19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8" y="2057400"/>
            <a:ext cx="9069134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WHY DRILL?</a:t>
            </a:r>
            <a:endParaRPr/>
          </a:p>
        </p:txBody>
      </p:sp>
      <p:sp>
        <p:nvSpPr>
          <p:cNvPr id="159" name="Google Shape;159;p2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8153400" cy="418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b="0"/>
              <a:t>The </a:t>
            </a:r>
            <a:r>
              <a:rPr lang="en-US" sz="3600" b="1"/>
              <a:t>Importance</a:t>
            </a:r>
            <a:r>
              <a:rPr lang="en-US" sz="3600" b="0"/>
              <a:t> of </a:t>
            </a:r>
            <a:r>
              <a:rPr lang="en-US" sz="3600" b="1"/>
              <a:t>Drill</a:t>
            </a:r>
            <a:r>
              <a:rPr lang="en-US" sz="3600" b="0"/>
              <a:t>. ... Overall, the </a:t>
            </a:r>
            <a:r>
              <a:rPr lang="en-US" sz="3600" b="1"/>
              <a:t>drill</a:t>
            </a:r>
            <a:r>
              <a:rPr lang="en-US" sz="3600" b="0"/>
              <a:t> system worked: Pathfinders stayed together and could be commanded as a group. These days, </a:t>
            </a:r>
            <a:r>
              <a:rPr lang="en-US" sz="3600" b="1"/>
              <a:t>drill</a:t>
            </a:r>
            <a:r>
              <a:rPr lang="en-US" sz="3600" b="0"/>
              <a:t> is mostly used for ceremonies, such as parades, and to instill pride and discipline during training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b="0"/>
              <a:t>(such as basic training).</a:t>
            </a:r>
            <a:endParaRPr/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"/>
          <p:cNvSpPr txBox="1">
            <a:spLocks noGrp="1"/>
          </p:cNvSpPr>
          <p:nvPr>
            <p:ph type="title"/>
          </p:nvPr>
        </p:nvSpPr>
        <p:spPr>
          <a:xfrm>
            <a:off x="3276600" y="37531"/>
            <a:ext cx="396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SALUTE</a:t>
            </a:r>
            <a:endParaRPr/>
          </a:p>
        </p:txBody>
      </p:sp>
      <p:pic>
        <p:nvPicPr>
          <p:cNvPr id="268" name="Google Shape;268;p20" descr="Image result for drill command, salut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371600"/>
            <a:ext cx="932532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SALUTE</a:t>
            </a:r>
            <a:endParaRPr/>
          </a:p>
        </p:txBody>
      </p:sp>
      <p:pic>
        <p:nvPicPr>
          <p:cNvPr id="274" name="Google Shape;274;p21" descr="Image result for drill command, salut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982" y="2209800"/>
            <a:ext cx="9144000" cy="3018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685800" y="385637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COLUMN RIGHT</a:t>
            </a:r>
            <a:endParaRPr/>
          </a:p>
        </p:txBody>
      </p:sp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841904"/>
            <a:ext cx="5334000" cy="4949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"/>
          <p:cNvSpPr txBox="1">
            <a:spLocks noGrp="1"/>
          </p:cNvSpPr>
          <p:nvPr>
            <p:ph type="title"/>
          </p:nvPr>
        </p:nvSpPr>
        <p:spPr>
          <a:xfrm>
            <a:off x="762000" y="59458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COUNTER COLUMN</a:t>
            </a:r>
            <a:endParaRPr/>
          </a:p>
        </p:txBody>
      </p:sp>
      <p:pic>
        <p:nvPicPr>
          <p:cNvPr id="287" name="Google Shape;2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506626"/>
            <a:ext cx="6553200" cy="537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83820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COLUMN </a:t>
            </a:r>
            <a:b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HALF RIGHT</a:t>
            </a:r>
            <a:endParaRPr/>
          </a:p>
        </p:txBody>
      </p:sp>
      <p:pic>
        <p:nvPicPr>
          <p:cNvPr id="293" name="Google Shape;29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387414"/>
            <a:ext cx="4643438" cy="4470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"/>
          <p:cNvSpPr txBox="1">
            <a:spLocks noGrp="1"/>
          </p:cNvSpPr>
          <p:nvPr>
            <p:ph type="title"/>
          </p:nvPr>
        </p:nvSpPr>
        <p:spPr>
          <a:xfrm>
            <a:off x="838200" y="338666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PRESENT ARMS</a:t>
            </a:r>
            <a:endParaRPr/>
          </a:p>
        </p:txBody>
      </p:sp>
      <p:pic>
        <p:nvPicPr>
          <p:cNvPr id="299" name="Google Shape;2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94933"/>
            <a:ext cx="9144000" cy="5063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EYES RIGHT</a:t>
            </a:r>
            <a:endParaRPr/>
          </a:p>
        </p:txBody>
      </p:sp>
      <p:pic>
        <p:nvPicPr>
          <p:cNvPr id="305" name="Google Shape;30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70" y="2065338"/>
            <a:ext cx="9114430" cy="4792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OPEN RANKS</a:t>
            </a:r>
            <a:endParaRPr/>
          </a:p>
        </p:txBody>
      </p:sp>
      <p:pic>
        <p:nvPicPr>
          <p:cNvPr id="311" name="Google Shape;3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71216"/>
            <a:ext cx="9144000" cy="3986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323" name="Google Shape;3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00"/>
            <a:ext cx="9144000" cy="612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165" name="Google Shape;165;p3" descr="Image result for drill command, Dress right dres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2261"/>
          <a:stretch/>
        </p:blipFill>
        <p:spPr>
          <a:xfrm>
            <a:off x="14785" y="25021"/>
            <a:ext cx="9557161" cy="683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c4742d62a6_0_0"/>
          <p:cNvSpPr txBox="1">
            <a:spLocks noGrp="1"/>
          </p:cNvSpPr>
          <p:nvPr>
            <p:ph type="body" idx="1"/>
          </p:nvPr>
        </p:nvSpPr>
        <p:spPr>
          <a:xfrm>
            <a:off x="556055" y="1314166"/>
            <a:ext cx="7772400" cy="364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800" dirty="0"/>
              <a:t>UNIFORMS</a:t>
            </a:r>
            <a:endParaRPr sz="5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3">
            <a:alphaModFix/>
          </a:blip>
          <a:srcRect t="-1830" b="1830"/>
          <a:stretch/>
        </p:blipFill>
        <p:spPr>
          <a:xfrm>
            <a:off x="-1" y="0"/>
            <a:ext cx="106334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9144000" cy="608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3" descr="Pathfinder Drill Team Specialty Patch - Pathfinder Shir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-23157"/>
            <a:ext cx="7772400" cy="6904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60" name="Google Shape;360;p34" descr="Ohio Pathfind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042" y="0"/>
            <a:ext cx="9160042" cy="687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66" name="Google Shape;366;p35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67" name="Google Shape;367;p35" descr="Pathfinders Annual Inspection 2017 | Charlotte Adventist Chur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032"/>
            <a:ext cx="9178030" cy="709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73" name="Google Shape;373;p36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74" name="Google Shape;374;p36" descr="The Marching &amp; Drilling Honor | homemadegospel.or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6200"/>
            <a:ext cx="7259053" cy="7259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80" name="Google Shape;380;p37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81" name="Google Shape;381;p37" descr="Signet Pathfinder DRILL Basic/Fancy 2012 (Bramalea Fil-Can Seventh-day  Adventist Church in Full HD)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68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87" name="Google Shape;387;p38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88" name="Google Shape;388;p38" descr="Fancy Drill - Loma Linda Filipino Pathfinder Club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72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94" name="Google Shape;394;p39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95" name="Google Shape;395;p39" descr="Wanderings in the Land of Oshkosh: Pathfinder Camporee Di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6629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-US" sz="5400" b="1">
                <a:latin typeface="Arial Rounded"/>
                <a:ea typeface="Arial Rounded"/>
                <a:cs typeface="Arial Rounded"/>
                <a:sym typeface="Arial Rounded"/>
              </a:rPr>
              <a:t>ATTENTION POSITION</a:t>
            </a:r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b="0"/>
              <a:t>The most common </a:t>
            </a:r>
            <a:r>
              <a:rPr lang="en-US" sz="3600" b="1"/>
              <a:t>command</a:t>
            </a:r>
            <a:r>
              <a:rPr lang="en-US" sz="3600" b="0"/>
              <a:t> given by leaders to gather their elements into formations is the </a:t>
            </a:r>
            <a:r>
              <a:rPr lang="en-US" sz="3600" b="1"/>
              <a:t>command</a:t>
            </a:r>
            <a:r>
              <a:rPr lang="en-US" sz="3600" b="0"/>
              <a:t> "Fall IN", at which time the person takes their position in the formation and at the position of </a:t>
            </a:r>
            <a:r>
              <a:rPr lang="en-US" sz="3600" b="1"/>
              <a:t>attention</a:t>
            </a:r>
            <a:r>
              <a:rPr lang="en-US" sz="3600" b="0"/>
              <a:t>. From this position, almost any other </a:t>
            </a:r>
            <a:r>
              <a:rPr lang="en-US" sz="3600" b="1"/>
              <a:t>drill command</a:t>
            </a:r>
            <a:r>
              <a:rPr lang="en-US" sz="3600" b="0"/>
              <a:t> can be executed.</a:t>
            </a:r>
            <a:endParaRPr sz="3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01" name="Google Shape;401;p40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02" name="Google Shape;402;p40" descr="International Pathfinder Camporee : Drill Team &amp; Drum Corps Competi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3221" y="0"/>
            <a:ext cx="102993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08" name="Google Shape;408;p41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09" name="Google Shape;409;p41" descr="Minnesota Drum Corps Teams Compete at Pathfinder Camporee - Issu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0"/>
            <a:ext cx="10033387" cy="687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16" name="Google Shape;416;p42" descr="International Pathfinder Camporee : Drill Team &amp; Drum Corps Competi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3782" y="46595"/>
            <a:ext cx="10271564" cy="6839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23" name="Google Shape;423;p43" descr="Pioneer Pathfinders Basic Drills 2009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1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29" name="Google Shape;429;p44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30" name="Google Shape;430;p44" descr="Troops believe coronavirus is hurting military readiness, new Military  Times Poll show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96" y="0"/>
            <a:ext cx="9601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37" name="Google Shape;437;p45" descr="Despite COVID-19, 28th ECAB &quot;knocks out&quot; pre-deployment training &gt;  Pennsylvania National Guard &gt; News Article Vie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0"/>
            <a:ext cx="10326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443" name="Google Shape;44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449" name="Google Shape;44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09600" y="0"/>
            <a:ext cx="1036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 txBox="1">
            <a:spLocks noGrp="1"/>
          </p:cNvSpPr>
          <p:nvPr>
            <p:ph type="title"/>
          </p:nvPr>
        </p:nvSpPr>
        <p:spPr>
          <a:xfrm>
            <a:off x="533400" y="2438400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Rounded"/>
              <a:buNone/>
            </a:pPr>
            <a:r>
              <a:rPr lang="en-US" sz="8000" b="1">
                <a:latin typeface="Arial Rounded"/>
                <a:ea typeface="Arial Rounded"/>
                <a:cs typeface="Arial Rounded"/>
                <a:sym typeface="Arial Rounded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61" name="Google Shape;461;p49" descr="Reserve Soldiers modernize logistics center in COVID-19 fight | Article |  The United States Ar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02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HOW MANY?</a:t>
            </a:r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2848356"/>
            <a:ext cx="2438400" cy="116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076104"/>
            <a:ext cx="9240727" cy="440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/>
              <a:t>VIDEO CLIP HELPS </a:t>
            </a:r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body" idx="1"/>
          </p:nvPr>
        </p:nvSpPr>
        <p:spPr>
          <a:xfrm>
            <a:off x="752598" y="1447800"/>
            <a:ext cx="6334002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https://www.youtube.com/watch?v=CiVVL_Obw30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https://www.youtube.com/watch?v=uMKiPEufm1k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u="sng">
                <a:solidFill>
                  <a:schemeClr val="hlink"/>
                </a:solidFill>
                <a:hlinkClick r:id="rId5"/>
              </a:rPr>
              <a:t>https://www.youtube.com/watch?v=Y7nC_G1PysQ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Parade Rest.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u="sng">
                <a:solidFill>
                  <a:schemeClr val="hlink"/>
                </a:solidFill>
                <a:hlinkClick r:id="rId6"/>
              </a:rPr>
              <a:t>https://www.youtube.com/watch?v=iWkl8icIonY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Stand at ease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 u="sng">
                <a:solidFill>
                  <a:schemeClr val="hlink"/>
                </a:solidFill>
                <a:hlinkClick r:id="rId7"/>
              </a:rPr>
              <a:t>https://www.youtube.com/watch?v=m1SXQYxQkTk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>Present Arm</a:t>
            </a:r>
            <a:endParaRPr/>
          </a:p>
          <a:p>
            <a:pPr marL="285750" lvl="0" indent="-17145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68" name="Google Shape;468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6600" y="5365093"/>
            <a:ext cx="2033756" cy="13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/>
              <a:t>VIDEO CLIP HELPS </a:t>
            </a:r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body" idx="1"/>
          </p:nvPr>
        </p:nvSpPr>
        <p:spPr>
          <a:xfrm>
            <a:off x="752598" y="1447800"/>
            <a:ext cx="6334002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https://www.youtube.com/watch?v=wZUbU199zjk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About Face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https://www.youtube.com/watch?v=TMjq8PV6qjI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Count off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5"/>
              </a:rPr>
              <a:t>https://www.youtube.com/watch?v=NVPfvTkZFcw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Close Interval March (I don’t like this one)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5"/>
              </a:rPr>
              <a:t>https://www.youtube.com/watch?v=NVPfvTkZFcw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Fall In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6"/>
              </a:rPr>
              <a:t>https://www.youtube.com/watch?v=MOY3lUmTopc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Dress Right Dress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7"/>
              </a:rPr>
              <a:t>https://www.youtube.com/watch?v=MlD9JEnow50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Left and Right Face</a:t>
            </a:r>
            <a:endParaRPr/>
          </a:p>
        </p:txBody>
      </p:sp>
      <p:pic>
        <p:nvPicPr>
          <p:cNvPr id="475" name="Google Shape;475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6600" y="5365093"/>
            <a:ext cx="2033756" cy="13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2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2819400" cy="83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/>
              <a:t>VIDEO CLIP HELPS </a:t>
            </a:r>
            <a:endParaRPr/>
          </a:p>
        </p:txBody>
      </p:sp>
      <p:sp>
        <p:nvSpPr>
          <p:cNvPr id="481" name="Google Shape;481;p52"/>
          <p:cNvSpPr txBox="1">
            <a:spLocks noGrp="1"/>
          </p:cNvSpPr>
          <p:nvPr>
            <p:ph type="body" idx="1"/>
          </p:nvPr>
        </p:nvSpPr>
        <p:spPr>
          <a:xfrm>
            <a:off x="752598" y="1447800"/>
            <a:ext cx="6334002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https://www.youtube.com/watch?v=x4BHJLFU31E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Cover and Recover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https://www.youtube.com/watch?v=gyf-EmryH6U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Forward March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https://www.youtube.com/watch?v=w1Zp8pbfUKc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Mark Time March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https://www.youtube.com/watch?v=FPnXCXNkoKc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Column Left and Right march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https://www.youtube.com/watch?v=2vayL-ajdFw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Right and Left Flank 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https://www.youtube.com/watch?v=2_-puYiZ0OE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Rear March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https://www.youtube.com/watch?v=4p0DsVPkyZg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/>
              <a:t>Motivation drill demo by Japanese</a:t>
            </a:r>
            <a:endParaRPr/>
          </a:p>
        </p:txBody>
      </p:sp>
      <p:pic>
        <p:nvPicPr>
          <p:cNvPr id="482" name="Google Shape;482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6600" y="5365093"/>
            <a:ext cx="2033756" cy="13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12X4</a:t>
            </a:r>
            <a:endParaRPr/>
          </a:p>
        </p:txBody>
      </p:sp>
      <p:pic>
        <p:nvPicPr>
          <p:cNvPr id="184" name="Google Shape;1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475" y="1828800"/>
            <a:ext cx="7391400" cy="535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Rounded"/>
              <a:buNone/>
            </a:pPr>
            <a:r>
              <a:rPr lang="en-US" sz="6000" b="1">
                <a:latin typeface="Arial Rounded"/>
                <a:ea typeface="Arial Rounded"/>
                <a:cs typeface="Arial Rounded"/>
                <a:sym typeface="Arial Rounded"/>
              </a:rPr>
              <a:t>ATTENTION</a:t>
            </a:r>
            <a:endParaRPr/>
          </a:p>
        </p:txBody>
      </p:sp>
      <p:pic>
        <p:nvPicPr>
          <p:cNvPr id="190" name="Google Shape;190;p7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1818044"/>
            <a:ext cx="7848600" cy="5039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82296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Rounded"/>
              <a:buNone/>
            </a:pPr>
            <a:r>
              <a:rPr lang="en-US" sz="5400" b="1">
                <a:latin typeface="Arial Rounded"/>
                <a:ea typeface="Arial Rounded"/>
                <a:cs typeface="Arial Rounded"/>
                <a:sym typeface="Arial Rounded"/>
              </a:rPr>
              <a:t>POSITION OF ATTENTION</a:t>
            </a:r>
            <a:endParaRPr/>
          </a:p>
        </p:txBody>
      </p:sp>
      <p:pic>
        <p:nvPicPr>
          <p:cNvPr id="196" name="Google Shape;196;p8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" y="2090889"/>
            <a:ext cx="7696200" cy="471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381000" y="570933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Rounded"/>
              <a:buNone/>
            </a:pPr>
            <a:r>
              <a:rPr lang="en-US" sz="4800" b="1">
                <a:latin typeface="Arial Rounded"/>
                <a:ea typeface="Arial Rounded"/>
                <a:cs typeface="Arial Rounded"/>
                <a:sym typeface="Arial Rounded"/>
              </a:rPr>
              <a:t>DRESS RIGHT, DRESS</a:t>
            </a:r>
            <a:endParaRPr/>
          </a:p>
        </p:txBody>
      </p:sp>
      <p:pic>
        <p:nvPicPr>
          <p:cNvPr id="202" name="Google Shape;202;p9" descr="Related 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2039710"/>
            <a:ext cx="5867400" cy="439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482</Words>
  <Application>Microsoft Macintosh PowerPoint</Application>
  <PresentationFormat>On-screen Show (4:3)</PresentationFormat>
  <Paragraphs>75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Corben</vt:lpstr>
      <vt:lpstr>Arial</vt:lpstr>
      <vt:lpstr>Calibri</vt:lpstr>
      <vt:lpstr>Arial Rounded</vt:lpstr>
      <vt:lpstr>Celestial</vt:lpstr>
      <vt:lpstr>DRILL  AND  MARCHING</vt:lpstr>
      <vt:lpstr>WHY DRILL?</vt:lpstr>
      <vt:lpstr>PowerPoint Presentation</vt:lpstr>
      <vt:lpstr>ATTENTION POSITION</vt:lpstr>
      <vt:lpstr>HOW MANY?</vt:lpstr>
      <vt:lpstr>12X4</vt:lpstr>
      <vt:lpstr>ATTENTION</vt:lpstr>
      <vt:lpstr>POSITION OF ATTENTION</vt:lpstr>
      <vt:lpstr>DRESS RIGHT, DRESS</vt:lpstr>
      <vt:lpstr>CLOSE INTERVAL DRESS RIGHT DRESS</vt:lpstr>
      <vt:lpstr>COVER</vt:lpstr>
      <vt:lpstr>RIGHT FACE</vt:lpstr>
      <vt:lpstr>RIGHT FACE</vt:lpstr>
      <vt:lpstr>LEFT FACE</vt:lpstr>
      <vt:lpstr>ABOUT FACE</vt:lpstr>
      <vt:lpstr>ABOUT FACE</vt:lpstr>
      <vt:lpstr>PARADE REST</vt:lpstr>
      <vt:lpstr>PARADE REST</vt:lpstr>
      <vt:lpstr>PARADE REST FORMATION</vt:lpstr>
      <vt:lpstr>SALUTE</vt:lpstr>
      <vt:lpstr>SALUTE</vt:lpstr>
      <vt:lpstr>COLUMN RIGHT</vt:lpstr>
      <vt:lpstr>COUNTER COLUMN</vt:lpstr>
      <vt:lpstr>COLUMN  HALF RIGHT</vt:lpstr>
      <vt:lpstr>PRESENT ARMS</vt:lpstr>
      <vt:lpstr>EYES RIGHT</vt:lpstr>
      <vt:lpstr>OPEN RANKS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VIDEO CLIP HELPS </vt:lpstr>
      <vt:lpstr>VIDEO CLIP HELPS </vt:lpstr>
      <vt:lpstr>VIDEO CLIP HELPS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  AND  MARCHING</dc:title>
  <dc:creator>ServUS</dc:creator>
  <cp:lastModifiedBy>Cinthia Portanova</cp:lastModifiedBy>
  <cp:revision>2</cp:revision>
  <dcterms:created xsi:type="dcterms:W3CDTF">2018-03-07T16:07:09Z</dcterms:created>
  <dcterms:modified xsi:type="dcterms:W3CDTF">2023-02-07T03:05:30Z</dcterms:modified>
</cp:coreProperties>
</file>