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843"/>
    <p:restoredTop sz="95915"/>
  </p:normalViewPr>
  <p:slideViewPr>
    <p:cSldViewPr snapToGrid="0" snapToObjects="1">
      <p:cViewPr varScale="1">
        <p:scale>
          <a:sx n="93" d="100"/>
          <a:sy n="93" d="100"/>
        </p:scale>
        <p:origin x="216" y="6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6/9/23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FA94DED7-0A28-4AD9-8747-E94113225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45" name="Rectangle 44">
            <a:extLst>
              <a:ext uri="{FF2B5EF4-FFF2-40B4-BE49-F238E27FC236}">
                <a16:creationId xmlns:a16="http://schemas.microsoft.com/office/drawing/2014/main" id="{6F175609-91A3-416E-BC3D-7548FDE029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7" name="Rectangle 46">
            <a:extLst>
              <a:ext uri="{FF2B5EF4-FFF2-40B4-BE49-F238E27FC236}">
                <a16:creationId xmlns:a16="http://schemas.microsoft.com/office/drawing/2014/main" id="{9A3B0D54-9DF0-4FF8-A0AA-B4234DF35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bg2">
              <a:lumMod val="1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87B50E4-C1B5-3C46-9677-5DB6B96E4F03}"/>
              </a:ext>
            </a:extLst>
          </p:cNvPr>
          <p:cNvSpPr>
            <a:spLocks noGrp="1"/>
          </p:cNvSpPr>
          <p:nvPr>
            <p:ph type="ctrTitle"/>
          </p:nvPr>
        </p:nvSpPr>
        <p:spPr>
          <a:xfrm>
            <a:off x="540279" y="1795849"/>
            <a:ext cx="3778870" cy="3114818"/>
          </a:xfrm>
        </p:spPr>
        <p:txBody>
          <a:bodyPr>
            <a:normAutofit/>
          </a:bodyPr>
          <a:lstStyle/>
          <a:p>
            <a:r>
              <a:rPr lang="en-US" sz="4000">
                <a:solidFill>
                  <a:srgbClr val="FEFFFF"/>
                </a:solidFill>
              </a:rPr>
              <a:t>Becoming Salty Christians</a:t>
            </a:r>
          </a:p>
        </p:txBody>
      </p:sp>
      <p:pic>
        <p:nvPicPr>
          <p:cNvPr id="4" name="Picture 3">
            <a:extLst>
              <a:ext uri="{FF2B5EF4-FFF2-40B4-BE49-F238E27FC236}">
                <a16:creationId xmlns:a16="http://schemas.microsoft.com/office/drawing/2014/main" id="{8DE3E093-C8C6-C642-8177-A54154AD72DE}"/>
              </a:ext>
            </a:extLst>
          </p:cNvPr>
          <p:cNvPicPr>
            <a:picLocks noChangeAspect="1"/>
          </p:cNvPicPr>
          <p:nvPr/>
        </p:nvPicPr>
        <p:blipFill rotWithShape="1">
          <a:blip r:embed="rId2"/>
          <a:srcRect r="25486" b="2"/>
          <a:stretch/>
        </p:blipFill>
        <p:spPr>
          <a:xfrm>
            <a:off x="4639732" y="10"/>
            <a:ext cx="7552267" cy="6857990"/>
          </a:xfrm>
          <a:prstGeom prst="rect">
            <a:avLst/>
          </a:prstGeom>
        </p:spPr>
      </p:pic>
      <p:sp>
        <p:nvSpPr>
          <p:cNvPr id="49" name="Freeform 5">
            <a:extLst>
              <a:ext uri="{FF2B5EF4-FFF2-40B4-BE49-F238E27FC236}">
                <a16:creationId xmlns:a16="http://schemas.microsoft.com/office/drawing/2014/main" id="{64D236DE-BD07-488F-B236-DDEEFFF720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ubtitle 2">
            <a:extLst>
              <a:ext uri="{FF2B5EF4-FFF2-40B4-BE49-F238E27FC236}">
                <a16:creationId xmlns:a16="http://schemas.microsoft.com/office/drawing/2014/main" id="{BB3C7FD6-5ABB-ED46-B75E-574A7CF916C2}"/>
              </a:ext>
            </a:extLst>
          </p:cNvPr>
          <p:cNvSpPr>
            <a:spLocks noGrp="1"/>
          </p:cNvSpPr>
          <p:nvPr>
            <p:ph type="subTitle" idx="1"/>
          </p:nvPr>
        </p:nvSpPr>
        <p:spPr>
          <a:xfrm>
            <a:off x="540279" y="5148708"/>
            <a:ext cx="3778870" cy="700654"/>
          </a:xfrm>
        </p:spPr>
        <p:txBody>
          <a:bodyPr anchor="ctr">
            <a:normAutofit/>
          </a:bodyPr>
          <a:lstStyle/>
          <a:p>
            <a:pPr>
              <a:lnSpc>
                <a:spcPct val="90000"/>
              </a:lnSpc>
            </a:pPr>
            <a:r>
              <a:rPr lang="en-US" sz="1400" dirty="0">
                <a:solidFill>
                  <a:srgbClr val="FEFFFF"/>
                </a:solidFill>
              </a:rPr>
              <a:t>Matthew 5 :13</a:t>
            </a:r>
          </a:p>
          <a:p>
            <a:pPr>
              <a:lnSpc>
                <a:spcPct val="90000"/>
              </a:lnSpc>
            </a:pPr>
            <a:r>
              <a:rPr lang="en-US" sz="1400" dirty="0">
                <a:solidFill>
                  <a:srgbClr val="FEFFFF"/>
                </a:solidFill>
              </a:rPr>
              <a:t>New Jersey Conference</a:t>
            </a:r>
          </a:p>
        </p:txBody>
      </p:sp>
    </p:spTree>
    <p:extLst>
      <p:ext uri="{BB962C8B-B14F-4D97-AF65-F5344CB8AC3E}">
        <p14:creationId xmlns:p14="http://schemas.microsoft.com/office/powerpoint/2010/main" val="2778687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F0B1F6-77FB-7241-86CE-C055EA90BC84}"/>
              </a:ext>
            </a:extLst>
          </p:cNvPr>
          <p:cNvSpPr>
            <a:spLocks noGrp="1"/>
          </p:cNvSpPr>
          <p:nvPr>
            <p:ph type="title"/>
          </p:nvPr>
        </p:nvSpPr>
        <p:spPr>
          <a:xfrm>
            <a:off x="3476918" y="624110"/>
            <a:ext cx="8315786" cy="665088"/>
          </a:xfrm>
        </p:spPr>
        <p:txBody>
          <a:bodyPr>
            <a:normAutofit fontScale="90000"/>
          </a:bodyPr>
          <a:lstStyle/>
          <a:p>
            <a:r>
              <a:rPr lang="en-US" dirty="0"/>
              <a:t>Matthew 5:13 – What does this mean?</a:t>
            </a:r>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Content Placeholder 2">
            <a:extLst>
              <a:ext uri="{FF2B5EF4-FFF2-40B4-BE49-F238E27FC236}">
                <a16:creationId xmlns:a16="http://schemas.microsoft.com/office/drawing/2014/main" id="{4680AC16-09DA-9A43-BBE4-37AB49E34A45}"/>
              </a:ext>
            </a:extLst>
          </p:cNvPr>
          <p:cNvSpPr>
            <a:spLocks noGrp="1"/>
          </p:cNvSpPr>
          <p:nvPr>
            <p:ph idx="1"/>
          </p:nvPr>
        </p:nvSpPr>
        <p:spPr>
          <a:xfrm>
            <a:off x="3373062" y="2253920"/>
            <a:ext cx="8131550" cy="3643251"/>
          </a:xfrm>
        </p:spPr>
        <p:txBody>
          <a:bodyPr>
            <a:normAutofit lnSpcReduction="10000"/>
          </a:bodyPr>
          <a:lstStyle/>
          <a:p>
            <a:r>
              <a:rPr lang="en-US" sz="3200" b="1" baseline="30000" dirty="0"/>
              <a:t>13 </a:t>
            </a:r>
            <a:r>
              <a:rPr lang="en-US" sz="3200" dirty="0"/>
              <a:t>“You are the salt of the earth. But if the salt loses its saltiness, how can it be made salty again? It is no longer good for anything, except to be thrown out and trampled underfoot.</a:t>
            </a:r>
          </a:p>
          <a:p>
            <a:endParaRPr lang="en-US" sz="3200" dirty="0"/>
          </a:p>
          <a:p>
            <a:r>
              <a:rPr lang="en-US" sz="3200" b="1" dirty="0"/>
              <a:t>Share your thoughts</a:t>
            </a:r>
          </a:p>
          <a:p>
            <a:endParaRPr lang="en-US" sz="3200" dirty="0"/>
          </a:p>
        </p:txBody>
      </p:sp>
      <p:pic>
        <p:nvPicPr>
          <p:cNvPr id="4" name="Picture 3">
            <a:extLst>
              <a:ext uri="{FF2B5EF4-FFF2-40B4-BE49-F238E27FC236}">
                <a16:creationId xmlns:a16="http://schemas.microsoft.com/office/drawing/2014/main" id="{06DCB169-387A-4D40-99B9-B43E4C5B29F7}"/>
              </a:ext>
            </a:extLst>
          </p:cNvPr>
          <p:cNvPicPr>
            <a:picLocks noChangeAspect="1"/>
          </p:cNvPicPr>
          <p:nvPr/>
        </p:nvPicPr>
        <p:blipFill>
          <a:blip r:embed="rId2"/>
          <a:stretch>
            <a:fillRect/>
          </a:stretch>
        </p:blipFill>
        <p:spPr>
          <a:xfrm>
            <a:off x="399296" y="269450"/>
            <a:ext cx="2076206" cy="3008046"/>
          </a:xfrm>
          <a:prstGeom prst="rect">
            <a:avLst/>
          </a:prstGeom>
        </p:spPr>
      </p:pic>
    </p:spTree>
    <p:extLst>
      <p:ext uri="{BB962C8B-B14F-4D97-AF65-F5344CB8AC3E}">
        <p14:creationId xmlns:p14="http://schemas.microsoft.com/office/powerpoint/2010/main" val="2082763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B2EC7880-C5D9-40A8-A6B0-3198AD07AD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4619543" cy="6854038"/>
          </a:xfrm>
          <a:prstGeom prst="rect">
            <a:avLst/>
          </a:prstGeom>
          <a:solidFill>
            <a:schemeClr val="tx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A9B4E0-7905-8141-8F68-7783993C8CDA}"/>
              </a:ext>
            </a:extLst>
          </p:cNvPr>
          <p:cNvSpPr>
            <a:spLocks noGrp="1"/>
          </p:cNvSpPr>
          <p:nvPr>
            <p:ph type="title"/>
          </p:nvPr>
        </p:nvSpPr>
        <p:spPr>
          <a:xfrm>
            <a:off x="649224" y="645106"/>
            <a:ext cx="3650279" cy="1259894"/>
          </a:xfrm>
        </p:spPr>
        <p:txBody>
          <a:bodyPr>
            <a:normAutofit/>
          </a:bodyPr>
          <a:lstStyle/>
          <a:p>
            <a:r>
              <a:rPr lang="en-US" dirty="0"/>
              <a:t>What is Salt used for?</a:t>
            </a:r>
          </a:p>
        </p:txBody>
      </p:sp>
      <p:sp>
        <p:nvSpPr>
          <p:cNvPr id="39" name="Content Placeholder 2">
            <a:extLst>
              <a:ext uri="{FF2B5EF4-FFF2-40B4-BE49-F238E27FC236}">
                <a16:creationId xmlns:a16="http://schemas.microsoft.com/office/drawing/2014/main" id="{A47D1B54-3D3D-1D4C-AAD8-60949DFAA484}"/>
              </a:ext>
            </a:extLst>
          </p:cNvPr>
          <p:cNvSpPr>
            <a:spLocks noGrp="1"/>
          </p:cNvSpPr>
          <p:nvPr>
            <p:ph idx="1"/>
          </p:nvPr>
        </p:nvSpPr>
        <p:spPr>
          <a:xfrm>
            <a:off x="649225" y="2133600"/>
            <a:ext cx="3819536" cy="3759253"/>
          </a:xfrm>
        </p:spPr>
        <p:txBody>
          <a:bodyPr>
            <a:normAutofit/>
          </a:bodyPr>
          <a:lstStyle/>
          <a:p>
            <a:r>
              <a:rPr lang="en-US" sz="2000" dirty="0"/>
              <a:t>It Preserves</a:t>
            </a:r>
          </a:p>
          <a:p>
            <a:r>
              <a:rPr lang="en-US" sz="2000" dirty="0"/>
              <a:t>It Seasons and Flavors</a:t>
            </a:r>
          </a:p>
          <a:p>
            <a:r>
              <a:rPr lang="en-US" sz="2000" dirty="0"/>
              <a:t>It is to be used - thirst</a:t>
            </a:r>
          </a:p>
          <a:p>
            <a:pPr marL="0" indent="0">
              <a:buNone/>
            </a:pPr>
            <a:endParaRPr lang="en-US" dirty="0"/>
          </a:p>
          <a:p>
            <a:pPr marL="0" indent="0">
              <a:buNone/>
            </a:pPr>
            <a:endParaRPr lang="en-US" dirty="0"/>
          </a:p>
          <a:p>
            <a:r>
              <a:rPr lang="en-US" b="1" dirty="0"/>
              <a:t>Share your thoughts</a:t>
            </a:r>
          </a:p>
          <a:p>
            <a:pPr marL="0" indent="0">
              <a:buNone/>
            </a:pPr>
            <a:endParaRPr lang="en-US" dirty="0"/>
          </a:p>
          <a:p>
            <a:endParaRPr lang="en-US" dirty="0"/>
          </a:p>
        </p:txBody>
      </p:sp>
      <p:pic>
        <p:nvPicPr>
          <p:cNvPr id="4" name="Picture 3">
            <a:extLst>
              <a:ext uri="{FF2B5EF4-FFF2-40B4-BE49-F238E27FC236}">
                <a16:creationId xmlns:a16="http://schemas.microsoft.com/office/drawing/2014/main" id="{50278020-3C6D-364E-AE72-E078AD433D13}"/>
              </a:ext>
            </a:extLst>
          </p:cNvPr>
          <p:cNvPicPr>
            <a:picLocks noChangeAspect="1"/>
          </p:cNvPicPr>
          <p:nvPr/>
        </p:nvPicPr>
        <p:blipFill rotWithShape="1">
          <a:blip r:embed="rId2"/>
          <a:srcRect l="6858" r="19376" b="2"/>
          <a:stretch/>
        </p:blipFill>
        <p:spPr>
          <a:xfrm>
            <a:off x="4619543" y="10"/>
            <a:ext cx="7572457" cy="6857990"/>
          </a:xfrm>
          <a:prstGeom prst="rect">
            <a:avLst/>
          </a:prstGeom>
        </p:spPr>
      </p:pic>
    </p:spTree>
    <p:extLst>
      <p:ext uri="{BB962C8B-B14F-4D97-AF65-F5344CB8AC3E}">
        <p14:creationId xmlns:p14="http://schemas.microsoft.com/office/powerpoint/2010/main" val="126322529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plate of food&#10;&#10;Description automatically generated with low confidence">
            <a:extLst>
              <a:ext uri="{FF2B5EF4-FFF2-40B4-BE49-F238E27FC236}">
                <a16:creationId xmlns:a16="http://schemas.microsoft.com/office/drawing/2014/main" id="{0377FE50-AD47-D849-B80C-7DC75E2D3E32}"/>
              </a:ext>
            </a:extLst>
          </p:cNvPr>
          <p:cNvPicPr>
            <a:picLocks noChangeAspect="1"/>
          </p:cNvPicPr>
          <p:nvPr/>
        </p:nvPicPr>
        <p:blipFill rotWithShape="1">
          <a:blip r:embed="rId2"/>
          <a:srcRect l="14680" r="-1" b="-1"/>
          <a:stretch/>
        </p:blipFill>
        <p:spPr>
          <a:xfrm>
            <a:off x="1" y="10"/>
            <a:ext cx="7574440" cy="6857990"/>
          </a:xfrm>
          <a:prstGeom prst="rect">
            <a:avLst/>
          </a:prstGeom>
        </p:spPr>
      </p:pic>
      <p:sp>
        <p:nvSpPr>
          <p:cNvPr id="11"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DBBA447-905F-A44E-B4E9-849998C0050A}"/>
              </a:ext>
            </a:extLst>
          </p:cNvPr>
          <p:cNvSpPr>
            <a:spLocks noGrp="1"/>
          </p:cNvSpPr>
          <p:nvPr>
            <p:ph type="title"/>
          </p:nvPr>
        </p:nvSpPr>
        <p:spPr>
          <a:xfrm>
            <a:off x="541867" y="787400"/>
            <a:ext cx="7145866" cy="778933"/>
          </a:xfrm>
        </p:spPr>
        <p:txBody>
          <a:bodyPr anchor="ctr">
            <a:normAutofit/>
          </a:bodyPr>
          <a:lstStyle/>
          <a:p>
            <a:r>
              <a:rPr lang="en-US" sz="3200" b="1">
                <a:solidFill>
                  <a:srgbClr val="FEFFFF"/>
                </a:solidFill>
              </a:rPr>
              <a:t>Preserve</a:t>
            </a:r>
          </a:p>
        </p:txBody>
      </p:sp>
      <p:sp>
        <p:nvSpPr>
          <p:cNvPr id="3" name="Content Placeholder 2">
            <a:extLst>
              <a:ext uri="{FF2B5EF4-FFF2-40B4-BE49-F238E27FC236}">
                <a16:creationId xmlns:a16="http://schemas.microsoft.com/office/drawing/2014/main" id="{243EA34C-9F57-C143-AB67-E56D93C6F515}"/>
              </a:ext>
            </a:extLst>
          </p:cNvPr>
          <p:cNvSpPr>
            <a:spLocks noGrp="1"/>
          </p:cNvSpPr>
          <p:nvPr>
            <p:ph idx="1"/>
          </p:nvPr>
        </p:nvSpPr>
        <p:spPr>
          <a:xfrm>
            <a:off x="7687733" y="2041732"/>
            <a:ext cx="4331229" cy="3857816"/>
          </a:xfrm>
        </p:spPr>
        <p:txBody>
          <a:bodyPr>
            <a:normAutofit/>
          </a:bodyPr>
          <a:lstStyle/>
          <a:p>
            <a:r>
              <a:rPr lang="en-US" sz="2400" dirty="0">
                <a:solidFill>
                  <a:schemeClr val="tx1">
                    <a:lumMod val="95000"/>
                    <a:lumOff val="5000"/>
                  </a:schemeClr>
                </a:solidFill>
              </a:rPr>
              <a:t>Food was preserved by it.</a:t>
            </a:r>
          </a:p>
          <a:p>
            <a:r>
              <a:rPr lang="en-US" sz="2400" dirty="0">
                <a:solidFill>
                  <a:schemeClr val="tx1">
                    <a:lumMod val="95000"/>
                    <a:lumOff val="5000"/>
                  </a:schemeClr>
                </a:solidFill>
              </a:rPr>
              <a:t>How can we apply this for our country, ourselves.</a:t>
            </a:r>
          </a:p>
          <a:p>
            <a:pPr marL="0" indent="0">
              <a:buNone/>
            </a:pPr>
            <a:endParaRPr lang="en-US" dirty="0">
              <a:solidFill>
                <a:schemeClr val="tx1">
                  <a:lumMod val="95000"/>
                  <a:lumOff val="5000"/>
                </a:schemeClr>
              </a:solidFill>
            </a:endParaRPr>
          </a:p>
          <a:p>
            <a:endParaRPr lang="en-US" dirty="0">
              <a:solidFill>
                <a:schemeClr val="tx1">
                  <a:lumMod val="95000"/>
                  <a:lumOff val="5000"/>
                </a:schemeClr>
              </a:solidFill>
            </a:endParaRPr>
          </a:p>
          <a:p>
            <a:r>
              <a:rPr lang="en-US" sz="2000" b="1" dirty="0">
                <a:solidFill>
                  <a:schemeClr val="tx1">
                    <a:lumMod val="95000"/>
                    <a:lumOff val="5000"/>
                  </a:schemeClr>
                </a:solidFill>
              </a:rPr>
              <a:t>Share your thoughts</a:t>
            </a:r>
          </a:p>
          <a:p>
            <a:r>
              <a:rPr lang="en-US" sz="2000" b="1" dirty="0">
                <a:solidFill>
                  <a:schemeClr val="tx1">
                    <a:lumMod val="95000"/>
                    <a:lumOff val="5000"/>
                  </a:schemeClr>
                </a:solidFill>
              </a:rPr>
              <a:t>Story of preserving stamps / food / comics</a:t>
            </a:r>
          </a:p>
          <a:p>
            <a:pPr marL="0" indent="0">
              <a:buNone/>
            </a:pPr>
            <a:endParaRPr lang="en-US" dirty="0">
              <a:solidFill>
                <a:schemeClr val="tx1">
                  <a:lumMod val="95000"/>
                  <a:lumOff val="5000"/>
                </a:schemeClr>
              </a:solidFill>
            </a:endParaRPr>
          </a:p>
          <a:p>
            <a:endParaRPr lang="en-US" dirty="0">
              <a:solidFill>
                <a:schemeClr val="tx1">
                  <a:lumMod val="95000"/>
                  <a:lumOff val="5000"/>
                </a:schemeClr>
              </a:solidFill>
            </a:endParaRPr>
          </a:p>
          <a:p>
            <a:endParaRPr lang="en-US" dirty="0">
              <a:solidFill>
                <a:schemeClr val="tx1">
                  <a:lumMod val="95000"/>
                  <a:lumOff val="5000"/>
                </a:schemeClr>
              </a:solidFill>
            </a:endParaRPr>
          </a:p>
          <a:p>
            <a:endParaRPr lang="en-US" dirty="0">
              <a:solidFill>
                <a:schemeClr val="tx1">
                  <a:lumMod val="95000"/>
                  <a:lumOff val="5000"/>
                </a:schemeClr>
              </a:solidFill>
            </a:endParaRPr>
          </a:p>
          <a:p>
            <a:endParaRPr lang="en-US" dirty="0">
              <a:solidFill>
                <a:schemeClr val="tx1">
                  <a:lumMod val="95000"/>
                  <a:lumOff val="5000"/>
                </a:schemeClr>
              </a:solidFill>
            </a:endParaRPr>
          </a:p>
        </p:txBody>
      </p:sp>
    </p:spTree>
    <p:extLst>
      <p:ext uri="{BB962C8B-B14F-4D97-AF65-F5344CB8AC3E}">
        <p14:creationId xmlns:p14="http://schemas.microsoft.com/office/powerpoint/2010/main" val="3166037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7B5A23F-7276-435D-91DA-09104D777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35481"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F3ECD7F-BF61-4CB1-AA15-464BB771E7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66F1B29-3A08-4DB7-9F92-4C09B3BCFF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44A5AAD1-9616-4E1C-B3AC-E5497A6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5E0F28B-D02F-4640-8B93-4ED82C268A11}"/>
              </a:ext>
            </a:extLst>
          </p:cNvPr>
          <p:cNvSpPr>
            <a:spLocks noGrp="1"/>
          </p:cNvSpPr>
          <p:nvPr>
            <p:ph type="title"/>
          </p:nvPr>
        </p:nvSpPr>
        <p:spPr>
          <a:xfrm>
            <a:off x="541867" y="787400"/>
            <a:ext cx="7145866" cy="778933"/>
          </a:xfrm>
        </p:spPr>
        <p:txBody>
          <a:bodyPr anchor="ctr">
            <a:normAutofit/>
          </a:bodyPr>
          <a:lstStyle/>
          <a:p>
            <a:r>
              <a:rPr lang="en-US" sz="3200" b="1">
                <a:solidFill>
                  <a:srgbClr val="FEFFFF"/>
                </a:solidFill>
              </a:rPr>
              <a:t>Season &amp; Flavor</a:t>
            </a:r>
          </a:p>
        </p:txBody>
      </p:sp>
      <p:sp>
        <p:nvSpPr>
          <p:cNvPr id="3" name="Content Placeholder 2">
            <a:extLst>
              <a:ext uri="{FF2B5EF4-FFF2-40B4-BE49-F238E27FC236}">
                <a16:creationId xmlns:a16="http://schemas.microsoft.com/office/drawing/2014/main" id="{883E21BA-1206-9647-9092-70C5ADEC6105}"/>
              </a:ext>
            </a:extLst>
          </p:cNvPr>
          <p:cNvSpPr>
            <a:spLocks noGrp="1"/>
          </p:cNvSpPr>
          <p:nvPr>
            <p:ph idx="1"/>
          </p:nvPr>
        </p:nvSpPr>
        <p:spPr>
          <a:xfrm>
            <a:off x="541866" y="2032000"/>
            <a:ext cx="7145867" cy="3879222"/>
          </a:xfrm>
        </p:spPr>
        <p:txBody>
          <a:bodyPr>
            <a:normAutofit/>
          </a:bodyPr>
          <a:lstStyle/>
          <a:p>
            <a:r>
              <a:rPr lang="en-US" sz="2800" dirty="0">
                <a:solidFill>
                  <a:srgbClr val="FEFFFF"/>
                </a:solidFill>
              </a:rPr>
              <a:t>We are to bring the best out of others</a:t>
            </a:r>
          </a:p>
          <a:p>
            <a:r>
              <a:rPr lang="en-US" sz="2800" dirty="0">
                <a:solidFill>
                  <a:srgbClr val="FEFFFF"/>
                </a:solidFill>
              </a:rPr>
              <a:t>We add flavor for good to humanity</a:t>
            </a:r>
          </a:p>
          <a:p>
            <a:endParaRPr lang="en-US" dirty="0">
              <a:solidFill>
                <a:srgbClr val="FEFFFF"/>
              </a:solidFill>
            </a:endParaRPr>
          </a:p>
          <a:p>
            <a:endParaRPr lang="en-US" dirty="0">
              <a:solidFill>
                <a:srgbClr val="FEFFFF"/>
              </a:solidFill>
            </a:endParaRPr>
          </a:p>
          <a:p>
            <a:r>
              <a:rPr lang="en-US" sz="2400" b="1" dirty="0">
                <a:solidFill>
                  <a:srgbClr val="FEFFFF"/>
                </a:solidFill>
              </a:rPr>
              <a:t>Share your thoughts</a:t>
            </a:r>
          </a:p>
          <a:p>
            <a:r>
              <a:rPr lang="en-US" sz="2400" b="1" dirty="0">
                <a:solidFill>
                  <a:srgbClr val="FEFFFF"/>
                </a:solidFill>
              </a:rPr>
              <a:t>Story of a mom’s soup</a:t>
            </a:r>
          </a:p>
          <a:p>
            <a:pPr marL="0" indent="0">
              <a:buNone/>
            </a:pPr>
            <a:endParaRPr lang="en-US" dirty="0">
              <a:solidFill>
                <a:srgbClr val="FEFFFF"/>
              </a:solidFill>
            </a:endParaRPr>
          </a:p>
        </p:txBody>
      </p:sp>
      <p:pic>
        <p:nvPicPr>
          <p:cNvPr id="4" name="Picture 3">
            <a:extLst>
              <a:ext uri="{FF2B5EF4-FFF2-40B4-BE49-F238E27FC236}">
                <a16:creationId xmlns:a16="http://schemas.microsoft.com/office/drawing/2014/main" id="{13803486-2974-7747-B641-14C58BDDAB22}"/>
              </a:ext>
            </a:extLst>
          </p:cNvPr>
          <p:cNvPicPr>
            <a:picLocks noChangeAspect="1"/>
          </p:cNvPicPr>
          <p:nvPr/>
        </p:nvPicPr>
        <p:blipFill>
          <a:blip r:embed="rId2"/>
          <a:stretch>
            <a:fillRect/>
          </a:stretch>
        </p:blipFill>
        <p:spPr>
          <a:xfrm>
            <a:off x="8947982" y="2032000"/>
            <a:ext cx="2532080" cy="3862496"/>
          </a:xfrm>
          <a:prstGeom prst="rect">
            <a:avLst/>
          </a:prstGeom>
        </p:spPr>
      </p:pic>
    </p:spTree>
    <p:extLst>
      <p:ext uri="{BB962C8B-B14F-4D97-AF65-F5344CB8AC3E}">
        <p14:creationId xmlns:p14="http://schemas.microsoft.com/office/powerpoint/2010/main" val="298381009"/>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person holding a glass of water&#10;&#10;Description automatically generated with medium confidence">
            <a:extLst>
              <a:ext uri="{FF2B5EF4-FFF2-40B4-BE49-F238E27FC236}">
                <a16:creationId xmlns:a16="http://schemas.microsoft.com/office/drawing/2014/main" id="{CC97A487-CFBC-B344-AA17-261EC3587933}"/>
              </a:ext>
            </a:extLst>
          </p:cNvPr>
          <p:cNvPicPr>
            <a:picLocks noChangeAspect="1"/>
          </p:cNvPicPr>
          <p:nvPr/>
        </p:nvPicPr>
        <p:blipFill rotWithShape="1">
          <a:blip r:embed="rId2"/>
          <a:srcRect l="11048" r="30967"/>
          <a:stretch/>
        </p:blipFill>
        <p:spPr>
          <a:xfrm>
            <a:off x="1" y="10"/>
            <a:ext cx="7574440" cy="6857990"/>
          </a:xfrm>
          <a:prstGeom prst="rect">
            <a:avLst/>
          </a:prstGeom>
        </p:spPr>
      </p:pic>
      <p:sp>
        <p:nvSpPr>
          <p:cNvPr id="48"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11E8E4A-B382-FB45-A397-34BE643D49E1}"/>
              </a:ext>
            </a:extLst>
          </p:cNvPr>
          <p:cNvSpPr>
            <a:spLocks noGrp="1"/>
          </p:cNvSpPr>
          <p:nvPr>
            <p:ph type="title"/>
          </p:nvPr>
        </p:nvSpPr>
        <p:spPr>
          <a:xfrm>
            <a:off x="541867" y="787400"/>
            <a:ext cx="7145866" cy="778933"/>
          </a:xfrm>
        </p:spPr>
        <p:txBody>
          <a:bodyPr anchor="ctr">
            <a:normAutofit/>
          </a:bodyPr>
          <a:lstStyle/>
          <a:p>
            <a:r>
              <a:rPr lang="en-US" sz="3200" b="1">
                <a:solidFill>
                  <a:srgbClr val="FEFFFF"/>
                </a:solidFill>
              </a:rPr>
              <a:t>Creating the Thirst – for His Grace </a:t>
            </a:r>
          </a:p>
        </p:txBody>
      </p:sp>
      <p:sp>
        <p:nvSpPr>
          <p:cNvPr id="3" name="Content Placeholder 2">
            <a:extLst>
              <a:ext uri="{FF2B5EF4-FFF2-40B4-BE49-F238E27FC236}">
                <a16:creationId xmlns:a16="http://schemas.microsoft.com/office/drawing/2014/main" id="{2AC84A3C-3A44-A549-9F28-B7BD392AE5D9}"/>
              </a:ext>
            </a:extLst>
          </p:cNvPr>
          <p:cNvSpPr>
            <a:spLocks noGrp="1"/>
          </p:cNvSpPr>
          <p:nvPr>
            <p:ph idx="1"/>
          </p:nvPr>
        </p:nvSpPr>
        <p:spPr>
          <a:xfrm>
            <a:off x="7860770" y="2017668"/>
            <a:ext cx="4109557" cy="3857816"/>
          </a:xfrm>
        </p:spPr>
        <p:txBody>
          <a:bodyPr>
            <a:normAutofit fontScale="92500" lnSpcReduction="10000"/>
          </a:bodyPr>
          <a:lstStyle/>
          <a:p>
            <a:pPr marL="0" indent="0">
              <a:lnSpc>
                <a:spcPct val="90000"/>
              </a:lnSpc>
              <a:buNone/>
            </a:pPr>
            <a:r>
              <a:rPr lang="en-US" dirty="0">
                <a:solidFill>
                  <a:schemeClr val="tx1">
                    <a:lumMod val="95000"/>
                    <a:lumOff val="5000"/>
                  </a:schemeClr>
                </a:solidFill>
              </a:rPr>
              <a:t> </a:t>
            </a:r>
          </a:p>
          <a:p>
            <a:pPr>
              <a:lnSpc>
                <a:spcPct val="90000"/>
              </a:lnSpc>
            </a:pPr>
            <a:r>
              <a:rPr lang="en-US" sz="2400" dirty="0">
                <a:solidFill>
                  <a:schemeClr val="tx1">
                    <a:lumMod val="95000"/>
                    <a:lumOff val="5000"/>
                  </a:schemeClr>
                </a:solidFill>
              </a:rPr>
              <a:t>Story of the Resume – we help people </a:t>
            </a:r>
            <a:r>
              <a:rPr lang="en-US" sz="2400" dirty="0">
                <a:solidFill>
                  <a:schemeClr val="tx1">
                    <a:lumMod val="95000"/>
                    <a:lumOff val="5000"/>
                  </a:schemeClr>
                </a:solidFill>
                <a:sym typeface="Wingdings" pitchFamily="2" charset="2"/>
              </a:rPr>
              <a:t> grace</a:t>
            </a:r>
            <a:endParaRPr lang="en-US" sz="2400" dirty="0">
              <a:solidFill>
                <a:schemeClr val="tx1">
                  <a:lumMod val="95000"/>
                  <a:lumOff val="5000"/>
                </a:schemeClr>
              </a:solidFill>
            </a:endParaRPr>
          </a:p>
          <a:p>
            <a:pPr>
              <a:lnSpc>
                <a:spcPct val="90000"/>
              </a:lnSpc>
            </a:pPr>
            <a:r>
              <a:rPr lang="en-US" sz="2400" dirty="0">
                <a:solidFill>
                  <a:schemeClr val="tx1">
                    <a:lumMod val="95000"/>
                    <a:lumOff val="5000"/>
                  </a:schemeClr>
                </a:solidFill>
              </a:rPr>
              <a:t>Zacchaeus &amp; Bartimaeus – path of grace</a:t>
            </a:r>
          </a:p>
          <a:p>
            <a:pPr>
              <a:lnSpc>
                <a:spcPct val="90000"/>
              </a:lnSpc>
            </a:pPr>
            <a:r>
              <a:rPr lang="en-US" sz="2400" dirty="0">
                <a:solidFill>
                  <a:schemeClr val="tx1">
                    <a:lumMod val="95000"/>
                    <a:lumOff val="5000"/>
                  </a:schemeClr>
                </a:solidFill>
              </a:rPr>
              <a:t>Paralyzed Man – the mat was place in the path of Grace </a:t>
            </a:r>
          </a:p>
          <a:p>
            <a:pPr marL="0" indent="0">
              <a:lnSpc>
                <a:spcPct val="90000"/>
              </a:lnSpc>
              <a:buNone/>
            </a:pPr>
            <a:endParaRPr lang="en-US" dirty="0">
              <a:solidFill>
                <a:schemeClr val="tx1">
                  <a:lumMod val="95000"/>
                  <a:lumOff val="5000"/>
                </a:schemeClr>
              </a:solidFill>
            </a:endParaRPr>
          </a:p>
          <a:p>
            <a:pPr marL="0" indent="0">
              <a:lnSpc>
                <a:spcPct val="90000"/>
              </a:lnSpc>
              <a:buNone/>
            </a:pPr>
            <a:endParaRPr lang="en-US" dirty="0">
              <a:solidFill>
                <a:schemeClr val="tx1">
                  <a:lumMod val="95000"/>
                  <a:lumOff val="5000"/>
                </a:schemeClr>
              </a:solidFill>
            </a:endParaRPr>
          </a:p>
          <a:p>
            <a:pPr>
              <a:lnSpc>
                <a:spcPct val="90000"/>
              </a:lnSpc>
            </a:pPr>
            <a:r>
              <a:rPr lang="en-US" sz="2200" b="1" dirty="0">
                <a:solidFill>
                  <a:schemeClr val="tx1">
                    <a:lumMod val="95000"/>
                    <a:lumOff val="5000"/>
                  </a:schemeClr>
                </a:solidFill>
              </a:rPr>
              <a:t>Share your thoughts</a:t>
            </a:r>
          </a:p>
          <a:p>
            <a:pPr marL="0" indent="0">
              <a:lnSpc>
                <a:spcPct val="90000"/>
              </a:lnSpc>
              <a:buNone/>
            </a:pPr>
            <a:endParaRPr lang="en-US" b="1" dirty="0">
              <a:solidFill>
                <a:schemeClr val="tx1">
                  <a:lumMod val="95000"/>
                  <a:lumOff val="5000"/>
                </a:schemeClr>
              </a:solidFill>
            </a:endParaRPr>
          </a:p>
        </p:txBody>
      </p:sp>
    </p:spTree>
    <p:extLst>
      <p:ext uri="{BB962C8B-B14F-4D97-AF65-F5344CB8AC3E}">
        <p14:creationId xmlns:p14="http://schemas.microsoft.com/office/powerpoint/2010/main" val="757039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2EC7880-C5D9-40A8-A6B0-3198AD07AD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4619543" cy="6854038"/>
          </a:xfrm>
          <a:prstGeom prst="rect">
            <a:avLst/>
          </a:prstGeom>
          <a:solidFill>
            <a:schemeClr val="tx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EF9BE3-2DB2-A24F-A1FA-69755C06E5D9}"/>
              </a:ext>
            </a:extLst>
          </p:cNvPr>
          <p:cNvSpPr>
            <a:spLocks noGrp="1"/>
          </p:cNvSpPr>
          <p:nvPr>
            <p:ph type="title"/>
          </p:nvPr>
        </p:nvSpPr>
        <p:spPr>
          <a:xfrm>
            <a:off x="649224" y="645106"/>
            <a:ext cx="3650279" cy="1259894"/>
          </a:xfrm>
        </p:spPr>
        <p:txBody>
          <a:bodyPr>
            <a:normAutofit/>
          </a:bodyPr>
          <a:lstStyle/>
          <a:p>
            <a:r>
              <a:rPr lang="en-US" dirty="0"/>
              <a:t>Summary</a:t>
            </a:r>
          </a:p>
        </p:txBody>
      </p:sp>
      <p:sp>
        <p:nvSpPr>
          <p:cNvPr id="3" name="Content Placeholder 2">
            <a:extLst>
              <a:ext uri="{FF2B5EF4-FFF2-40B4-BE49-F238E27FC236}">
                <a16:creationId xmlns:a16="http://schemas.microsoft.com/office/drawing/2014/main" id="{F0BD35EC-D72E-C34C-AF1F-6CBC18D3525E}"/>
              </a:ext>
            </a:extLst>
          </p:cNvPr>
          <p:cNvSpPr>
            <a:spLocks noGrp="1"/>
          </p:cNvSpPr>
          <p:nvPr>
            <p:ph idx="1"/>
          </p:nvPr>
        </p:nvSpPr>
        <p:spPr>
          <a:xfrm>
            <a:off x="649225" y="2133600"/>
            <a:ext cx="3650278" cy="3759253"/>
          </a:xfrm>
        </p:spPr>
        <p:txBody>
          <a:bodyPr>
            <a:normAutofit/>
          </a:bodyPr>
          <a:lstStyle/>
          <a:p>
            <a:r>
              <a:rPr lang="en-US" sz="2400" dirty="0"/>
              <a:t>It Preserves</a:t>
            </a:r>
          </a:p>
          <a:p>
            <a:r>
              <a:rPr lang="en-US" sz="2400" dirty="0"/>
              <a:t>It Seasons and Flavors</a:t>
            </a:r>
          </a:p>
          <a:p>
            <a:r>
              <a:rPr lang="en-US" sz="2400" dirty="0"/>
              <a:t>It is to be used - thirst</a:t>
            </a:r>
          </a:p>
          <a:p>
            <a:pPr marL="0" indent="0">
              <a:buNone/>
            </a:pPr>
            <a:endParaRPr lang="en-US" dirty="0"/>
          </a:p>
          <a:p>
            <a:pPr marL="0" indent="0">
              <a:buNone/>
            </a:pPr>
            <a:endParaRPr lang="en-US" dirty="0"/>
          </a:p>
          <a:p>
            <a:r>
              <a:rPr lang="en-US" sz="2400" b="1" dirty="0"/>
              <a:t>Share your thoughts</a:t>
            </a:r>
          </a:p>
          <a:p>
            <a:pPr marL="0" indent="0">
              <a:buNone/>
            </a:pPr>
            <a:endParaRPr lang="en-US" dirty="0"/>
          </a:p>
        </p:txBody>
      </p:sp>
      <p:pic>
        <p:nvPicPr>
          <p:cNvPr id="4" name="Picture 3">
            <a:extLst>
              <a:ext uri="{FF2B5EF4-FFF2-40B4-BE49-F238E27FC236}">
                <a16:creationId xmlns:a16="http://schemas.microsoft.com/office/drawing/2014/main" id="{FADD3002-C43F-EE45-8176-1F92616C748D}"/>
              </a:ext>
            </a:extLst>
          </p:cNvPr>
          <p:cNvPicPr>
            <a:picLocks noChangeAspect="1"/>
          </p:cNvPicPr>
          <p:nvPr/>
        </p:nvPicPr>
        <p:blipFill rotWithShape="1">
          <a:blip r:embed="rId2"/>
          <a:srcRect r="30989"/>
          <a:stretch/>
        </p:blipFill>
        <p:spPr>
          <a:xfrm>
            <a:off x="4619543" y="10"/>
            <a:ext cx="7572457" cy="6857990"/>
          </a:xfrm>
          <a:prstGeom prst="rect">
            <a:avLst/>
          </a:prstGeom>
        </p:spPr>
      </p:pic>
    </p:spTree>
    <p:extLst>
      <p:ext uri="{BB962C8B-B14F-4D97-AF65-F5344CB8AC3E}">
        <p14:creationId xmlns:p14="http://schemas.microsoft.com/office/powerpoint/2010/main" val="342689006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58</TotalTime>
  <Words>199</Words>
  <Application>Microsoft Macintosh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Wisp</vt:lpstr>
      <vt:lpstr>Becoming Salty Christians</vt:lpstr>
      <vt:lpstr>Matthew 5:13 – What does this mean?</vt:lpstr>
      <vt:lpstr>What is Salt used for?</vt:lpstr>
      <vt:lpstr>Preserve</vt:lpstr>
      <vt:lpstr>Season &amp; Flavor</vt:lpstr>
      <vt:lpstr>Creating the Thirst – for His Grace </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Salty Christians</dc:title>
  <dc:creator>Carl Rodriguez</dc:creator>
  <cp:lastModifiedBy>Cinthia Portanova</cp:lastModifiedBy>
  <cp:revision>7</cp:revision>
  <dcterms:created xsi:type="dcterms:W3CDTF">2021-01-11T13:20:26Z</dcterms:created>
  <dcterms:modified xsi:type="dcterms:W3CDTF">2023-06-09T04:33:32Z</dcterms:modified>
</cp:coreProperties>
</file>