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902030302020204" pitchFamily="66" charset="0"/>
      <p:regular r:id="rId35"/>
    </p:embeddedFont>
    <p:embeddedFont>
      <p:font typeface="Nunito" pitchFamily="2" charset="77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1"/>
  </p:normalViewPr>
  <p:slideViewPr>
    <p:cSldViewPr snapToGrid="0">
      <p:cViewPr varScale="1">
        <p:scale>
          <a:sx n="146" d="100"/>
          <a:sy n="146" d="100"/>
        </p:scale>
        <p:origin x="6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jcyouth.com/_files/ugd/62c177_1b10ff685b9946b8a21b7a05c24138c6.pdf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pathfindersonline.org/w/AY_Honors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dventsource.org/store/pathfinder-club/investiture-patches-and-pins/honors/first-aid-basic-i-730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03935206f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03935206f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DAR LA BIENVENIDA,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COJER LA ASISTENCIA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QUIENES SON NUEVOS DIRECTORES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QUE SE PRESENTEN CADA UNO.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03935206f8_1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03935206f8_1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-419"/>
              <a:t>I LIKE TO DO THE PLAN YEAR LIKE THIS FIRST TO MAKE SURE EVERYTHING I WANT TO DO IS ON IT.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-419" sz="16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Present all plans at a Pathfinder Staff Meeting. </a:t>
            </a:r>
            <a:endParaRPr sz="16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600"/>
              <a:buFont typeface="Calibri"/>
              <a:buAutoNum type="arabicPeriod"/>
            </a:pPr>
            <a:r>
              <a:rPr lang="es-419" sz="16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IN THE MEETING DISCUSS ALL THE PLAN YEAR IF THEY HAVE MORE IDEAS YOU CAN CHANGE OR ADD TO THE CALENDAR.</a:t>
            </a:r>
            <a:endParaRPr sz="16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03935206f8_1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03935206f8_1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3935206f8_1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3935206f8_1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IT IS VERY IMPORTANT THAT EACH DIRECTOR HAS A FOLDER WITH ALL THE DOCUMENTATION OF THEIR PATHFINDERS. AND FOR ALL TRIP OR ACTIVITY YOU HAVE TO TAKE IT WITH YOU.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03935206f8_1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03935206f8_1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03935206f8_1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03935206f8_1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03935206f8_1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03935206f8_1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9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108"/>
              <a:buFont typeface="Calibri"/>
              <a:buChar char="●"/>
            </a:pPr>
            <a:r>
              <a:rPr lang="es-419" sz="1108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Pathfinders must come to meetings and club-sponsored events in the uniform unless otherwise indicated by club director.  CLASE C  </a:t>
            </a:r>
            <a:endParaRPr sz="1108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9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108"/>
              <a:buFont typeface="Calibri"/>
              <a:buChar char="●"/>
            </a:pPr>
            <a:r>
              <a:rPr lang="es-419" sz="1108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Learn and keep the Pledge and Law.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03935206f8_1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03935206f8_1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IF WE WANT TO HAVE A GOOD CLUB. WE MUST KEEP THESE POINTS IN MIND.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-419"/>
              <a:t>Faithful in attendance.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-419"/>
              <a:t>Participate in club activities.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-419"/>
              <a:t>Parents willing to support and cooperate with the club staff.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03935206f8_1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03935206f8_1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-419"/>
              <a:t>WHAT WOULD BE THE PATHFINDER CLUB PROGRAM? WHO CAN TELL ME?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419"/>
              <a:t>Meetings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419"/>
              <a:t>Inductions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419"/>
              <a:t>Pathfinder Day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419"/>
              <a:t>Investitures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419"/>
              <a:t>Conference Events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419"/>
              <a:t>Camping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3935206f8_1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03935206f8_1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03935206f8_1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03935206f8_1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E2E19"/>
              </a:buClr>
              <a:buSzPts val="1300"/>
              <a:buChar char="●"/>
            </a:pPr>
            <a:r>
              <a:rPr lang="es-419" sz="1300">
                <a:solidFill>
                  <a:srgbClr val="1E2E19"/>
                </a:solidFill>
              </a:rPr>
              <a:t>Purpose of the Uniform</a:t>
            </a:r>
            <a:endParaRPr sz="1300">
              <a:solidFill>
                <a:srgbClr val="1E2E19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300"/>
              <a:buChar char="●"/>
            </a:pPr>
            <a:r>
              <a:rPr lang="es-419" sz="1300">
                <a:solidFill>
                  <a:srgbClr val="1E2E19"/>
                </a:solidFill>
              </a:rPr>
              <a:t>When it should be USED</a:t>
            </a:r>
            <a:endParaRPr sz="1300">
              <a:solidFill>
                <a:srgbClr val="1E2E19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300"/>
              <a:buChar char="●"/>
            </a:pPr>
            <a:r>
              <a:rPr lang="es-419" sz="1300">
                <a:solidFill>
                  <a:srgbClr val="1E2E19"/>
                </a:solidFill>
              </a:rPr>
              <a:t>When it should not be USED</a:t>
            </a:r>
            <a:endParaRPr sz="1300">
              <a:solidFill>
                <a:srgbClr val="1E2E19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300"/>
              <a:buChar char="●"/>
            </a:pPr>
            <a:r>
              <a:rPr lang="es-419" sz="1300">
                <a:solidFill>
                  <a:srgbClr val="1E2E19"/>
                </a:solidFill>
              </a:rPr>
              <a:t>Uniform for directors and counselors; also parade uniforms, and field uniforms.</a:t>
            </a:r>
            <a:endParaRPr sz="1300">
              <a:solidFill>
                <a:srgbClr val="1E2E19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300"/>
              <a:buChar char="●"/>
            </a:pPr>
            <a:r>
              <a:rPr lang="es-419" sz="1300">
                <a:solidFill>
                  <a:srgbClr val="1E2E19"/>
                </a:solidFill>
              </a:rPr>
              <a:t>Insignia and placement on uniform.</a:t>
            </a:r>
            <a:endParaRPr sz="1300">
              <a:solidFill>
                <a:srgbClr val="1E2E1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3935206f8_1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03935206f8_1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THIS ARE THE 3 FIRST STEP YOU NEED TO DO FOR BE A PATHFINDER DIRECTOR.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Get  ALLTHE  information for the pathfinder club.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03935206f8_1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03935206f8_1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Girls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Skirt or Pants (by Club)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Tan Blouse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Sash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Neckerchief &amp; Slide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Dress Shoes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Pathfinder Belt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Socks or Tan Hose (by Club)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Tuxedo Tie (Staff Only)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Berets are optional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03935206f8_1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03935206f8_1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Boys		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 Pants              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Tan Shirt             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Sash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Socks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Neckerchief &amp; Slide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Dress Shoes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Pathfinder Belt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Black Tie (Staff Only)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419"/>
              <a:t>Berets are optional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03935206f8_1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03935206f8_1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 THIS PART OF THE UNIFORM, IT IS VERY IMPORTANT THAT YOU SEE THE MEASURES THAT ARE PRESENTED HERE. EACH PATCH HAS ITS PLACE.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03935206f8_1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03935206f8_1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03935206f8_1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03935206f8_1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 DO THIS SINCE I START MY CLUB ON TRENTON. AND I ASK THE PARENT $5 EVERY MONTH. AND WITH THAT I BUY THE HONOR. BUT YOU CAN CHOOSE YOUR BETTER OPTION. EVEN YOU CAN USED FOR WHATEVER YOU NEED FOR THE CLUB.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03935206f8_1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03935206f8_1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3"/>
              </a:rPr>
              <a:t>https://www.njcyouth.com/_files/ugd/62c177_1b10ff685b9946b8a21b7a05c24138c6.pdf</a:t>
            </a:r>
            <a:r>
              <a:rPr lang="es-419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IS IMPORTANT TO HAVE THE PATHFINDER MANUAL. HERE YOU GONE FOUND ALL THE INFORMATION YOU NEED TO HAVE.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03935206f8_1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03935206f8_1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3"/>
              </a:rPr>
              <a:t>https://wiki.pathfindersonline.org/w/AY_Honors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4"/>
              </a:rPr>
              <a:t>https://www.adventsource.org/store/pathfinder-club/investiture-patches-and-pins/honors/first-aid-basic-i-730</a:t>
            </a:r>
            <a:r>
              <a:rPr lang="es-419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FOR THE HONOR I USE THIS TWO LINK. ONE HAVE THE WORK SHEET AND THE OTHER ONE HAVE THE INFORMATION.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03935206f8_1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03935206f8_1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03935206f8_1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03935206f8_1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3935206f8_1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03935206f8_1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when you done doing all this steps, you need to be training to help you and your staff to work with the pathfinder club. and thats why whe are here.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3935206f8_1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3935206f8_1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-419" sz="16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Pathfinder officers and staff attend conference Pathfinder Basic Staff Training Course. </a:t>
            </a:r>
            <a:r>
              <a:rPr lang="es-419"/>
              <a:t>THAT'S WHY WE ARE HERE AT AWAKEN. </a:t>
            </a:r>
            <a:endParaRPr sz="16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600"/>
              <a:buFont typeface="Calibri"/>
              <a:buAutoNum type="arabicPeriod"/>
            </a:pPr>
            <a:r>
              <a:rPr lang="es-419" sz="16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BECAUSE SOME OF US ARE DIRECTORS OR STAFF OF THE PATHFINDER CLUB.</a:t>
            </a:r>
            <a:endParaRPr sz="16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3935206f8_1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03935206f8_1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03935206f8_1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03935206f8_1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337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E2E19"/>
              </a:buClr>
              <a:buSzPts val="1650"/>
              <a:buChar char="●"/>
            </a:pPr>
            <a:r>
              <a:rPr lang="es-419" sz="1650">
                <a:solidFill>
                  <a:srgbClr val="1E2E19"/>
                </a:solidFill>
              </a:rPr>
              <a:t>Advise, write letters or personally contact potential families.</a:t>
            </a:r>
            <a:endParaRPr sz="1650">
              <a:solidFill>
                <a:srgbClr val="1E2E19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650"/>
              <a:buChar char="●"/>
            </a:pPr>
            <a:r>
              <a:rPr lang="es-419" sz="1650">
                <a:solidFill>
                  <a:srgbClr val="1E2E19"/>
                </a:solidFill>
              </a:rPr>
              <a:t>YOU CAN USE THE VIDEO THAT THE CONFERENCE MADE TO PROMOTE THE CLUB. </a:t>
            </a:r>
            <a:endParaRPr sz="1650">
              <a:solidFill>
                <a:srgbClr val="1E2E19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650"/>
              <a:buChar char="●"/>
            </a:pPr>
            <a:r>
              <a:rPr lang="es-419" sz="1650">
                <a:solidFill>
                  <a:srgbClr val="1E2E19"/>
                </a:solidFill>
              </a:rPr>
              <a:t>OR THEY CAN MAKE ONE WITH THEIR PATHFINDERS.</a:t>
            </a:r>
            <a:endParaRPr sz="1650">
              <a:solidFill>
                <a:srgbClr val="1E2E19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650"/>
              <a:buChar char="●"/>
            </a:pPr>
            <a:r>
              <a:rPr lang="es-419" sz="1650">
                <a:solidFill>
                  <a:srgbClr val="1E2E19"/>
                </a:solidFill>
              </a:rPr>
              <a:t>WE NEED TO USE THE TECHNOLOGY AND MAKE A GREAT PROMOTION. SO THEY CAN FIND MORE KIDS FOR THE CLUB</a:t>
            </a:r>
            <a:endParaRPr sz="1650">
              <a:solidFill>
                <a:srgbClr val="1E2E19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2E19"/>
              </a:buClr>
              <a:buSzPts val="1650"/>
              <a:buChar char="●"/>
            </a:pPr>
            <a:r>
              <a:rPr lang="es-419" sz="1650">
                <a:solidFill>
                  <a:srgbClr val="1E2E19"/>
                </a:solidFill>
              </a:rPr>
              <a:t>AND SELECT A DAY WITH YOUR STAFF TO DO THE REGISTRATION, </a:t>
            </a:r>
            <a:endParaRPr sz="1650">
              <a:solidFill>
                <a:srgbClr val="1E2E19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3935206f8_1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03935206f8_1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419" sz="1300" b="1"/>
              <a:t>WHEN YOU ARE A NEW CLUB THEY HAVE TO GO TO THE CONFERENCE TO REGISTER THE CLUB. AND THEN THE CONFERENCE GIVES THEM A CERTIFICATE LIKE THIS.</a:t>
            </a:r>
            <a:endParaRPr sz="1300"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3935206f8_1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03935206f8_1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9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108"/>
              <a:buFont typeface="Calibri"/>
              <a:buChar char="●"/>
            </a:pPr>
            <a:r>
              <a:rPr lang="es-419" sz="1108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All Pathfinders must pay membership and insurance fees as required. $11 AT THE BEGINNING OF THE YEAR I ALWAYS GIVE THE PATHFINDERS AND STAFF A NEW SHIRT. SINCE SOME OF THEM GROWN UP AND OTHERS ARE NEW. WELL, I ADDED $10 OR $15 MORE TO THAT $11. THATS MEAN A WILL ASK THE PARENT $20 OR $25 FOR EACH PATHFINDER. THEY WILL PAY THAT ONLY ONE TIME. </a:t>
            </a:r>
            <a:endParaRPr sz="1108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9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108"/>
              <a:buFont typeface="Calibri"/>
              <a:buChar char="●"/>
            </a:pPr>
            <a:r>
              <a:rPr lang="es-419" sz="1108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I PERSONALLY DO T SHIRT AND I DO DISCOUNT FOR THE CHURCH. IF SOME IS INTEREST ONLY LET ME KNOW WHEN WE ARE DONE. </a:t>
            </a:r>
            <a:endParaRPr sz="1108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03935206f8_1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03935206f8_1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-419" sz="16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Plan yearly program. WE CAN FOUND THIS AT THE MANUAL. WE NEED TO SEND THIS TO THE CONFERENCE. </a:t>
            </a:r>
            <a:endParaRPr sz="16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3A44"/>
              </a:buClr>
              <a:buSzPts val="1600"/>
              <a:buFont typeface="Calibri"/>
              <a:buAutoNum type="arabicPeriod"/>
            </a:pPr>
            <a:r>
              <a:rPr lang="es-419" sz="16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BUT BEFORE MAKE THIS I LIKE TO DO MY CALENDAR. GO TO NEXT SLIDE. </a:t>
            </a:r>
            <a:endParaRPr sz="160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rgbClr val="FF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UfWNqvZaYt2FZKrllVEwP3aPQWVfbvg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33">
                <a:solidFill>
                  <a:srgbClr val="1E2E19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Pathfinder Club Organization &amp; Programming</a:t>
            </a:r>
            <a:endParaRPr sz="3433">
              <a:solidFill>
                <a:srgbClr val="1E2E1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3562550" y="3604833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00" b="1"/>
              <a:t>DARIBEL ALVAREZ</a:t>
            </a:r>
            <a:endParaRPr sz="2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00" b="1"/>
              <a:t>COORDINATOR CENTRAL WEST</a:t>
            </a:r>
            <a:endParaRPr sz="2500" b="1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200" y="3270925"/>
            <a:ext cx="2255149" cy="144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8250" y="374725"/>
            <a:ext cx="2255146" cy="144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676" y="424473"/>
            <a:ext cx="1862264" cy="186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2" name="Google Shape;2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790" y="369788"/>
            <a:ext cx="5372101" cy="440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346" y="1434771"/>
            <a:ext cx="2346959" cy="2863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>
            <a:spLocks noGrp="1"/>
          </p:cNvSpPr>
          <p:nvPr>
            <p:ph type="title"/>
          </p:nvPr>
        </p:nvSpPr>
        <p:spPr>
          <a:xfrm>
            <a:off x="910350" y="1617150"/>
            <a:ext cx="2841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322" b="1">
                <a:solidFill>
                  <a:schemeClr val="accent6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Breakout</a:t>
            </a:r>
            <a:endParaRPr sz="5322" b="1">
              <a:solidFill>
                <a:schemeClr val="accent6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chemeClr val="accent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7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22"/>
          </a:p>
        </p:txBody>
      </p:sp>
      <p:pic>
        <p:nvPicPr>
          <p:cNvPr id="209" name="Google Shape;2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818" y="934417"/>
            <a:ext cx="3243349" cy="3274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00" y="251225"/>
            <a:ext cx="4232225" cy="46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5925" y="251225"/>
            <a:ext cx="4464401" cy="46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875" y="276013"/>
            <a:ext cx="4095399" cy="45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50" y="276013"/>
            <a:ext cx="4095399" cy="45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>
            <a:spLocks noGrp="1"/>
          </p:cNvSpPr>
          <p:nvPr>
            <p:ph type="title"/>
          </p:nvPr>
        </p:nvSpPr>
        <p:spPr>
          <a:xfrm>
            <a:off x="910350" y="1617150"/>
            <a:ext cx="2841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322" b="1">
                <a:solidFill>
                  <a:schemeClr val="accent6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Breakout</a:t>
            </a:r>
            <a:endParaRPr sz="5322" b="1">
              <a:solidFill>
                <a:schemeClr val="accent6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chemeClr val="accent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7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22"/>
          </a:p>
        </p:txBody>
      </p:sp>
      <p:pic>
        <p:nvPicPr>
          <p:cNvPr id="229" name="Google Shape;2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400" y="364725"/>
            <a:ext cx="4363601" cy="437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25" y="258525"/>
            <a:ext cx="8626950" cy="459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 rotWithShape="1">
          <a:blip r:embed="rId3">
            <a:alphaModFix/>
          </a:blip>
          <a:srcRect b="6410"/>
          <a:stretch/>
        </p:blipFill>
        <p:spPr>
          <a:xfrm>
            <a:off x="251225" y="224775"/>
            <a:ext cx="5892100" cy="468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7592" y="1530035"/>
            <a:ext cx="2218449" cy="226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9750" y="2465975"/>
            <a:ext cx="3228224" cy="249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450" y="171900"/>
            <a:ext cx="2324525" cy="25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0350" y="2407775"/>
            <a:ext cx="3141226" cy="254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000" y="2465975"/>
            <a:ext cx="3332350" cy="249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6375" y="171900"/>
            <a:ext cx="3637074" cy="229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000" y="171900"/>
            <a:ext cx="2941499" cy="229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>
            <a:spLocks noGrp="1"/>
          </p:cNvSpPr>
          <p:nvPr>
            <p:ph type="title"/>
          </p:nvPr>
        </p:nvSpPr>
        <p:spPr>
          <a:xfrm>
            <a:off x="910350" y="1617150"/>
            <a:ext cx="2841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322" b="1">
                <a:solidFill>
                  <a:schemeClr val="accent6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Breakout</a:t>
            </a:r>
            <a:endParaRPr sz="5322" b="1">
              <a:solidFill>
                <a:schemeClr val="accent6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chemeClr val="accent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7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22"/>
          </a:p>
        </p:txBody>
      </p:sp>
      <p:pic>
        <p:nvPicPr>
          <p:cNvPr id="259" name="Google Shape;2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400" y="364725"/>
            <a:ext cx="4363601" cy="437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 txBox="1">
            <a:spLocks noGrp="1"/>
          </p:cNvSpPr>
          <p:nvPr>
            <p:ph type="title"/>
          </p:nvPr>
        </p:nvSpPr>
        <p:spPr>
          <a:xfrm>
            <a:off x="744875" y="1790050"/>
            <a:ext cx="5976900" cy="24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900" b="1"/>
              <a:t>UNIFORM</a:t>
            </a:r>
            <a:endParaRPr sz="7900" b="1"/>
          </a:p>
        </p:txBody>
      </p:sp>
      <p:pic>
        <p:nvPicPr>
          <p:cNvPr id="265" name="Google Shape;2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4375" y="383450"/>
            <a:ext cx="4363601" cy="437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364925" y="3379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/>
              <a:t>Steps In Organizing a Pathfinder Club</a:t>
            </a:r>
            <a:endParaRPr sz="3200" b="1"/>
          </a:p>
        </p:txBody>
      </p:sp>
      <p:cxnSp>
        <p:nvCxnSpPr>
          <p:cNvPr id="138" name="Google Shape;138;p14"/>
          <p:cNvCxnSpPr/>
          <p:nvPr/>
        </p:nvCxnSpPr>
        <p:spPr>
          <a:xfrm rot="10800000" flipH="1">
            <a:off x="1591225" y="1884450"/>
            <a:ext cx="683700" cy="480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39" name="Google Shape;139;p14"/>
          <p:cNvCxnSpPr/>
          <p:nvPr/>
        </p:nvCxnSpPr>
        <p:spPr>
          <a:xfrm rot="10800000" flipH="1">
            <a:off x="1423150" y="3133950"/>
            <a:ext cx="636000" cy="480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0" name="Google Shape;140;p14"/>
          <p:cNvSpPr txBox="1"/>
          <p:nvPr/>
        </p:nvSpPr>
        <p:spPr>
          <a:xfrm>
            <a:off x="364925" y="1114825"/>
            <a:ext cx="3720300" cy="7695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19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Counsel with the Conference Youth Department</a:t>
            </a:r>
            <a:endParaRPr sz="7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836225" y="2364450"/>
            <a:ext cx="1944300" cy="7695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19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Meet with your Pastor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14"/>
          <p:cNvSpPr txBox="1"/>
          <p:nvPr/>
        </p:nvSpPr>
        <p:spPr>
          <a:xfrm>
            <a:off x="310975" y="3614075"/>
            <a:ext cx="3244200" cy="6858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Present the plan to the church board.</a:t>
            </a:r>
            <a:endParaRPr sz="15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4336675" y="3227300"/>
            <a:ext cx="244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4"/>
          <p:cNvSpPr txBox="1"/>
          <p:nvPr/>
        </p:nvSpPr>
        <p:spPr>
          <a:xfrm>
            <a:off x="3866025" y="2577350"/>
            <a:ext cx="27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101" y="891699"/>
            <a:ext cx="3475924" cy="391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>
            <a:spLocks noGrp="1"/>
          </p:cNvSpPr>
          <p:nvPr>
            <p:ph type="title"/>
          </p:nvPr>
        </p:nvSpPr>
        <p:spPr>
          <a:xfrm>
            <a:off x="5164200" y="129975"/>
            <a:ext cx="21891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500" b="1"/>
              <a:t>GIRL</a:t>
            </a:r>
            <a:endParaRPr sz="3500" b="1"/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00" y="380650"/>
            <a:ext cx="3451625" cy="43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/>
          <p:nvPr/>
        </p:nvSpPr>
        <p:spPr>
          <a:xfrm>
            <a:off x="4070400" y="773625"/>
            <a:ext cx="41184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Black Skirt or Pants (by Club)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Tan Blouse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Black Sash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Neckerchief &amp; Slide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Dress Shoes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Black Pathfinder Belt 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Black Socks or Tan Hose (by Club)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Black Tuxedo Tie (Staff Only)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s-419" sz="2100"/>
              <a:t>Berets are optional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>
            <a:spLocks noGrp="1"/>
          </p:cNvSpPr>
          <p:nvPr>
            <p:ph type="title"/>
          </p:nvPr>
        </p:nvSpPr>
        <p:spPr>
          <a:xfrm>
            <a:off x="4572000" y="380650"/>
            <a:ext cx="12318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900" b="1"/>
              <a:t>BOY</a:t>
            </a:r>
            <a:endParaRPr sz="3900" b="1"/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00" y="380650"/>
            <a:ext cx="3451625" cy="43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3"/>
          <p:cNvSpPr txBox="1"/>
          <p:nvPr/>
        </p:nvSpPr>
        <p:spPr>
          <a:xfrm>
            <a:off x="4033225" y="1155100"/>
            <a:ext cx="43041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Black  Pants              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Tan Shirt             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Black Sash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Black Socks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Neckerchief &amp; Slide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Black Dress Shoes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Pathfinder Belt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Black Tie (Staff Only)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s-419" sz="2200"/>
              <a:t>Berets are optional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950" y="259950"/>
            <a:ext cx="8578701" cy="464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910350" y="1617150"/>
            <a:ext cx="2841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322" b="1">
                <a:solidFill>
                  <a:schemeClr val="accent6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Breakout</a:t>
            </a:r>
            <a:endParaRPr sz="5322" b="1">
              <a:solidFill>
                <a:schemeClr val="accent6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chemeClr val="accent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7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22"/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400" y="364725"/>
            <a:ext cx="4363601" cy="437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/>
          <p:nvPr/>
        </p:nvSpPr>
        <p:spPr>
          <a:xfrm>
            <a:off x="3239475" y="1494150"/>
            <a:ext cx="2221500" cy="2300700"/>
          </a:xfrm>
          <a:prstGeom prst="ellipse">
            <a:avLst/>
          </a:prstGeom>
          <a:solidFill>
            <a:srgbClr val="D5FF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 txBox="1"/>
          <p:nvPr/>
        </p:nvSpPr>
        <p:spPr>
          <a:xfrm>
            <a:off x="3345250" y="2121150"/>
            <a:ext cx="2115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>
                <a:latin typeface="Comic Sans MS"/>
                <a:ea typeface="Comic Sans MS"/>
                <a:cs typeface="Comic Sans MS"/>
                <a:sym typeface="Comic Sans MS"/>
              </a:rPr>
              <a:t>MONTHLY FEE</a:t>
            </a:r>
            <a:endParaRPr sz="2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99" name="Google Shape;299;p36"/>
          <p:cNvCxnSpPr/>
          <p:nvPr/>
        </p:nvCxnSpPr>
        <p:spPr>
          <a:xfrm flipH="1">
            <a:off x="2446106" y="3457920"/>
            <a:ext cx="1118700" cy="79980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6"/>
          <p:cNvCxnSpPr/>
          <p:nvPr/>
        </p:nvCxnSpPr>
        <p:spPr>
          <a:xfrm rot="10800000">
            <a:off x="2446106" y="1322255"/>
            <a:ext cx="1012800" cy="66750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36"/>
          <p:cNvCxnSpPr/>
          <p:nvPr/>
        </p:nvCxnSpPr>
        <p:spPr>
          <a:xfrm rot="10800000" flipH="1">
            <a:off x="5281094" y="1216355"/>
            <a:ext cx="906900" cy="77340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36"/>
          <p:cNvSpPr txBox="1"/>
          <p:nvPr/>
        </p:nvSpPr>
        <p:spPr>
          <a:xfrm>
            <a:off x="449550" y="581775"/>
            <a:ext cx="1837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latin typeface="Calibri"/>
                <a:ea typeface="Calibri"/>
                <a:cs typeface="Calibri"/>
                <a:sym typeface="Calibri"/>
              </a:rPr>
              <a:t>HONOR 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6"/>
          <p:cNvSpPr txBox="1"/>
          <p:nvPr/>
        </p:nvSpPr>
        <p:spPr>
          <a:xfrm>
            <a:off x="6399625" y="621450"/>
            <a:ext cx="189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latin typeface="Calibri"/>
                <a:ea typeface="Calibri"/>
                <a:cs typeface="Calibri"/>
                <a:sym typeface="Calibri"/>
              </a:rPr>
              <a:t>TRIPS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502350" y="3457925"/>
            <a:ext cx="1943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latin typeface="Calibri"/>
                <a:ea typeface="Calibri"/>
                <a:cs typeface="Calibri"/>
                <a:sym typeface="Calibri"/>
              </a:rPr>
              <a:t>CRAFT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latin typeface="Calibri"/>
                <a:ea typeface="Calibri"/>
                <a:cs typeface="Calibri"/>
                <a:sym typeface="Calibri"/>
              </a:rPr>
              <a:t>SUPPLY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750" y="191725"/>
            <a:ext cx="5003300" cy="47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0175" y="191725"/>
            <a:ext cx="4503423" cy="476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9" name="Google Shape;3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716" y="1743100"/>
            <a:ext cx="4020260" cy="30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250" y="201950"/>
            <a:ext cx="4495575" cy="323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7" name="Google Shape;3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50" y="224775"/>
            <a:ext cx="8700325" cy="477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210900" y="2326739"/>
            <a:ext cx="6166538" cy="1493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4600" b="1" dirty="0"/>
              <a:t>THANK YOU</a:t>
            </a:r>
            <a:endParaRPr sz="46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4600" b="1" dirty="0"/>
              <a:t>GOD BLESS YOU ALL</a:t>
            </a:r>
            <a:endParaRPr sz="4600" b="1" dirty="0"/>
          </a:p>
        </p:txBody>
      </p:sp>
      <p:sp>
        <p:nvSpPr>
          <p:cNvPr id="333" name="Google Shape;333;p40"/>
          <p:cNvSpPr/>
          <p:nvPr/>
        </p:nvSpPr>
        <p:spPr>
          <a:xfrm rot="5400000">
            <a:off x="-344400" y="753700"/>
            <a:ext cx="1943700" cy="833100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0"/>
          <p:cNvSpPr/>
          <p:nvPr/>
        </p:nvSpPr>
        <p:spPr>
          <a:xfrm rot="5400000">
            <a:off x="488700" y="753700"/>
            <a:ext cx="1943700" cy="8331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0"/>
          <p:cNvSpPr/>
          <p:nvPr/>
        </p:nvSpPr>
        <p:spPr>
          <a:xfrm rot="5400000">
            <a:off x="1321800" y="753700"/>
            <a:ext cx="1943700" cy="833100"/>
          </a:xfrm>
          <a:prstGeom prst="homePlate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0"/>
          <p:cNvSpPr/>
          <p:nvPr/>
        </p:nvSpPr>
        <p:spPr>
          <a:xfrm rot="5400000">
            <a:off x="2154900" y="753700"/>
            <a:ext cx="1943700" cy="833100"/>
          </a:xfrm>
          <a:prstGeom prst="homePlate">
            <a:avLst>
              <a:gd name="adj" fmla="val 50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0"/>
          <p:cNvSpPr/>
          <p:nvPr/>
        </p:nvSpPr>
        <p:spPr>
          <a:xfrm rot="5400000">
            <a:off x="2988000" y="753700"/>
            <a:ext cx="1943700" cy="833100"/>
          </a:xfrm>
          <a:prstGeom prst="homePlate">
            <a:avLst>
              <a:gd name="adj" fmla="val 50000"/>
            </a:avLst>
          </a:prstGeom>
          <a:solidFill>
            <a:srgbClr val="903A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0"/>
          <p:cNvSpPr/>
          <p:nvPr/>
        </p:nvSpPr>
        <p:spPr>
          <a:xfrm rot="5400000">
            <a:off x="3821100" y="753700"/>
            <a:ext cx="1943700" cy="833100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0258" y="534720"/>
            <a:ext cx="1778042" cy="194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324EE4-9123-A285-07F4-28DCADF1F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50" y="3984594"/>
            <a:ext cx="3379783" cy="8409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Google Shape;150;p15"/>
          <p:cNvCxnSpPr>
            <a:stCxn id="151" idx="0"/>
            <a:endCxn id="152" idx="2"/>
          </p:cNvCxnSpPr>
          <p:nvPr/>
        </p:nvCxnSpPr>
        <p:spPr>
          <a:xfrm rot="-5400000">
            <a:off x="2661375" y="1873088"/>
            <a:ext cx="765600" cy="600"/>
          </a:xfrm>
          <a:prstGeom prst="bentConnector3">
            <a:avLst>
              <a:gd name="adj1" fmla="val 49993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3" name="Google Shape;153;p15"/>
          <p:cNvCxnSpPr>
            <a:stCxn id="154" idx="0"/>
            <a:endCxn id="151" idx="2"/>
          </p:cNvCxnSpPr>
          <p:nvPr/>
        </p:nvCxnSpPr>
        <p:spPr>
          <a:xfrm rot="-5400000">
            <a:off x="2633175" y="3447425"/>
            <a:ext cx="822600" cy="600"/>
          </a:xfrm>
          <a:prstGeom prst="bentConnector3">
            <a:avLst>
              <a:gd name="adj1" fmla="val 49996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52" name="Google Shape;152;p15"/>
          <p:cNvSpPr txBox="1"/>
          <p:nvPr/>
        </p:nvSpPr>
        <p:spPr>
          <a:xfrm>
            <a:off x="1336425" y="391800"/>
            <a:ext cx="3414900" cy="10989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2000"/>
              </a:spcAft>
              <a:buNone/>
            </a:pPr>
            <a:r>
              <a:rPr lang="es-419" sz="1800">
                <a:solidFill>
                  <a:srgbClr val="1E2E19"/>
                </a:solidFill>
              </a:rPr>
              <a:t>Second meeting of the Church Board to elect Pathfinder Director and Staff.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1138875" y="2256188"/>
            <a:ext cx="3810000" cy="780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2000"/>
              </a:spcAft>
              <a:buNone/>
            </a:pPr>
            <a:r>
              <a:rPr lang="es-419" sz="1800">
                <a:solidFill>
                  <a:srgbClr val="1E2E19"/>
                </a:solidFill>
              </a:rPr>
              <a:t>Inform the congregation during the worship service.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1336725" y="3859025"/>
            <a:ext cx="3414900" cy="4617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800">
                <a:solidFill>
                  <a:srgbClr val="1E2E19"/>
                </a:solidFill>
              </a:rPr>
              <a:t>Pathfinder Staff.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0900" y="488887"/>
            <a:ext cx="3556695" cy="401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9427" y="429864"/>
            <a:ext cx="3905145" cy="259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93A150-4F46-8DEC-7FF7-C3CAE0E30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022" y="3200199"/>
            <a:ext cx="5308600" cy="1320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910350" y="1617150"/>
            <a:ext cx="2841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322" b="1">
                <a:solidFill>
                  <a:schemeClr val="accent6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Breakout</a:t>
            </a:r>
            <a:endParaRPr sz="5322" b="1">
              <a:solidFill>
                <a:schemeClr val="accent6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highlight>
                <a:schemeClr val="accent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7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22"/>
          </a:p>
        </p:txBody>
      </p:sp>
      <p:pic>
        <p:nvPicPr>
          <p:cNvPr id="167" name="Google Shape;16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400" y="364725"/>
            <a:ext cx="4363601" cy="437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 title="Screen Recording 2022-12-29 at 7.58.28 P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000" y="845600"/>
            <a:ext cx="5798025" cy="36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7959" y="1381195"/>
            <a:ext cx="2043369" cy="238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912" y="337275"/>
            <a:ext cx="7614176" cy="44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00" y="133600"/>
            <a:ext cx="8834126" cy="48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25" y="244925"/>
            <a:ext cx="3942351" cy="46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550" y="287775"/>
            <a:ext cx="3942351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0000FF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Macintosh PowerPoint</Application>
  <PresentationFormat>On-screen Show (16:9)</PresentationFormat>
  <Paragraphs>122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Nunito</vt:lpstr>
      <vt:lpstr>Comic Sans MS</vt:lpstr>
      <vt:lpstr>Arial</vt:lpstr>
      <vt:lpstr>Calibri</vt:lpstr>
      <vt:lpstr>Roboto</vt:lpstr>
      <vt:lpstr>Shift</vt:lpstr>
      <vt:lpstr>Pathfinder Club Organization &amp; Programming </vt:lpstr>
      <vt:lpstr>Steps In Organizing a Pathfinder Club</vt:lpstr>
      <vt:lpstr>PowerPoint Presentation</vt:lpstr>
      <vt:lpstr>PowerPoint Presentation</vt:lpstr>
      <vt:lpstr>Breakout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  </vt:lpstr>
      <vt:lpstr>PowerPoint Presentation</vt:lpstr>
      <vt:lpstr>PowerPoint Presentation</vt:lpstr>
      <vt:lpstr>Breakout   </vt:lpstr>
      <vt:lpstr>PowerPoint Presentation</vt:lpstr>
      <vt:lpstr>PowerPoint Presentation</vt:lpstr>
      <vt:lpstr>PowerPoint Presentation</vt:lpstr>
      <vt:lpstr>Breakout   </vt:lpstr>
      <vt:lpstr>UNIFORM</vt:lpstr>
      <vt:lpstr>GIRL</vt:lpstr>
      <vt:lpstr>BOY</vt:lpstr>
      <vt:lpstr>PowerPoint Presentation</vt:lpstr>
      <vt:lpstr>Breakout   </vt:lpstr>
      <vt:lpstr>PowerPoint Presentation</vt:lpstr>
      <vt:lpstr>PowerPoint Presentation</vt:lpstr>
      <vt:lpstr>PowerPoint Presentation</vt:lpstr>
      <vt:lpstr>PowerPoint Presentation</vt:lpstr>
      <vt:lpstr>THANK YOU GOD BLESS YOU 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Pathfinder Club Organization &amp; Programming </dc:title>
  <cp:lastModifiedBy>Cinthia Portanova</cp:lastModifiedBy>
  <cp:revision>1</cp:revision>
  <dcterms:modified xsi:type="dcterms:W3CDTF">2023-02-07T03:09:31Z</dcterms:modified>
</cp:coreProperties>
</file>