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E2D1D-A15D-D491-36A9-B0F9283AFDC0}" v="2272" dt="2021-01-09T18:49:31.873"/>
    <p1510:client id="{8539FB39-91F7-C199-3AB0-0BC78E1F0D64}" v="52" dt="2021-01-09T18:46:16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5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2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4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1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2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5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0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3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8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57" r:id="rId6"/>
    <p:sldLayoutId id="2147483753" r:id="rId7"/>
    <p:sldLayoutId id="2147483754" r:id="rId8"/>
    <p:sldLayoutId id="2147483755" r:id="rId9"/>
    <p:sldLayoutId id="2147483756" r:id="rId10"/>
    <p:sldLayoutId id="21474837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6A03E-06F3-47B1-945F-F36E67D9F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3" r="6" b="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</a:rPr>
              <a:t>Never a Dull Moment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193" y="4074515"/>
            <a:ext cx="7583133" cy="1279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  <a:cs typeface="Segoe UI"/>
              </a:rPr>
              <a:t>Pastor Javier </a:t>
            </a:r>
            <a:r>
              <a:rPr lang="en-US" sz="2200" dirty="0" err="1">
                <a:solidFill>
                  <a:srgbClr val="FFFFFF"/>
                </a:solidFill>
                <a:cs typeface="Segoe UI"/>
              </a:rPr>
              <a:t>Scharon</a:t>
            </a:r>
            <a:endParaRPr lang="en-US" sz="2200" dirty="0">
              <a:solidFill>
                <a:srgbClr val="FFFFFF"/>
              </a:solidFill>
              <a:cs typeface="Segoe UI"/>
            </a:endParaRP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41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89423318-44A6-45C2-88FF-51D2FAAF9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0253" r="-1" b="5473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4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2BC713-7E00-4B8D-9689-2683AA8B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Evaluate, Evaluate, and Evaluate</a:t>
            </a:r>
          </a:p>
        </p:txBody>
      </p:sp>
      <p:grpSp>
        <p:nvGrpSpPr>
          <p:cNvPr id="53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9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AB6-DEBE-43AF-945D-6241465E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627" y="1398131"/>
            <a:ext cx="6269429" cy="50170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>
                <a:solidFill>
                  <a:srgbClr val="FFFFFF"/>
                </a:solidFill>
                <a:cs typeface="Segoe UI"/>
              </a:rPr>
              <a:t>Evaluate your.....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  <a:cs typeface="Segoe UI"/>
              </a:rPr>
              <a:t>Purpose: If you have a program and a non-neutral environment, but no purpose, the result is games or harassment. People either have fun but no growth, or they think you're just harassing them.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  <a:cs typeface="Segoe UI"/>
              </a:rPr>
              <a:t>NNE: If you have a program and a purpose but no NNE, the result is plane BOREDOM.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  <a:cs typeface="Segoe UI"/>
              </a:rPr>
              <a:t>Program: </a:t>
            </a:r>
            <a:r>
              <a:rPr lang="en-US" sz="2000">
                <a:solidFill>
                  <a:srgbClr val="FFFFFF"/>
                </a:solidFill>
                <a:cs typeface="Segoe UI"/>
              </a:rPr>
              <a:t>If you have a NNE with a purpose, but you don’t have a program where you can actually do it, the result is THEORY.</a:t>
            </a:r>
          </a:p>
        </p:txBody>
      </p:sp>
    </p:spTree>
    <p:extLst>
      <p:ext uri="{BB962C8B-B14F-4D97-AF65-F5344CB8AC3E}">
        <p14:creationId xmlns:p14="http://schemas.microsoft.com/office/powerpoint/2010/main" val="86351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7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group of people sitting around each other&#10;&#10;Description automatically generated">
            <a:extLst>
              <a:ext uri="{FF2B5EF4-FFF2-40B4-BE49-F238E27FC236}">
                <a16:creationId xmlns:a16="http://schemas.microsoft.com/office/drawing/2014/main" id="{335BEBB8-51EE-4AD2-B622-6EE014AB1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1" b="12092"/>
          <a:stretch/>
        </p:blipFill>
        <p:spPr>
          <a:xfrm>
            <a:off x="10604" y="10593"/>
            <a:ext cx="12188932" cy="6856614"/>
          </a:xfrm>
          <a:prstGeom prst="rect">
            <a:avLst/>
          </a:prstGeom>
        </p:spPr>
      </p:pic>
      <p:grpSp>
        <p:nvGrpSpPr>
          <p:cNvPr id="40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7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E9CAE8-38DA-4EB0-A40F-09D316C78CD4}"/>
              </a:ext>
            </a:extLst>
          </p:cNvPr>
          <p:cNvSpPr txBox="1"/>
          <p:nvPr/>
        </p:nvSpPr>
        <p:spPr>
          <a:xfrm>
            <a:off x="5001841" y="726641"/>
            <a:ext cx="5998193" cy="31874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Breakout</a:t>
            </a:r>
          </a:p>
        </p:txBody>
      </p:sp>
      <p:grpSp>
        <p:nvGrpSpPr>
          <p:cNvPr id="77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338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7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8" name="Top left">
            <a:extLst>
              <a:ext uri="{FF2B5EF4-FFF2-40B4-BE49-F238E27FC236}">
                <a16:creationId xmlns:a16="http://schemas.microsoft.com/office/drawing/2014/main" id="{4210BA9D-B4AC-4A1D-B63B-44F10A9A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B57F67-BA3E-4168-B776-298ABEE4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A37E474-2AB5-44C2-89C5-00B18BBF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7682BD-43A7-412C-9D1C-C253EDF7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E322CA5-5700-49C5-B2F4-5451AEC6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FF4B5E5-C2CB-47A0-BDC9-D9560C77B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C206FD4-2993-45C6-A6D2-945277425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AC4F993-F14F-4F25-A6AB-1AD9E2A82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CD13FF4-3251-4983-B074-BD35A9902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ABFF84F-7585-47FF-B78D-D3AADEC6C021}"/>
              </a:ext>
            </a:extLst>
          </p:cNvPr>
          <p:cNvSpPr txBox="1"/>
          <p:nvPr/>
        </p:nvSpPr>
        <p:spPr>
          <a:xfrm>
            <a:off x="540705" y="1855621"/>
            <a:ext cx="3776416" cy="27679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you have a program with a non-neutral environment and a purpose, the result is MINISTRY</a:t>
            </a:r>
            <a:endParaRPr lang="en-US">
              <a:solidFill>
                <a:schemeClr val="tx2"/>
              </a:solidFill>
              <a:ea typeface="+mj-ea"/>
              <a:cs typeface="+mj-cs"/>
            </a:endParaRPr>
          </a:p>
        </p:txBody>
      </p:sp>
      <p:grpSp>
        <p:nvGrpSpPr>
          <p:cNvPr id="48" name="Cross">
            <a:extLst>
              <a:ext uri="{FF2B5EF4-FFF2-40B4-BE49-F238E27FC236}">
                <a16:creationId xmlns:a16="http://schemas.microsoft.com/office/drawing/2014/main" id="{80F56037-8334-4400-9C7A-A3BEFA96A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0AD0EB-D554-49C4-9728-C64D6D68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9432895-644F-4E09-97C7-F8DB36AA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817E0D2-F6C2-44C7-AE62-08F3AB3F6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557" y="1329648"/>
            <a:ext cx="6402214" cy="4193450"/>
          </a:xfrm>
          <a:prstGeom prst="rect">
            <a:avLst/>
          </a:prstGeom>
        </p:spPr>
      </p:pic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6B310A71-665E-47AB-9D80-2D90F7D9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AD1AF10-782F-4908-A718-EA87EC717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A935357A-B553-44CD-9376-FE1E6057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1A180B9-74EE-45CB-8BC1-41E1C0758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0ED6DBC-425A-4959-8ACF-4263EEF24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B431B70-9FAD-408D-890D-646D48404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E532E75-ACFE-4179-B41D-039B3B768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C81F463-8260-4AAF-9233-3FE29293C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D51C233-AAFA-43B0-85ED-E42E8DE5E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7BBAB6-5F70-4658-9F1E-4F56C83F04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FADCFE9-3879-4BEB-8C66-8CDE96527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699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3" name="Bottom Right">
            <a:extLst>
              <a:ext uri="{FF2B5EF4-FFF2-40B4-BE49-F238E27FC236}">
                <a16:creationId xmlns:a16="http://schemas.microsoft.com/office/drawing/2014/main" id="{4CD73DBB-9AC8-4BE7-AA43-995A7495D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12DE672-70F7-4637-B2FF-2FA41F0B0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95" name="Graphic 157">
              <a:extLst>
                <a:ext uri="{FF2B5EF4-FFF2-40B4-BE49-F238E27FC236}">
                  <a16:creationId xmlns:a16="http://schemas.microsoft.com/office/drawing/2014/main" id="{DD2F0317-76EA-414D-B393-F8B40F19C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EDD0BAA-CF8C-4BEE-8C35-300AF2017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35A65F3-B3C8-4CC6-BA1A-035AEA210F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0B2B25A-CE08-484B-B756-77C69C3BF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6F5E584-459A-4F39-9F69-43177D7D6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A96BF44-ED00-4109-9F2F-65716299D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8C01C93-49E2-4D91-BD01-E1E20675B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961950D-1C40-4BA8-9CCE-D8E2C0AB9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34D714-BCAF-4495-A9AD-F66AC5794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F01E74A-C1A6-4749-9ED2-D7611B78A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53" b="8333"/>
          <a:stretch/>
        </p:blipFill>
        <p:spPr>
          <a:xfrm>
            <a:off x="188468" y="10"/>
            <a:ext cx="11812017" cy="3919684"/>
          </a:xfrm>
          <a:prstGeom prst="rect">
            <a:avLst/>
          </a:prstGeom>
        </p:spPr>
      </p:pic>
      <p:grpSp>
        <p:nvGrpSpPr>
          <p:cNvPr id="105" name="Top Left">
            <a:extLst>
              <a:ext uri="{FF2B5EF4-FFF2-40B4-BE49-F238E27FC236}">
                <a16:creationId xmlns:a16="http://schemas.microsoft.com/office/drawing/2014/main" id="{AAFDD3F2-C28D-4186-A9F0-DA324412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5302C02-0D50-4BBD-8410-674BE02F9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8C7FBB7-D7DF-46D6-80AF-EA374C31A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06BD1F9-BA15-455A-AC80-3E40C5B6A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AD4DC37-4D5F-4CFC-B64A-ACA7ED692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2A0B918-ED2A-45A5-9247-67750B3D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775DAE7-4E0F-4B22-BDD1-4B3F35357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80A3A5C-7609-4229-8E65-17AD785E3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023BA5-CD99-48CF-A144-F97776FB57BB}"/>
              </a:ext>
            </a:extLst>
          </p:cNvPr>
          <p:cNvSpPr txBox="1"/>
          <p:nvPr/>
        </p:nvSpPr>
        <p:spPr>
          <a:xfrm>
            <a:off x="1105788" y="4088049"/>
            <a:ext cx="10081866" cy="20314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3200" b="1">
                <a:solidFill>
                  <a:schemeClr val="tx2"/>
                </a:solidFill>
              </a:rPr>
              <a:t>"Success isn't just about what you accomplish in your life; it's about what you inspire others to do."</a:t>
            </a:r>
          </a:p>
        </p:txBody>
      </p:sp>
    </p:spTree>
    <p:extLst>
      <p:ext uri="{BB962C8B-B14F-4D97-AF65-F5344CB8AC3E}">
        <p14:creationId xmlns:p14="http://schemas.microsoft.com/office/powerpoint/2010/main" val="130746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02965-BA15-43E8-8AF1-92F79510E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" b="15729"/>
          <a:stretch/>
        </p:blipFill>
        <p:spPr>
          <a:xfrm>
            <a:off x="14397" y="14387"/>
            <a:ext cx="12188932" cy="685661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BF59E-9A59-428D-9B5B-00847E8379C4}"/>
              </a:ext>
            </a:extLst>
          </p:cNvPr>
          <p:cNvSpPr txBox="1"/>
          <p:nvPr/>
        </p:nvSpPr>
        <p:spPr>
          <a:xfrm>
            <a:off x="996275" y="156477"/>
            <a:ext cx="10190071" cy="15150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does your youth ministry look like?</a:t>
            </a: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0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10EA0E-B007-44DE-B019-D1048DA5F14E}"/>
              </a:ext>
            </a:extLst>
          </p:cNvPr>
          <p:cNvSpPr txBox="1"/>
          <p:nvPr/>
        </p:nvSpPr>
        <p:spPr>
          <a:xfrm>
            <a:off x="999766" y="3889614"/>
            <a:ext cx="53455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Are you inspiring others?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3016B-AE47-444F-914D-B33EE016D2DA}"/>
              </a:ext>
            </a:extLst>
          </p:cNvPr>
          <p:cNvSpPr txBox="1"/>
          <p:nvPr/>
        </p:nvSpPr>
        <p:spPr>
          <a:xfrm>
            <a:off x="997968" y="4966120"/>
            <a:ext cx="38215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How, or why not?</a:t>
            </a:r>
          </a:p>
        </p:txBody>
      </p:sp>
    </p:spTree>
    <p:extLst>
      <p:ext uri="{BB962C8B-B14F-4D97-AF65-F5344CB8AC3E}">
        <p14:creationId xmlns:p14="http://schemas.microsoft.com/office/powerpoint/2010/main" val="270616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DBCE3-D13C-4898-A63C-5AD0285A5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" b="626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849493-AE0A-4A55-BAE3-FFCAEEE7EC6C}"/>
              </a:ext>
            </a:extLst>
          </p:cNvPr>
          <p:cNvSpPr txBox="1"/>
          <p:nvPr/>
        </p:nvSpPr>
        <p:spPr>
          <a:xfrm>
            <a:off x="692154" y="3226442"/>
            <a:ext cx="10190071" cy="15150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5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Non-Neutral </a:t>
            </a:r>
            <a:r>
              <a:rPr lang="en-US" sz="5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Environment</a:t>
            </a:r>
            <a:r>
              <a:rPr lang="en-US" sz="5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 a positive change</a:t>
            </a: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0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542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C4A4-05A0-4539-96E3-A0D095CC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Pros and Cons of NNE's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37DA-7A7B-4F60-8276-E323F8AAF0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Segoe UI"/>
              </a:rPr>
              <a:t>Pros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dirty="0">
                <a:cs typeface="Segoe UI"/>
              </a:rPr>
              <a:t>You don’t know the results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dirty="0">
                <a:cs typeface="Segoe UI"/>
              </a:rPr>
              <a:t>Youth like to mix things up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dirty="0">
                <a:cs typeface="Segoe UI"/>
              </a:rPr>
              <a:t>Youth are energized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dirty="0">
                <a:cs typeface="Segoe UI"/>
              </a:rPr>
              <a:t>You can inspire others</a:t>
            </a:r>
          </a:p>
          <a:p>
            <a:pPr marL="0" indent="0">
              <a:buNone/>
            </a:pPr>
            <a:endParaRPr lang="en-US" dirty="0">
              <a:cs typeface="Segoe U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212AF-BBAC-48D7-9042-064DCD0963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Segoe UI"/>
              </a:rPr>
              <a:t>Cons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>
                <a:cs typeface="Segoe UI"/>
              </a:rPr>
              <a:t>You can go too far.</a:t>
            </a:r>
          </a:p>
        </p:txBody>
      </p:sp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AE1D331-3DA1-4D01-A222-BE15C196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741" y="3512460"/>
            <a:ext cx="4473843" cy="33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3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7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8" name="Top left">
            <a:extLst>
              <a:ext uri="{FF2B5EF4-FFF2-40B4-BE49-F238E27FC236}">
                <a16:creationId xmlns:a16="http://schemas.microsoft.com/office/drawing/2014/main" id="{4210BA9D-B4AC-4A1D-B63B-44F10A9A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B57F67-BA3E-4168-B776-298ABEE4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A37E474-2AB5-44C2-89C5-00B18BBF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7682BD-43A7-412C-9D1C-C253EDF7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E322CA5-5700-49C5-B2F4-5451AEC6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FF4B5E5-C2CB-47A0-BDC9-D9560C77B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C206FD4-2993-45C6-A6D2-945277425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AC4F993-F14F-4F25-A6AB-1AD9E2A82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CD13FF4-3251-4983-B074-BD35A9902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D841A9B-A044-47A0-A1D5-404EB7EF5290}"/>
              </a:ext>
            </a:extLst>
          </p:cNvPr>
          <p:cNvSpPr txBox="1"/>
          <p:nvPr/>
        </p:nvSpPr>
        <p:spPr>
          <a:xfrm>
            <a:off x="1005654" y="744909"/>
            <a:ext cx="3776416" cy="315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Break Out</a:t>
            </a:r>
          </a:p>
        </p:txBody>
      </p:sp>
      <p:grpSp>
        <p:nvGrpSpPr>
          <p:cNvPr id="48" name="Cross">
            <a:extLst>
              <a:ext uri="{FF2B5EF4-FFF2-40B4-BE49-F238E27FC236}">
                <a16:creationId xmlns:a16="http://schemas.microsoft.com/office/drawing/2014/main" id="{80F56037-8334-4400-9C7A-A3BEFA96A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0AD0EB-D554-49C4-9728-C64D6D68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9432895-644F-4E09-97C7-F8DB36AA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96C9A90-9CE9-4687-95A3-5D47C48E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557" y="1209606"/>
            <a:ext cx="6402214" cy="4433533"/>
          </a:xfrm>
          <a:prstGeom prst="rect">
            <a:avLst/>
          </a:prstGeom>
        </p:spPr>
      </p:pic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6B310A71-665E-47AB-9D80-2D90F7D9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AD1AF10-782F-4908-A718-EA87EC717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A935357A-B553-44CD-9376-FE1E6057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1A180B9-74EE-45CB-8BC1-41E1C0758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0ED6DBC-425A-4959-8ACF-4263EEF24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B431B70-9FAD-408D-890D-646D48404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E532E75-ACFE-4179-B41D-039B3B768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C81F463-8260-4AAF-9233-3FE29293C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D51C233-AAFA-43B0-85ED-E42E8DE5E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7BBAB6-5F70-4658-9F1E-4F56C83F04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FADCFE9-3879-4BEB-8C66-8CDE96527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592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A3FD82-1DD6-4E6C-B670-8531BF577D10}"/>
              </a:ext>
            </a:extLst>
          </p:cNvPr>
          <p:cNvSpPr txBox="1"/>
          <p:nvPr/>
        </p:nvSpPr>
        <p:spPr>
          <a:xfrm>
            <a:off x="2099734" y="2152650"/>
            <a:ext cx="818303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/>
              <a:t>"Young people come alive when there's a change from what is predictable. </a:t>
            </a:r>
            <a:endParaRPr lang="en-US" sz="3200" b="1">
              <a:cs typeface="Segoe UI"/>
            </a:endParaRPr>
          </a:p>
          <a:p>
            <a:pPr algn="ctr"/>
            <a:r>
              <a:rPr lang="en-US" sz="3200" b="1">
                <a:cs typeface="Segoe UI"/>
              </a:rPr>
              <a:t>In fact, you don’t create NNE's for young people, they will create non-neutral environments for you."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DC3B1-E384-420D-9CFE-B569483E081C}"/>
              </a:ext>
            </a:extLst>
          </p:cNvPr>
          <p:cNvSpPr txBox="1"/>
          <p:nvPr/>
        </p:nvSpPr>
        <p:spPr>
          <a:xfrm>
            <a:off x="7343775" y="557635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Case &amp; Cisneros</a:t>
            </a:r>
          </a:p>
        </p:txBody>
      </p:sp>
    </p:spTree>
    <p:extLst>
      <p:ext uri="{BB962C8B-B14F-4D97-AF65-F5344CB8AC3E}">
        <p14:creationId xmlns:p14="http://schemas.microsoft.com/office/powerpoint/2010/main" val="261560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99DC-ACEF-484C-B5AB-18530E61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for creating NNE's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D8DE-65A9-4968-BAFE-1F5C2728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Segoe UI"/>
              </a:rPr>
              <a:t>Homeless Jeff debrief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cs typeface="Segoe UI"/>
              </a:rPr>
              <a:t>How would your youth group react?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cs typeface="Segoe UI"/>
              </a:rPr>
              <a:t>What are the risks?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cs typeface="Segoe UI"/>
              </a:rPr>
              <a:t>What would parents say?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cs typeface="Segoe UI"/>
              </a:rPr>
              <a:t>What would the rest of the church's reaction be?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cs typeface="Segoe UI"/>
              </a:rPr>
              <a:t>Would this be over the top?</a:t>
            </a:r>
          </a:p>
          <a:p>
            <a:pPr marL="0" indent="0">
              <a:buNone/>
            </a:pPr>
            <a:endParaRPr lang="en-US">
              <a:cs typeface="Segoe 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6C292-8D39-463C-BDF7-14622BC28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Segoe UI"/>
              </a:rPr>
              <a:t>1. Identify what is neutral.</a:t>
            </a:r>
          </a:p>
          <a:p>
            <a:r>
              <a:rPr lang="en-US">
                <a:cs typeface="Segoe UI"/>
              </a:rPr>
              <a:t>2. gradually create a NNE</a:t>
            </a:r>
          </a:p>
          <a:p>
            <a:r>
              <a:rPr lang="en-US">
                <a:cs typeface="Segoe UI"/>
              </a:rPr>
              <a:t>3. NNE's vary by: age, individual, groups, settings.</a:t>
            </a:r>
          </a:p>
          <a:p>
            <a:r>
              <a:rPr lang="en-US">
                <a:cs typeface="Segoe UI"/>
              </a:rPr>
              <a:t>4. Over the top is too far!</a:t>
            </a:r>
          </a:p>
          <a:p>
            <a:r>
              <a:rPr lang="en-US">
                <a:cs typeface="Segoe UI"/>
              </a:rPr>
              <a:t>5. List the potential responses.</a:t>
            </a:r>
          </a:p>
          <a:p>
            <a:r>
              <a:rPr lang="en-US">
                <a:cs typeface="Segoe UI"/>
              </a:rPr>
              <a:t>6. Need to debrief afterward.</a:t>
            </a:r>
          </a:p>
          <a:p>
            <a:r>
              <a:rPr lang="en-US">
                <a:cs typeface="Segoe UI"/>
              </a:rPr>
              <a:t>7. It is risky</a:t>
            </a:r>
          </a:p>
          <a:p>
            <a:r>
              <a:rPr lang="en-US">
                <a:cs typeface="Segoe UI"/>
              </a:rPr>
              <a:t>8. Foundation of relationships- Build up trust in the youth group and church before attempting NNE's that push people out of their comfort zone.</a:t>
            </a:r>
          </a:p>
        </p:txBody>
      </p:sp>
      <p:pic>
        <p:nvPicPr>
          <p:cNvPr id="5" name="Picture 5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8C491010-512C-4EC1-BFAA-A05A17639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316" y="4260097"/>
            <a:ext cx="3647267" cy="27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7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4983DE-0C23-46D2-B22E-9CAEEEE3A8F4}"/>
              </a:ext>
            </a:extLst>
          </p:cNvPr>
          <p:cNvSpPr txBox="1"/>
          <p:nvPr/>
        </p:nvSpPr>
        <p:spPr>
          <a:xfrm>
            <a:off x="1198182" y="559813"/>
            <a:ext cx="4987809" cy="16645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Breakout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08931-E979-4F95-94DD-8321934EAB75}"/>
              </a:ext>
            </a:extLst>
          </p:cNvPr>
          <p:cNvSpPr txBox="1"/>
          <p:nvPr/>
        </p:nvSpPr>
        <p:spPr>
          <a:xfrm>
            <a:off x="204197" y="2384474"/>
            <a:ext cx="5969047" cy="37673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2400">
                <a:solidFill>
                  <a:schemeClr val="tx2"/>
                </a:solidFill>
              </a:rPr>
              <a:t>Programs:  1. Youth Group</a:t>
            </a:r>
            <a:endParaRPr lang="en-US" sz="2400">
              <a:solidFill>
                <a:schemeClr val="tx2"/>
              </a:solidFill>
              <a:cs typeface="Segoe UI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2400">
                <a:solidFill>
                  <a:schemeClr val="tx2"/>
                </a:solidFill>
              </a:rPr>
              <a:t>                   2. Friday Evening Bible Study</a:t>
            </a:r>
            <a:endParaRPr lang="en-US" sz="2400">
              <a:solidFill>
                <a:schemeClr val="tx2"/>
              </a:solidFill>
              <a:cs typeface="Segoe UI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2400">
                <a:solidFill>
                  <a:schemeClr val="tx2"/>
                </a:solidFill>
              </a:rPr>
              <a:t>                   3. Saturday Night Social</a:t>
            </a:r>
            <a:endParaRPr lang="en-US" sz="2400">
              <a:solidFill>
                <a:schemeClr val="tx2"/>
              </a:solidFill>
              <a:cs typeface="Segoe UI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2400">
                <a:solidFill>
                  <a:schemeClr val="tx2"/>
                </a:solidFill>
              </a:rPr>
              <a:t>                   4. Service Activities</a:t>
            </a:r>
            <a:endParaRPr lang="en-US" sz="2400">
              <a:solidFill>
                <a:schemeClr val="tx2"/>
              </a:solidFill>
              <a:cs typeface="Segoe UI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2400">
                <a:solidFill>
                  <a:schemeClr val="tx2"/>
                </a:solidFill>
              </a:rPr>
              <a:t>                   5. Prayer experiences</a:t>
            </a:r>
            <a:endParaRPr lang="en-US" sz="2400">
              <a:solidFill>
                <a:schemeClr val="tx2"/>
              </a:solidFill>
              <a:cs typeface="Segoe UI"/>
            </a:endParaRPr>
          </a:p>
        </p:txBody>
      </p:sp>
      <p:pic>
        <p:nvPicPr>
          <p:cNvPr id="4" name="Picture 4" descr="A picture containing indoor, table, sitting, bear&#10;&#10;Description automatically generated">
            <a:extLst>
              <a:ext uri="{FF2B5EF4-FFF2-40B4-BE49-F238E27FC236}">
                <a16:creationId xmlns:a16="http://schemas.microsoft.com/office/drawing/2014/main" id="{BAFCE0D3-E288-4AD0-97BC-274977F12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6" r="14665" b="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162573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35371F"/>
      </a:dk2>
      <a:lt2>
        <a:srgbClr val="E2E8E4"/>
      </a:lt2>
      <a:accent1>
        <a:srgbClr val="C593B7"/>
      </a:accent1>
      <a:accent2>
        <a:srgbClr val="BA7F92"/>
      </a:accent2>
      <a:accent3>
        <a:srgbClr val="C49792"/>
      </a:accent3>
      <a:accent4>
        <a:srgbClr val="BA9D7F"/>
      </a:accent4>
      <a:accent5>
        <a:srgbClr val="A8A57F"/>
      </a:accent5>
      <a:accent6>
        <a:srgbClr val="98AB75"/>
      </a:accent6>
      <a:hlink>
        <a:srgbClr val="568E65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405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AvenirNext LT Pro Medium</vt:lpstr>
      <vt:lpstr>Rockwell</vt:lpstr>
      <vt:lpstr>Segoe UI</vt:lpstr>
      <vt:lpstr>ExploreVTI</vt:lpstr>
      <vt:lpstr>Never a Dull Moment</vt:lpstr>
      <vt:lpstr>PowerPoint Presentation</vt:lpstr>
      <vt:lpstr>PowerPoint Presentation</vt:lpstr>
      <vt:lpstr>PowerPoint Presentation</vt:lpstr>
      <vt:lpstr>Pros and Cons of NNE's</vt:lpstr>
      <vt:lpstr>PowerPoint Presentation</vt:lpstr>
      <vt:lpstr>PowerPoint Presentation</vt:lpstr>
      <vt:lpstr>Considerations for creating NNE's</vt:lpstr>
      <vt:lpstr>PowerPoint Presentation</vt:lpstr>
      <vt:lpstr>Evaluate, Evaluate, and Evaluate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Cinthia Portanova</cp:lastModifiedBy>
  <cp:revision>5</cp:revision>
  <dcterms:created xsi:type="dcterms:W3CDTF">2021-01-09T16:28:51Z</dcterms:created>
  <dcterms:modified xsi:type="dcterms:W3CDTF">2023-06-09T04:21:29Z</dcterms:modified>
</cp:coreProperties>
</file>