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93" r:id="rId4"/>
    <p:sldId id="292" r:id="rId5"/>
    <p:sldId id="273" r:id="rId6"/>
    <p:sldId id="274" r:id="rId7"/>
    <p:sldId id="275" r:id="rId8"/>
    <p:sldId id="276" r:id="rId9"/>
    <p:sldId id="260" r:id="rId10"/>
    <p:sldId id="294" r:id="rId11"/>
    <p:sldId id="295" r:id="rId12"/>
    <p:sldId id="281" r:id="rId13"/>
    <p:sldId id="280" r:id="rId14"/>
    <p:sldId id="296" r:id="rId15"/>
    <p:sldId id="287" r:id="rId16"/>
    <p:sldId id="282" r:id="rId17"/>
    <p:sldId id="286" r:id="rId18"/>
    <p:sldId id="283" r:id="rId19"/>
    <p:sldId id="297" r:id="rId20"/>
    <p:sldId id="298" r:id="rId21"/>
    <p:sldId id="261" r:id="rId22"/>
    <p:sldId id="258" r:id="rId23"/>
    <p:sldId id="29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720034-BB45-40EA-BF17-9AFD10E8E9F0}">
          <p14:sldIdLst>
            <p14:sldId id="256"/>
            <p14:sldId id="257"/>
            <p14:sldId id="293"/>
            <p14:sldId id="292"/>
            <p14:sldId id="273"/>
            <p14:sldId id="274"/>
            <p14:sldId id="275"/>
            <p14:sldId id="276"/>
            <p14:sldId id="260"/>
            <p14:sldId id="294"/>
            <p14:sldId id="295"/>
            <p14:sldId id="281"/>
            <p14:sldId id="280"/>
            <p14:sldId id="296"/>
            <p14:sldId id="287"/>
            <p14:sldId id="282"/>
            <p14:sldId id="286"/>
            <p14:sldId id="283"/>
            <p14:sldId id="297"/>
            <p14:sldId id="298"/>
            <p14:sldId id="261"/>
            <p14:sldId id="258"/>
          </p14:sldIdLst>
        </p14:section>
        <p14:section name="Untitled Section" id="{71C62386-D3EB-4FDA-8381-8AF6D8AEDE9C}">
          <p14:sldIdLst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3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68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26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38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8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79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2/6/23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8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5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2/6/23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7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7B78-4FFF-4A34-99BE-FBB03B0FAD59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47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0E87B78-4FFF-4A34-99BE-FBB03B0FAD59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23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7B78-4FFF-4A34-99BE-FBB03B0FAD59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A9FC737-5AED-44D9-A227-E59BF62B0D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98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visme.co/presentation-software/?vc=In-Text-Blog-CTA-New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39C4F9-7989-48C4-9730-18D28189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1346788"/>
            <a:ext cx="5594350" cy="1815512"/>
          </a:xfrm>
        </p:spPr>
        <p:txBody>
          <a:bodyPr>
            <a:normAutofit/>
          </a:bodyPr>
          <a:lstStyle/>
          <a:p>
            <a:pPr lvl="0" algn="ctr"/>
            <a:r>
              <a:rPr lang="en-US" dirty="0"/>
              <a:t>Teaching Investiture Classes for Today’s Pathfinder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9A7AB3-3FC7-4102-9F42-AAFED3FA1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6731" y="3429000"/>
            <a:ext cx="4679950" cy="977900"/>
          </a:xfrm>
        </p:spPr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Presented by Felix Rodriguez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Prepared by Rose and Michael Kirks</a:t>
            </a:r>
          </a:p>
        </p:txBody>
      </p:sp>
      <p:pic>
        <p:nvPicPr>
          <p:cNvPr id="1026" name="Picture 2" descr="Pathfinder Logos | Club Ministries - North American Division">
            <a:extLst>
              <a:ext uri="{FF2B5EF4-FFF2-40B4-BE49-F238E27FC236}">
                <a16:creationId xmlns:a16="http://schemas.microsoft.com/office/drawing/2014/main" id="{E12F115E-8A2C-4721-89A0-7F515242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8" y="170143"/>
            <a:ext cx="971550" cy="11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D4E36-2584-4F4E-8632-050070FD0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928" y="1149350"/>
            <a:ext cx="2994487" cy="14030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5678B6-5162-48EB-9377-7BF7A6492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592" y="2910724"/>
            <a:ext cx="3257160" cy="2185466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2EF307-26BA-4E10-BB68-84EA0C020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4673600"/>
            <a:ext cx="3663950" cy="9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14D9-A856-4434-9C20-1BEC53E5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850" y="1280160"/>
            <a:ext cx="9461004" cy="573594"/>
          </a:xfrm>
        </p:spPr>
        <p:txBody>
          <a:bodyPr/>
          <a:lstStyle/>
          <a:p>
            <a:pPr algn="ctr"/>
            <a:r>
              <a:rPr lang="en-US" dirty="0"/>
              <a:t>What is a pathfinder club?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F69C-842E-4611-8785-3C31921CD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The Pathfinder Club is an environment where individuals from different backgrounds with various abilities and personalities come together.  </a:t>
            </a:r>
          </a:p>
          <a:p>
            <a:pPr marL="0" indent="0">
              <a:buNone/>
            </a:pP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As a Director/Counselor/Instructor, an effective teacher requires the implementation of creative and innovative teaching strategies in order to meet the pathfinder individual needs and learning styles.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38BBE-5FD4-4003-B43D-61CEF4717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77" y="57454"/>
            <a:ext cx="1325923" cy="159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4E42-48D6-4287-8AE4-610BF498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8 learning styles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69B9B7-B8C6-45EA-80DE-0F3BE05FF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1579" y="1976500"/>
            <a:ext cx="5448300" cy="3508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8C3302-8724-4540-AE37-51DF6242C84F}"/>
              </a:ext>
            </a:extLst>
          </p:cNvPr>
          <p:cNvSpPr txBox="1"/>
          <p:nvPr/>
        </p:nvSpPr>
        <p:spPr>
          <a:xfrm>
            <a:off x="7193280" y="1976500"/>
            <a:ext cx="3861574" cy="387798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/>
              <a:t>VERBAL</a:t>
            </a:r>
          </a:p>
          <a:p>
            <a:endParaRPr lang="en-US" dirty="0"/>
          </a:p>
          <a:p>
            <a:r>
              <a:rPr lang="en-US" dirty="0"/>
              <a:t>VISUAL</a:t>
            </a:r>
          </a:p>
          <a:p>
            <a:endParaRPr lang="en-US" sz="1600" dirty="0"/>
          </a:p>
          <a:p>
            <a:r>
              <a:rPr lang="en-US" sz="1600" dirty="0"/>
              <a:t>MUSICAL / AUDITORY</a:t>
            </a:r>
          </a:p>
          <a:p>
            <a:endParaRPr lang="en-US" sz="1600" dirty="0"/>
          </a:p>
          <a:p>
            <a:r>
              <a:rPr lang="en-US" sz="1600" dirty="0"/>
              <a:t>PHYSICAL / </a:t>
            </a:r>
          </a:p>
          <a:p>
            <a:r>
              <a:rPr lang="en-US" sz="1600" dirty="0">
                <a:latin typeface="+mj-lt"/>
              </a:rPr>
              <a:t>KINESTHETIC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LOGICAL / MATHEMATICAL</a:t>
            </a:r>
          </a:p>
          <a:p>
            <a:endParaRPr lang="en-US" sz="1600" dirty="0"/>
          </a:p>
          <a:p>
            <a:r>
              <a:rPr lang="en-US" sz="1600" dirty="0"/>
              <a:t>SOCIAL</a:t>
            </a:r>
          </a:p>
          <a:p>
            <a:endParaRPr lang="en-US" sz="1600" dirty="0"/>
          </a:p>
          <a:p>
            <a:r>
              <a:rPr lang="en-US" sz="1600" dirty="0"/>
              <a:t>SOLITARY</a:t>
            </a:r>
          </a:p>
          <a:p>
            <a:endParaRPr lang="en-US" sz="1600" dirty="0"/>
          </a:p>
          <a:p>
            <a:r>
              <a:rPr lang="en-US" sz="1600" dirty="0"/>
              <a:t>SPIRITUAL</a:t>
            </a:r>
          </a:p>
          <a:p>
            <a:endParaRPr lang="en-US" sz="1600" dirty="0"/>
          </a:p>
          <a:p>
            <a:r>
              <a:rPr lang="en-US" sz="1600" dirty="0"/>
              <a:t>COMBINATION.</a:t>
            </a:r>
          </a:p>
        </p:txBody>
      </p:sp>
    </p:spTree>
    <p:extLst>
      <p:ext uri="{BB962C8B-B14F-4D97-AF65-F5344CB8AC3E}">
        <p14:creationId xmlns:p14="http://schemas.microsoft.com/office/powerpoint/2010/main" val="421421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4"/>
            <a:ext cx="9607661" cy="984444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Century Gothic" panose="020B0502020202020204" pitchFamily="34" charset="0"/>
              </a:rPr>
              <a:t>VERBAL</a:t>
            </a:r>
            <a:br>
              <a:rPr lang="en-US" sz="2900" b="1" dirty="0">
                <a:latin typeface="Century Gothic" panose="020B0502020202020204" pitchFamily="34" charset="0"/>
              </a:rPr>
            </a:br>
            <a:endParaRPr lang="en-US" sz="29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4823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pathfinders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501901"/>
            <a:ext cx="4645152" cy="2966826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Learn information through reading, writing, listening and speaking.</a:t>
            </a:r>
          </a:p>
          <a:p>
            <a:r>
              <a:rPr lang="en-US" dirty="0">
                <a:latin typeface="Century Gothic" panose="020B0502020202020204" pitchFamily="34" charset="0"/>
              </a:rPr>
              <a:t>They love word games, puns and rhymes.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47889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instructors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501901"/>
            <a:ext cx="4645152" cy="2956962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Use verbal teaching and activities in their experiences.</a:t>
            </a:r>
          </a:p>
          <a:p>
            <a:r>
              <a:rPr lang="en-US" dirty="0">
                <a:latin typeface="Century Gothic" panose="020B0502020202020204" pitchFamily="34" charset="0"/>
              </a:rPr>
              <a:t>Ask them to assist members of their class.</a:t>
            </a:r>
          </a:p>
          <a:p>
            <a:r>
              <a:rPr lang="en-US" dirty="0">
                <a:latin typeface="Century Gothic" panose="020B0502020202020204" pitchFamily="34" charset="0"/>
              </a:rPr>
              <a:t>Role playing can be a great opportunity to understand new concepts and ideas.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0F831-936F-4C8F-AFF7-4F282FA46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1" y="362019"/>
            <a:ext cx="2564902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4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6166459" cy="8722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Visual Learning</a:t>
            </a:r>
            <a:br>
              <a:rPr lang="en-US" sz="2900" b="1" dirty="0">
                <a:latin typeface="Century Gothic" panose="020B0502020202020204" pitchFamily="34" charset="0"/>
              </a:rPr>
            </a:br>
            <a:endParaRPr lang="en-US" sz="29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860483"/>
            <a:ext cx="4645152" cy="5779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PATHFINDER		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6351" y="2313941"/>
            <a:ext cx="5136012" cy="343280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ts val="1875"/>
              </a:lnSpc>
              <a:spcBef>
                <a:spcPts val="0"/>
              </a:spcBef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 learners understand best when they see information. </a:t>
            </a:r>
          </a:p>
          <a:p>
            <a:pPr marL="342900" marR="0" lvl="0" indent="-342900">
              <a:lnSpc>
                <a:spcPts val="1875"/>
              </a:lnSpc>
              <a:spcBef>
                <a:spcPts val="0"/>
              </a:spcBef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like diagrams, flowcharts and graphs.  </a:t>
            </a:r>
          </a:p>
          <a:p>
            <a:pPr marL="342900" marR="0" lvl="0" indent="-342900">
              <a:lnSpc>
                <a:spcPts val="1875"/>
              </a:lnSpc>
              <a:spcBef>
                <a:spcPts val="0"/>
              </a:spcBef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find handouts helpful, where they can write down what they hear or see as it is being described. </a:t>
            </a:r>
          </a:p>
          <a:p>
            <a:pPr marL="342900" marR="0" lvl="0" indent="-342900">
              <a:lnSpc>
                <a:spcPts val="1875"/>
              </a:lnSpc>
              <a:spcBef>
                <a:spcPts val="0"/>
              </a:spcBef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like to read, draw and do craft and express themselves through creativity.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860483"/>
            <a:ext cx="4645152" cy="39503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   INSTRUCTOR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9701" y="2313942"/>
            <a:ext cx="4743450" cy="3210558"/>
          </a:xfrm>
        </p:spPr>
        <p:txBody>
          <a:bodyPr>
            <a:normAutofit/>
          </a:bodyPr>
          <a:lstStyle/>
          <a:p>
            <a:pPr marL="0" marR="0" lvl="0" indent="0">
              <a:lnSpc>
                <a:spcPts val="1875"/>
              </a:lnSpc>
              <a:spcBef>
                <a:spcPts val="0"/>
              </a:spcBef>
              <a:spcAft>
                <a:spcPts val="1125"/>
              </a:spcAft>
              <a:buSzPts val="1000"/>
              <a:buNone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technology such as PowerPoint, videos and photos to present information such as PowerPoint, videos and photos.</a:t>
            </a:r>
            <a:endParaRPr lang="en-US" dirty="0">
              <a:solidFill>
                <a:srgbClr val="484849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ts val="1875"/>
              </a:lnSpc>
              <a:spcBef>
                <a:spcPts val="0"/>
              </a:spcBef>
              <a:spcAft>
                <a:spcPts val="1125"/>
              </a:spcAft>
              <a:buSzPts val="1000"/>
              <a:buNone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Organize information well with headings and pictures.</a:t>
            </a:r>
            <a:endParaRPr lang="en-US" dirty="0">
              <a:solidFill>
                <a:srgbClr val="484849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ts val="1875"/>
              </a:lnSpc>
              <a:spcBef>
                <a:spcPts val="0"/>
              </a:spcBef>
              <a:spcAft>
                <a:spcPts val="1125"/>
              </a:spcAft>
              <a:buSzPts val="1000"/>
              <a:buNone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the pathfinder be creative and use their imagination.</a:t>
            </a:r>
            <a:endParaRPr lang="en-US" dirty="0">
              <a:solidFill>
                <a:srgbClr val="484849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dirty="0">
                <a:solidFill>
                  <a:srgbClr val="48484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handouts.</a:t>
            </a:r>
            <a:endParaRPr lang="en-US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988888-1C95-4547-BCB1-0D34FF5BD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3650" y="68084"/>
            <a:ext cx="2768600" cy="17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8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6E4F-5EAA-4EB5-B4E6-E2A64505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783337"/>
          </a:xfrm>
        </p:spPr>
        <p:txBody>
          <a:bodyPr/>
          <a:lstStyle/>
          <a:p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Musical / auditory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BBE5-4AAA-42FD-B8D6-D03FC490C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1860483"/>
            <a:ext cx="4645152" cy="45091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pathfinders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4FFB6-2316-4008-A357-7497E1DA3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311401"/>
            <a:ext cx="4645152" cy="3157326"/>
          </a:xfrm>
        </p:spPr>
        <p:txBody>
          <a:bodyPr>
            <a:noAutofit/>
          </a:bodyPr>
          <a:lstStyle/>
          <a:p>
            <a:r>
              <a:rPr lang="en-US" sz="1900" dirty="0">
                <a:latin typeface="Century Gothic" panose="020B0502020202020204" pitchFamily="34" charset="0"/>
              </a:rPr>
              <a:t>Auditory learners thrive on having background music, and often need to hum or drum their fingers while studying or working on a project.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Benefit from reading a text out loud or using a tape recorder.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Verbal lectures, discussions and talking things through.</a:t>
            </a:r>
            <a:endParaRPr lang="en-US" sz="19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453FB-9192-40A3-BFB0-01BACA73E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362" y="1943099"/>
            <a:ext cx="4645152" cy="45091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all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sz="2600" dirty="0">
              <a:solidFill>
                <a:srgbClr val="B71E4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all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sz="2600" dirty="0">
              <a:solidFill>
                <a:srgbClr val="B71E4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all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sz="2600" dirty="0">
              <a:solidFill>
                <a:srgbClr val="B71E42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instructors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5EBDF-71F5-48B0-96DE-5EFED7990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362" y="2311400"/>
            <a:ext cx="4645152" cy="3147463"/>
          </a:xfrm>
        </p:spPr>
        <p:txBody>
          <a:bodyPr>
            <a:noAutofit/>
          </a:bodyPr>
          <a:lstStyle/>
          <a:p>
            <a:r>
              <a:rPr lang="en-US" sz="1900" dirty="0">
                <a:latin typeface="Century Gothic" panose="020B0502020202020204" pitchFamily="34" charset="0"/>
              </a:rPr>
              <a:t>Hold discussions and debates.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Speak clearly so your pathfinders can hear you.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Allow pathfinders to use background music (with headset) while working. 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Create jingles or rhymes to help teach information.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22B827-9432-4542-9690-21BD85B1A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659" y="192396"/>
            <a:ext cx="2810500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2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444499"/>
            <a:ext cx="9607661" cy="1415983"/>
          </a:xfrm>
        </p:spPr>
        <p:txBody>
          <a:bodyPr>
            <a:normAutofit/>
          </a:bodyPr>
          <a:lstStyle/>
          <a:p>
            <a:br>
              <a:rPr lang="en-US" sz="2900" dirty="0">
                <a:latin typeface="Century Gothic" panose="020B0502020202020204" pitchFamily="34" charset="0"/>
              </a:rPr>
            </a:br>
            <a:r>
              <a:rPr lang="en-US" sz="2900" dirty="0">
                <a:latin typeface="Century Gothic" panose="020B0502020202020204" pitchFamily="34" charset="0"/>
              </a:rPr>
              <a:t>Physical / kinesthetic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837221"/>
            <a:ext cx="4645152" cy="52497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pathfinders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7950" y="2362201"/>
            <a:ext cx="4714393" cy="3106526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>
                <a:latin typeface="Century Gothic" panose="020B0502020202020204" pitchFamily="34" charset="0"/>
              </a:rPr>
              <a:t>Hands on in order to understand the process and retain information.</a:t>
            </a:r>
          </a:p>
          <a:p>
            <a:r>
              <a:rPr lang="en-US" dirty="0">
                <a:latin typeface="Century Gothic" panose="020B0502020202020204" pitchFamily="34" charset="0"/>
              </a:rPr>
              <a:t>This is a common learning style as many people prefer to learn while doing. 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883747"/>
            <a:ext cx="4645152" cy="43400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instructors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00" y="2362201"/>
            <a:ext cx="4895850" cy="3096662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Use physical exercises and provide hands-on experiences.</a:t>
            </a:r>
          </a:p>
          <a:p>
            <a:r>
              <a:rPr lang="en-US" dirty="0">
                <a:latin typeface="Century Gothic" panose="020B0502020202020204" pitchFamily="34" charset="0"/>
              </a:rPr>
              <a:t>Exercises where they are standing and walking are very effective.</a:t>
            </a:r>
          </a:p>
          <a:p>
            <a:r>
              <a:rPr lang="en-US" dirty="0">
                <a:latin typeface="Century Gothic" panose="020B0502020202020204" pitchFamily="34" charset="0"/>
              </a:rPr>
              <a:t>Enhances teamwork within the Pathfinder group. </a:t>
            </a:r>
          </a:p>
          <a:p>
            <a:r>
              <a:rPr lang="en-US" b="0" i="0" dirty="0">
                <a:effectLst/>
                <a:latin typeface="Century Gothic" panose="020B0502020202020204" pitchFamily="34" charset="0"/>
              </a:rPr>
              <a:t>Get them to interact with physical objects or solve puzzles.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C6ED60-E0A7-48F9-9935-CD8D9544F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857" y="173588"/>
            <a:ext cx="2499995" cy="166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0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853" y="726104"/>
            <a:ext cx="9607661" cy="1056319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Century Gothic" panose="020B0502020202020204" pitchFamily="34" charset="0"/>
              </a:rPr>
              <a:t>Logical / mathematical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892300"/>
            <a:ext cx="4645152" cy="514350"/>
          </a:xfrm>
        </p:spPr>
        <p:txBody>
          <a:bodyPr/>
          <a:lstStyle/>
          <a:p>
            <a:r>
              <a:rPr lang="en-US" dirty="0"/>
              <a:t>pathfinders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406651"/>
            <a:ext cx="4645152" cy="3062076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Century Gothic" panose="020B0502020202020204" pitchFamily="34" charset="0"/>
              </a:rPr>
              <a:t>They like to classify and categorize information and solve problems with numbers.</a:t>
            </a:r>
          </a:p>
          <a:p>
            <a:r>
              <a:rPr lang="en-US" dirty="0">
                <a:latin typeface="Century Gothic" panose="020B0502020202020204" pitchFamily="34" charset="0"/>
              </a:rPr>
              <a:t>G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ood at analyzing cause and effect relationships.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892301"/>
            <a:ext cx="4645152" cy="514349"/>
          </a:xfrm>
        </p:spPr>
        <p:txBody>
          <a:bodyPr/>
          <a:lstStyle/>
          <a:p>
            <a:r>
              <a:rPr lang="en-US" dirty="0"/>
              <a:t>instructors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406651"/>
            <a:ext cx="4645152" cy="3052212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entury Gothic" panose="020B0502020202020204" pitchFamily="34" charset="0"/>
              </a:rPr>
              <a:t>Provide the class with problem-solving tasks.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entury Gothic" panose="020B0502020202020204" pitchFamily="34" charset="0"/>
              </a:rPr>
              <a:t>Challenge them to work things out for themselves.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entury Gothic" panose="020B0502020202020204" pitchFamily="34" charset="0"/>
              </a:rPr>
              <a:t>Ask them to interpret abstract visual information.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entury Gothic" panose="020B0502020202020204" pitchFamily="34" charset="0"/>
              </a:rPr>
              <a:t>Include critical thinking exercises.</a:t>
            </a:r>
          </a:p>
          <a:p>
            <a:pPr marL="0" indent="0">
              <a:buNone/>
            </a:pPr>
            <a:br>
              <a:rPr lang="en-US" dirty="0">
                <a:latin typeface="Century Gothic" panose="020B0502020202020204" pitchFamily="34" charset="0"/>
                <a:hlinkClick r:id="rId2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91BBC-5BC5-463C-B1E8-F96DBB18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289" y="56187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565150"/>
            <a:ext cx="9607661" cy="1193663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Century Gothic" panose="020B0502020202020204" pitchFamily="34" charset="0"/>
              </a:rPr>
              <a:t>                       </a:t>
            </a:r>
            <a:br>
              <a:rPr lang="en-US" sz="2900" dirty="0">
                <a:latin typeface="Century Gothic" panose="020B0502020202020204" pitchFamily="34" charset="0"/>
              </a:rPr>
            </a:br>
            <a:r>
              <a:rPr lang="en-US" sz="2900" dirty="0">
                <a:latin typeface="Century Gothic" panose="020B0502020202020204" pitchFamily="34" charset="0"/>
              </a:rPr>
              <a:t>Social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860483"/>
            <a:ext cx="4645152" cy="69221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Pathfinders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552701"/>
            <a:ext cx="4645152" cy="3022599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>
                <a:latin typeface="Century Gothic" panose="020B0502020202020204" pitchFamily="34" charset="0"/>
              </a:rPr>
              <a:t>Performs best when they’re able to relate to others and work in group situations.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They need to be able to bounce off ideas and interact with each other. 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They’re much better at reading emotions and facial expressions and are often extroverts.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860482"/>
            <a:ext cx="4645152" cy="69221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instructor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552701"/>
            <a:ext cx="4645152" cy="3067049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Create situations where they can work in groups.</a:t>
            </a:r>
          </a:p>
          <a:p>
            <a:r>
              <a:rPr lang="en-US" dirty="0">
                <a:latin typeface="Century Gothic" panose="020B0502020202020204" pitchFamily="34" charset="0"/>
              </a:rPr>
              <a:t>Let them role play to demonstrate processes.</a:t>
            </a:r>
          </a:p>
          <a:p>
            <a:r>
              <a:rPr lang="en-US" dirty="0">
                <a:latin typeface="Century Gothic" panose="020B0502020202020204" pitchFamily="34" charset="0"/>
              </a:rPr>
              <a:t>Allow them to discuss and share stories.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814A1-5C28-49DF-9379-7770C54FB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229" y="311150"/>
            <a:ext cx="2949671" cy="14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952500"/>
            <a:ext cx="9607661" cy="907982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Century Gothic" panose="020B0502020202020204" pitchFamily="34" charset="0"/>
              </a:rPr>
              <a:t>Solitary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860483"/>
            <a:ext cx="4645152" cy="41281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pathfinders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273301"/>
            <a:ext cx="4553559" cy="319542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Learn and work best on their own.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This type of learner tends to be more introverted and prefers to learn processes and digest information on their own time, rather than with a group of people.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They are very independent.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860483"/>
            <a:ext cx="4645152" cy="46996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instructor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2" y="2330450"/>
            <a:ext cx="5029198" cy="3723387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Ask questions so you know what they're thinking and how they're feeling.</a:t>
            </a:r>
          </a:p>
          <a:p>
            <a:r>
              <a:rPr lang="en-US" dirty="0">
                <a:latin typeface="Century Gothic" panose="020B0502020202020204" pitchFamily="34" charset="0"/>
              </a:rPr>
              <a:t>Provide individual problem-solving exercises.</a:t>
            </a:r>
          </a:p>
          <a:p>
            <a:r>
              <a:rPr lang="en-US" dirty="0">
                <a:latin typeface="Century Gothic" panose="020B0502020202020204" pitchFamily="34" charset="0"/>
              </a:rPr>
              <a:t>Explain why the lesson material is important. </a:t>
            </a:r>
          </a:p>
          <a:p>
            <a:r>
              <a:rPr lang="en-US" dirty="0">
                <a:latin typeface="Century Gothic" panose="020B0502020202020204" pitchFamily="34" charset="0"/>
              </a:rPr>
              <a:t>Give them ways to track their progress.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38DC2-7F3A-4BFC-8350-CB8183FDF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77" y="224179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4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9925B-559A-41BA-9609-864BBB22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900" dirty="0">
                <a:latin typeface="Century Gothic" panose="020B0502020202020204" pitchFamily="34" charset="0"/>
              </a:rPr>
              <a:t>What type of learner is she?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211579-CC00-498C-8885-C5F0DF674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374" y="1968500"/>
            <a:ext cx="503721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1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FB89-6BB8-4E83-B6F6-7238B110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30" y="315426"/>
            <a:ext cx="10658474" cy="1466850"/>
          </a:xfrm>
        </p:spPr>
        <p:txBody>
          <a:bodyPr/>
          <a:lstStyle/>
          <a:p>
            <a:pPr algn="ctr"/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Investiture Achievement CURRICULUM</a:t>
            </a:r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FE2B8F9-5125-49C6-9E47-853F3064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71085"/>
            <a:ext cx="9603275" cy="3434365"/>
          </a:xfrm>
        </p:spPr>
        <p:txBody>
          <a:bodyPr>
            <a:normAutofit/>
          </a:bodyPr>
          <a:lstStyle/>
          <a:p>
            <a:pPr lvl="1"/>
            <a:r>
              <a:rPr lang="en-US" sz="2200" dirty="0">
                <a:latin typeface="Century Gothic" panose="020B0502020202020204" pitchFamily="34" charset="0"/>
              </a:rPr>
              <a:t>This is the core of the Pathfinder Ministry. 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Lead the Pathfinders through an exciting journey as they learn and grow in their Christian experience. 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Pathfinders in Grades 5-10 or ages 10 through 15.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Six classes: Friend, Companion, Explorer, Ranger, Voyager and Guide.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The older the pathfinder, the more in-depth is the study plan.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79" y="506884"/>
            <a:ext cx="1901221" cy="1330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300" y="604235"/>
            <a:ext cx="1540370" cy="123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53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3108-4467-4ABD-A9E1-6861534B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65200"/>
            <a:ext cx="9603275" cy="888554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Century Gothic" panose="020B0502020202020204" pitchFamily="34" charset="0"/>
              </a:rPr>
              <a:t>COMBINATION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39FD1-C72F-44B2-B37E-769DE5E74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>
                <a:latin typeface="Century Gothic" panose="020B0502020202020204" pitchFamily="34" charset="0"/>
              </a:rPr>
              <a:t>Solitary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Musical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Visual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Verbal</a:t>
            </a:r>
          </a:p>
        </p:txBody>
      </p:sp>
    </p:spTree>
    <p:extLst>
      <p:ext uri="{BB962C8B-B14F-4D97-AF65-F5344CB8AC3E}">
        <p14:creationId xmlns:p14="http://schemas.microsoft.com/office/powerpoint/2010/main" val="1083798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8FE2-AFBA-4314-B214-6436DFC2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7953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dirty="0">
                <a:latin typeface="Century Gothic" panose="020B0502020202020204" pitchFamily="34" charset="0"/>
              </a:rPr>
              <a:t>PATHFINDER CLASSOREE – another way to do investiture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CD3E-CD9C-4C75-838D-C58E3E2C2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1864194"/>
            <a:ext cx="3194519" cy="359527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Sessions 1 and 4 are designated for the class levels.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These are ten mandatory honors that the Pathfinder Club will not need to teach during the year.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AACF6B-FB9E-4FA9-A947-95BDAC7A5E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7900" y="1864194"/>
            <a:ext cx="6266952" cy="359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1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</a:t>
            </a:r>
            <a:r>
              <a:rPr lang="en-US" sz="2800" dirty="0">
                <a:latin typeface="Century Gothic" panose="020B0502020202020204" pitchFamily="34" charset="0"/>
              </a:rPr>
              <a:t>PATHFINDER bible enrichment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22941" y="531270"/>
            <a:ext cx="1581011" cy="112778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8966" y="2687064"/>
            <a:ext cx="3924986" cy="19903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9217" y="2026508"/>
            <a:ext cx="56106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Each year, teams of six members study books of the Bible for the PBE.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Substitute the Devotional Life Bible readings in the IA curriculum with the with the books for the Bible Bowl.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10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25504-F8F8-4EA4-BFB3-A91AEFEAE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143" y="1287780"/>
            <a:ext cx="6877714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6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2DB9-3A14-47E1-AF81-E7EEB877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08001"/>
            <a:ext cx="9603275" cy="1345754"/>
          </a:xfrm>
        </p:spPr>
        <p:txBody>
          <a:bodyPr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maximize the success for each Pathfinder, Club Directors, Instructors must intentionally: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A40FF-FAC0-48C7-9B1C-86CA3F44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6"/>
            <a:ext cx="9603275" cy="361259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latin typeface="Century Gothic" panose="020B0502020202020204" pitchFamily="34" charset="0"/>
              </a:rPr>
              <a:t>Inspire and motivate Pathfinders.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Emphasize quality, not quantity, of learning.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Establish a base of knowledge that can be built on in following levels.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Allocate time to practice new concepts and skills.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Aim for understanding rather than memorization.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Consider developmental and individual abilities of each Pathfinder.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Employ effective and flexible strategies to aid learning.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Use concrete and meaningful activities.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47C06-D36F-4D7A-B61C-E5269874E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39" y="349450"/>
            <a:ext cx="1542422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2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7C6A-8DE5-44C8-87E5-9679947A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51" y="641350"/>
            <a:ext cx="9925050" cy="1219133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Purchase for each class level – contains the 8 tracks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Instructor helps                       pathfinder record journals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916E1-E15F-4F27-821B-E63D40AC8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1905001"/>
            <a:ext cx="4645152" cy="533399"/>
          </a:xfrm>
        </p:spPr>
        <p:txBody>
          <a:bodyPr/>
          <a:lstStyle/>
          <a:p>
            <a:pPr algn="ctr"/>
            <a:r>
              <a:rPr lang="en-US" dirty="0"/>
              <a:t>Provides teaching tips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EC9B0E-F8AC-4ACF-9891-B830D4EE19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35056" y="2657002"/>
            <a:ext cx="2159000" cy="265220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8C442-640C-4959-9F39-9C3806622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362" y="1860483"/>
            <a:ext cx="4645152" cy="831917"/>
          </a:xfrm>
        </p:spPr>
        <p:txBody>
          <a:bodyPr/>
          <a:lstStyle/>
          <a:p>
            <a:pPr algn="ctr"/>
            <a:r>
              <a:rPr lang="en-US" dirty="0"/>
              <a:t>Records thoughts and feelings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2A21BE-2E6A-46CF-BCE2-03B9301FB2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13650" y="2693497"/>
            <a:ext cx="2159000" cy="25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6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509348"/>
            <a:ext cx="9605635" cy="119588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INVESTITURE achievement 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are divided into 8 TRACKS - ALL CLASS LEVELS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9217" y="1987526"/>
            <a:ext cx="2471994" cy="173087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9839" y="1864193"/>
            <a:ext cx="5865013" cy="397734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Achievement levels are grade/age focused.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Develop a relationship with God through a daily study of His word and prayer.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Embrace the Pathfinder/AY lifestyle and values.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Encourage spiritual growth through a     discovery of the Bible and Christian history.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17" y="4195128"/>
            <a:ext cx="2471994" cy="1652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71B32-A783-C44F-B390-45828E98D803}"/>
              </a:ext>
            </a:extLst>
          </p:cNvPr>
          <p:cNvSpPr txBox="1"/>
          <p:nvPr/>
        </p:nvSpPr>
        <p:spPr>
          <a:xfrm>
            <a:off x="5189839" y="4726159"/>
            <a:ext cx="5865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Break into groups</a:t>
            </a:r>
            <a:r>
              <a:rPr lang="en-US" dirty="0">
                <a:latin typeface="Century Gothic" panose="020B0502020202020204" pitchFamily="34" charset="0"/>
              </a:rPr>
              <a:t>, take 3 min and think of ideas to help your class work in their </a:t>
            </a:r>
            <a:r>
              <a:rPr lang="en-US" i="1" dirty="0">
                <a:latin typeface="Century Gothic" panose="020B0502020202020204" pitchFamily="34" charset="0"/>
              </a:rPr>
              <a:t>Personal Growth</a:t>
            </a:r>
          </a:p>
          <a:p>
            <a:r>
              <a:rPr lang="en-US" dirty="0">
                <a:latin typeface="Century Gothic" panose="020B0502020202020204" pitchFamily="34" charset="0"/>
              </a:rPr>
              <a:t>and </a:t>
            </a:r>
            <a:r>
              <a:rPr lang="en-US" i="1" dirty="0">
                <a:latin typeface="Century Gothic" panose="020B0502020202020204" pitchFamily="34" charset="0"/>
              </a:rPr>
              <a:t>Spiritual Discovery</a:t>
            </a:r>
          </a:p>
        </p:txBody>
      </p:sp>
    </p:spTree>
    <p:extLst>
      <p:ext uri="{BB962C8B-B14F-4D97-AF65-F5344CB8AC3E}">
        <p14:creationId xmlns:p14="http://schemas.microsoft.com/office/powerpoint/2010/main" val="45116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1009651"/>
            <a:ext cx="9605635" cy="579120"/>
          </a:xfrm>
        </p:spPr>
        <p:txBody>
          <a:bodyPr/>
          <a:lstStyle/>
          <a:p>
            <a:pPr algn="ctr"/>
            <a:r>
              <a:rPr lang="en-US" dirty="0"/>
              <a:t>Service &amp; Friendship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9217" y="1864193"/>
            <a:ext cx="2653546" cy="16533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2746" y="1864195"/>
            <a:ext cx="5976178" cy="3129614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Engage pathfinders in active service.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Connect pathfinders to the community.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Engage pathfinders in friendship evangelism.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Connect pathfinders to their church.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Develop a relationship with God that fosters positive friendships, strong moral values, and civic responsibility.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17" y="3995696"/>
            <a:ext cx="2653546" cy="16371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24B17D-BC46-F745-ADBD-25716560B3A6}"/>
              </a:ext>
            </a:extLst>
          </p:cNvPr>
          <p:cNvSpPr txBox="1"/>
          <p:nvPr/>
        </p:nvSpPr>
        <p:spPr>
          <a:xfrm>
            <a:off x="5078674" y="4993808"/>
            <a:ext cx="597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Break into groups</a:t>
            </a:r>
            <a:r>
              <a:rPr lang="en-US" dirty="0">
                <a:latin typeface="Century Gothic" panose="020B0502020202020204" pitchFamily="34" charset="0"/>
              </a:rPr>
              <a:t>, take 3 min and brainstorm ideas to help your class serve others and the proper way to make friends.</a:t>
            </a:r>
          </a:p>
        </p:txBody>
      </p:sp>
    </p:spTree>
    <p:extLst>
      <p:ext uri="{BB962C8B-B14F-4D97-AF65-F5344CB8AC3E}">
        <p14:creationId xmlns:p14="http://schemas.microsoft.com/office/powerpoint/2010/main" val="44365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9215" y="1864194"/>
            <a:ext cx="2924000" cy="224208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9266" y="1864195"/>
            <a:ext cx="5819658" cy="2986102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Apply health and fitness principles that will benefit the participant for a lifetime.</a:t>
            </a:r>
          </a:p>
          <a:p>
            <a:r>
              <a:rPr lang="en-US" dirty="0">
                <a:latin typeface="Century Gothic" panose="020B0502020202020204" pitchFamily="34" charset="0"/>
              </a:rPr>
              <a:t>Learn and practice safety procedures, first aid, and rescue skills.</a:t>
            </a:r>
          </a:p>
          <a:p>
            <a:r>
              <a:rPr lang="en-US" dirty="0">
                <a:latin typeface="Century Gothic" panose="020B0502020202020204" pitchFamily="34" charset="0"/>
              </a:rPr>
              <a:t>Develop an understanding of God, the Creator of all things, through the study and observation of His Creation.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16" y="4106281"/>
            <a:ext cx="2923999" cy="1896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150C32-3750-0847-814A-4A9D0933C61F}"/>
              </a:ext>
            </a:extLst>
          </p:cNvPr>
          <p:cNvSpPr txBox="1"/>
          <p:nvPr/>
        </p:nvSpPr>
        <p:spPr>
          <a:xfrm>
            <a:off x="5239266" y="4938751"/>
            <a:ext cx="581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Break into groups</a:t>
            </a:r>
            <a:r>
              <a:rPr lang="en-US" dirty="0">
                <a:latin typeface="Century Gothic" panose="020B0502020202020204" pitchFamily="34" charset="0"/>
              </a:rPr>
              <a:t>, take 3 min and produce ideas that will help your class with their Personal Health and the study of God’s Creation.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C9248-8D31-19CE-FC7A-09C71321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1009651"/>
            <a:ext cx="9605635" cy="579120"/>
          </a:xfrm>
        </p:spPr>
        <p:txBody>
          <a:bodyPr/>
          <a:lstStyle/>
          <a:p>
            <a:pPr algn="ctr"/>
            <a:r>
              <a:rPr lang="en-US" dirty="0"/>
              <a:t>Personal Health &amp; Nature Study </a:t>
            </a:r>
          </a:p>
        </p:txBody>
      </p:sp>
    </p:spTree>
    <p:extLst>
      <p:ext uri="{BB962C8B-B14F-4D97-AF65-F5344CB8AC3E}">
        <p14:creationId xmlns:p14="http://schemas.microsoft.com/office/powerpoint/2010/main" val="390013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8720" y="1864197"/>
            <a:ext cx="6056132" cy="2463964"/>
          </a:xfrm>
        </p:spPr>
        <p:txBody>
          <a:bodyPr>
            <a:no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Develop the skills needed for maximum enjoyment of the outdoors.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Build self-confidence through outdoor experiences.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Develop team building skills.</a:t>
            </a:r>
          </a:p>
          <a:p>
            <a:pPr marL="0" indent="0">
              <a:buNone/>
            </a:pPr>
            <a:r>
              <a:rPr lang="en-US" sz="1600" dirty="0">
                <a:latin typeface="Century Gothic" panose="020B0502020202020204" pitchFamily="34" charset="0"/>
              </a:rPr>
              <a:t>	</a:t>
            </a:r>
            <a:r>
              <a:rPr lang="en-US" sz="1600" b="1" i="1" dirty="0">
                <a:latin typeface="Century Gothic" panose="020B0502020202020204" pitchFamily="34" charset="0"/>
              </a:rPr>
              <a:t>Advanced Level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Learn new skills.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Participate in or study content areas new to them.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9217" y="1864194"/>
            <a:ext cx="2901780" cy="1743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17" y="3607801"/>
            <a:ext cx="2901780" cy="2268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E1F0F1-E98D-9C43-933A-48D4519C365B}"/>
              </a:ext>
            </a:extLst>
          </p:cNvPr>
          <p:cNvSpPr txBox="1"/>
          <p:nvPr/>
        </p:nvSpPr>
        <p:spPr>
          <a:xfrm>
            <a:off x="5181600" y="4714577"/>
            <a:ext cx="5873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Break into groups</a:t>
            </a:r>
            <a:r>
              <a:rPr lang="en-US" sz="1600" dirty="0">
                <a:latin typeface="Century Gothic" panose="020B0502020202020204" pitchFamily="34" charset="0"/>
              </a:rPr>
              <a:t>, take 3 min and think of ideas to help your class understand how the outdoor activities are good for them and how honors can help them in their day to day living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E8083-4D0E-C471-3F60-AC18B8BC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1009651"/>
            <a:ext cx="9605635" cy="579120"/>
          </a:xfrm>
        </p:spPr>
        <p:txBody>
          <a:bodyPr/>
          <a:lstStyle/>
          <a:p>
            <a:pPr algn="ctr"/>
            <a:r>
              <a:rPr lang="en-US" dirty="0"/>
              <a:t>Outdoor Living &amp; Team Building</a:t>
            </a:r>
          </a:p>
        </p:txBody>
      </p:sp>
    </p:spTree>
    <p:extLst>
      <p:ext uri="{BB962C8B-B14F-4D97-AF65-F5344CB8AC3E}">
        <p14:creationId xmlns:p14="http://schemas.microsoft.com/office/powerpoint/2010/main" val="4057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2DC30-2389-4F4C-BE04-9C0AAE91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31" y="717550"/>
            <a:ext cx="9607521" cy="1122479"/>
          </a:xfrm>
        </p:spPr>
        <p:txBody>
          <a:bodyPr>
            <a:noAutofit/>
          </a:bodyPr>
          <a:lstStyle/>
          <a:p>
            <a:pPr algn="ctr"/>
            <a:r>
              <a:rPr lang="en-US" sz="2600" dirty="0">
                <a:latin typeface="Century Gothic" panose="020B0502020202020204" pitchFamily="34" charset="0"/>
              </a:rPr>
              <a:t>According to the NAD Pathfinder Instructor Award Training, When learning something new,  </a:t>
            </a:r>
            <a:br>
              <a:rPr lang="en-US" sz="2600" dirty="0">
                <a:latin typeface="Century Gothic" panose="020B0502020202020204" pitchFamily="34" charset="0"/>
              </a:rPr>
            </a:br>
            <a:r>
              <a:rPr lang="en-US" sz="2600" dirty="0">
                <a:latin typeface="Century Gothic" panose="020B0502020202020204" pitchFamily="34" charset="0"/>
              </a:rPr>
              <a:t>we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16A63-55C5-4686-A7E1-F30931E35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1841500"/>
            <a:ext cx="4645152" cy="361797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10% of what we hear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15% of what we see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20%  of what we  both see and hear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A72BC-473A-46DF-8DE1-81565EF68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2484" y="1840890"/>
            <a:ext cx="4966440" cy="361797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40% of what we discuss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80% of what we experience directly or practice doing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35366-31C8-42AA-BCA8-F9AAD9708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367" y="1889022"/>
            <a:ext cx="1100507" cy="731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296A8-0794-4B37-ABCC-C72D505C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67" y="2773877"/>
            <a:ext cx="1188833" cy="791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6A7C9-0030-447D-918C-C6C5AAFA8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857" y="4286250"/>
            <a:ext cx="1848667" cy="950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87F665-FDC3-422B-A759-C99A72B84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601" y="2062340"/>
            <a:ext cx="1647251" cy="1207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A637F7-0523-42E1-8261-7BDBC3FEF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8411" y="3897313"/>
            <a:ext cx="1917739" cy="12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4700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4820</TotalTime>
  <Words>1251</Words>
  <Application>Microsoft Macintosh PowerPoint</Application>
  <PresentationFormat>Widescreen</PresentationFormat>
  <Paragraphs>176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Aharoni</vt:lpstr>
      <vt:lpstr>Arial</vt:lpstr>
      <vt:lpstr>Century Gothic</vt:lpstr>
      <vt:lpstr>Gill Sans MT</vt:lpstr>
      <vt:lpstr>Symbol</vt:lpstr>
      <vt:lpstr>Gallery</vt:lpstr>
      <vt:lpstr>Teaching Investiture Classes for Today’s Pathfinder</vt:lpstr>
      <vt:lpstr> Investiture Achievement CURRICULUM </vt:lpstr>
      <vt:lpstr>To maximize the success for each Pathfinder, Club Directors, Instructors must intentionally: </vt:lpstr>
      <vt:lpstr>Purchase for each class level – contains the 8 tracks  Instructor helps                       pathfinder record journals</vt:lpstr>
      <vt:lpstr>INVESTITURE achievement  are divided into 8 TRACKS - ALL CLASS LEVELS</vt:lpstr>
      <vt:lpstr>Service &amp; Friendship</vt:lpstr>
      <vt:lpstr>Personal Health &amp; Nature Study </vt:lpstr>
      <vt:lpstr>Outdoor Living &amp; Team Building</vt:lpstr>
      <vt:lpstr>According to the NAD Pathfinder Instructor Award Training, When learning something new,   we remember</vt:lpstr>
      <vt:lpstr>What is a pathfinder club?</vt:lpstr>
      <vt:lpstr>8 learning styles</vt:lpstr>
      <vt:lpstr>VERBAL </vt:lpstr>
      <vt:lpstr>Visual Learning </vt:lpstr>
      <vt:lpstr>Musical / auditory</vt:lpstr>
      <vt:lpstr> Physical / kinesthetic</vt:lpstr>
      <vt:lpstr>Logical / mathematical</vt:lpstr>
      <vt:lpstr>                        Social</vt:lpstr>
      <vt:lpstr>Solitary</vt:lpstr>
      <vt:lpstr>What type of learner is she?</vt:lpstr>
      <vt:lpstr>COMBINATION </vt:lpstr>
      <vt:lpstr>PATHFINDER CLASSOREE – another way to do investiture requirements</vt:lpstr>
      <vt:lpstr>            PATHFINDER bible enrichment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Investiture Classwork For Today’s Young People</dc:title>
  <dc:creator>Michael and Rosemund Kirks</dc:creator>
  <cp:lastModifiedBy>Cinthia Portanova</cp:lastModifiedBy>
  <cp:revision>91</cp:revision>
  <dcterms:created xsi:type="dcterms:W3CDTF">2021-08-14T23:55:07Z</dcterms:created>
  <dcterms:modified xsi:type="dcterms:W3CDTF">2023-02-07T03:24:28Z</dcterms:modified>
</cp:coreProperties>
</file>