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8"/>
  </p:notesMasterIdLst>
  <p:sldIdLst>
    <p:sldId id="256" r:id="rId2"/>
    <p:sldId id="258" r:id="rId3"/>
    <p:sldId id="257" r:id="rId4"/>
    <p:sldId id="297" r:id="rId5"/>
    <p:sldId id="295" r:id="rId6"/>
    <p:sldId id="296" r:id="rId7"/>
    <p:sldId id="298" r:id="rId8"/>
    <p:sldId id="299" r:id="rId9"/>
    <p:sldId id="352" r:id="rId10"/>
    <p:sldId id="300" r:id="rId11"/>
    <p:sldId id="301" r:id="rId12"/>
    <p:sldId id="302" r:id="rId13"/>
    <p:sldId id="303" r:id="rId14"/>
    <p:sldId id="353" r:id="rId15"/>
    <p:sldId id="259" r:id="rId16"/>
    <p:sldId id="261" r:id="rId17"/>
    <p:sldId id="304" r:id="rId18"/>
    <p:sldId id="305" r:id="rId19"/>
    <p:sldId id="306" r:id="rId20"/>
    <p:sldId id="307" r:id="rId21"/>
    <p:sldId id="308" r:id="rId22"/>
    <p:sldId id="309" r:id="rId23"/>
    <p:sldId id="310" r:id="rId24"/>
    <p:sldId id="311" r:id="rId25"/>
    <p:sldId id="312" r:id="rId26"/>
    <p:sldId id="313" r:id="rId27"/>
    <p:sldId id="315" r:id="rId28"/>
    <p:sldId id="316" r:id="rId29"/>
    <p:sldId id="317" r:id="rId30"/>
    <p:sldId id="318" r:id="rId31"/>
    <p:sldId id="319" r:id="rId32"/>
    <p:sldId id="320" r:id="rId33"/>
    <p:sldId id="321" r:id="rId34"/>
    <p:sldId id="322" r:id="rId35"/>
    <p:sldId id="323" r:id="rId36"/>
    <p:sldId id="325" r:id="rId37"/>
    <p:sldId id="324" r:id="rId38"/>
    <p:sldId id="326" r:id="rId39"/>
    <p:sldId id="327" r:id="rId40"/>
    <p:sldId id="328" r:id="rId41"/>
    <p:sldId id="354"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5" r:id="rId66"/>
    <p:sldId id="278" r:id="rId67"/>
  </p:sldIdLst>
  <p:sldSz cx="9144000" cy="5143500" type="screen16x9"/>
  <p:notesSz cx="6858000" cy="9144000"/>
  <p:embeddedFontLst>
    <p:embeddedFont>
      <p:font typeface="Calibri" panose="020F0502020204030204" pitchFamily="34" charset="0"/>
      <p:regular r:id="rId69"/>
      <p:bold r:id="rId70"/>
      <p:italic r:id="rId71"/>
      <p:boldItalic r:id="rId72"/>
    </p:embeddedFont>
    <p:embeddedFont>
      <p:font typeface="Fira Sans Light" panose="020F0302020204030204" pitchFamily="34" charset="0"/>
      <p:regular r:id="rId73"/>
      <p:bold r:id="rId74"/>
      <p:italic r:id="rId75"/>
      <p:boldItalic r:id="rId76"/>
    </p:embeddedFont>
    <p:embeddedFont>
      <p:font typeface="Fira Sans SemiBold" panose="020F050202020403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00860D-6354-4378-A09D-8DFCC888E2C9}">
  <a:tblStyle styleId="{9800860D-6354-4378-A09D-8DFCC888E2C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F3F8801-1707-46FC-A2A7-8ED0A2465BA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01" autoAdjust="0"/>
    <p:restoredTop sz="94632"/>
  </p:normalViewPr>
  <p:slideViewPr>
    <p:cSldViewPr snapToGrid="0">
      <p:cViewPr varScale="1">
        <p:scale>
          <a:sx n="155" d="100"/>
          <a:sy n="155"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655686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9364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091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9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07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377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90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25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47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5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884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576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542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6433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258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254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8904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4924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19135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9792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081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898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65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754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932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301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139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9704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0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4156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1693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1004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444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342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4205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1627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290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2408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2044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867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01612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99925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6846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5928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0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250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77065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1455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2369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8447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396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1210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6852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3239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4435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543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48368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6496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9055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f4c74116a_3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f4c74116a_3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570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881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720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02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1"/>
            </a:gs>
            <a:gs pos="100000">
              <a:schemeClr val="dk1"/>
            </a:gs>
          </a:gsLst>
          <a:lin ang="0" scaled="0"/>
        </a:gradFill>
        <a:effectLst/>
      </p:bgPr>
    </p:bg>
    <p:spTree>
      <p:nvGrpSpPr>
        <p:cNvPr id="1" name="Shape 9"/>
        <p:cNvGrpSpPr/>
        <p:nvPr/>
      </p:nvGrpSpPr>
      <p:grpSpPr>
        <a:xfrm>
          <a:off x="0" y="0"/>
          <a:ext cx="0" cy="0"/>
          <a:chOff x="0" y="0"/>
          <a:chExt cx="0" cy="0"/>
        </a:xfrm>
      </p:grpSpPr>
      <p:sp>
        <p:nvSpPr>
          <p:cNvPr id="10" name="Google Shape;10;p2"/>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7200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4"/>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5"/>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779100" y="1991825"/>
            <a:ext cx="5577600" cy="1159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4"/>
            </a:gs>
            <a:gs pos="100000">
              <a:schemeClr val="accent2"/>
            </a:gs>
          </a:gsLst>
          <a:lin ang="0" scaled="0"/>
        </a:gradFill>
        <a:effectLst/>
      </p:bgPr>
    </p:bg>
    <p:spTree>
      <p:nvGrpSpPr>
        <p:cNvPr id="1" name="Shape 14"/>
        <p:cNvGrpSpPr/>
        <p:nvPr/>
      </p:nvGrpSpPr>
      <p:grpSpPr>
        <a:xfrm>
          <a:off x="0" y="0"/>
          <a:ext cx="0" cy="0"/>
          <a:chOff x="0" y="0"/>
          <a:chExt cx="0" cy="0"/>
        </a:xfrm>
      </p:grpSpPr>
      <p:sp>
        <p:nvSpPr>
          <p:cNvPr id="15" name="Google Shape;15;p3"/>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4"/>
              </a:gs>
              <a:gs pos="100000">
                <a:schemeClr val="accent3"/>
              </a:gs>
            </a:gsLst>
            <a:lin ang="5400012" scaled="0"/>
          </a:gradFill>
          <a:ln>
            <a:noFill/>
          </a:ln>
          <a:effectLst>
            <a:outerShdw blurRad="571500" dist="19050" dir="10800000"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6" name="Google Shape;16;p3"/>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4"/>
              </a:gs>
              <a:gs pos="100000">
                <a:schemeClr val="accent5"/>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7" name="Google Shape;17;p3"/>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5"/>
              </a:gs>
              <a:gs pos="100000">
                <a:schemeClr val="accent6"/>
              </a:gs>
            </a:gsLst>
            <a:lin ang="5400012" scaled="0"/>
          </a:gradFill>
          <a:ln>
            <a:noFill/>
          </a:ln>
          <a:effectLst>
            <a:outerShdw blurRad="571500" dist="19050" dir="1080000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18;p3"/>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400"/>
              <a:buNone/>
              <a:defRPr sz="4400">
                <a:solidFill>
                  <a:schemeClr val="lt1"/>
                </a:solidFill>
              </a:defRPr>
            </a:lvl1pPr>
            <a:lvl2pPr lvl="1" rtl="0">
              <a:spcBef>
                <a:spcPts val="0"/>
              </a:spcBef>
              <a:spcAft>
                <a:spcPts val="0"/>
              </a:spcAft>
              <a:buClr>
                <a:schemeClr val="lt1"/>
              </a:buClr>
              <a:buSzPts val="4400"/>
              <a:buNone/>
              <a:defRPr sz="4400">
                <a:solidFill>
                  <a:schemeClr val="lt1"/>
                </a:solidFill>
              </a:defRPr>
            </a:lvl2pPr>
            <a:lvl3pPr lvl="2" rtl="0">
              <a:spcBef>
                <a:spcPts val="0"/>
              </a:spcBef>
              <a:spcAft>
                <a:spcPts val="0"/>
              </a:spcAft>
              <a:buClr>
                <a:schemeClr val="lt1"/>
              </a:buClr>
              <a:buSzPts val="4400"/>
              <a:buNone/>
              <a:defRPr sz="4400">
                <a:solidFill>
                  <a:schemeClr val="lt1"/>
                </a:solidFill>
              </a:defRPr>
            </a:lvl3pPr>
            <a:lvl4pPr lvl="3" rtl="0">
              <a:spcBef>
                <a:spcPts val="0"/>
              </a:spcBef>
              <a:spcAft>
                <a:spcPts val="0"/>
              </a:spcAft>
              <a:buClr>
                <a:schemeClr val="lt1"/>
              </a:buClr>
              <a:buSzPts val="4400"/>
              <a:buNone/>
              <a:defRPr sz="4400">
                <a:solidFill>
                  <a:schemeClr val="lt1"/>
                </a:solidFill>
              </a:defRPr>
            </a:lvl4pPr>
            <a:lvl5pPr lvl="4" rtl="0">
              <a:spcBef>
                <a:spcPts val="0"/>
              </a:spcBef>
              <a:spcAft>
                <a:spcPts val="0"/>
              </a:spcAft>
              <a:buClr>
                <a:schemeClr val="lt1"/>
              </a:buClr>
              <a:buSzPts val="4400"/>
              <a:buNone/>
              <a:defRPr sz="4400">
                <a:solidFill>
                  <a:schemeClr val="lt1"/>
                </a:solidFill>
              </a:defRPr>
            </a:lvl5pPr>
            <a:lvl6pPr lvl="5" rtl="0">
              <a:spcBef>
                <a:spcPts val="0"/>
              </a:spcBef>
              <a:spcAft>
                <a:spcPts val="0"/>
              </a:spcAft>
              <a:buClr>
                <a:schemeClr val="lt1"/>
              </a:buClr>
              <a:buSzPts val="4400"/>
              <a:buNone/>
              <a:defRPr sz="4400">
                <a:solidFill>
                  <a:schemeClr val="lt1"/>
                </a:solidFill>
              </a:defRPr>
            </a:lvl6pPr>
            <a:lvl7pPr lvl="6" rtl="0">
              <a:spcBef>
                <a:spcPts val="0"/>
              </a:spcBef>
              <a:spcAft>
                <a:spcPts val="0"/>
              </a:spcAft>
              <a:buClr>
                <a:schemeClr val="lt1"/>
              </a:buClr>
              <a:buSzPts val="4400"/>
              <a:buNone/>
              <a:defRPr sz="4400">
                <a:solidFill>
                  <a:schemeClr val="lt1"/>
                </a:solidFill>
              </a:defRPr>
            </a:lvl7pPr>
            <a:lvl8pPr lvl="7" rtl="0">
              <a:spcBef>
                <a:spcPts val="0"/>
              </a:spcBef>
              <a:spcAft>
                <a:spcPts val="0"/>
              </a:spcAft>
              <a:buClr>
                <a:schemeClr val="lt1"/>
              </a:buClr>
              <a:buSzPts val="4400"/>
              <a:buNone/>
              <a:defRPr sz="4400">
                <a:solidFill>
                  <a:schemeClr val="lt1"/>
                </a:solidFill>
              </a:defRPr>
            </a:lvl8pPr>
            <a:lvl9pPr lvl="8" rtl="0">
              <a:spcBef>
                <a:spcPts val="0"/>
              </a:spcBef>
              <a:spcAft>
                <a:spcPts val="0"/>
              </a:spcAft>
              <a:buClr>
                <a:schemeClr val="lt1"/>
              </a:buClr>
              <a:buSzPts val="4400"/>
              <a:buNone/>
              <a:defRPr sz="4400">
                <a:solidFill>
                  <a:schemeClr val="lt1"/>
                </a:solidFill>
              </a:defRPr>
            </a:lvl9pPr>
          </a:lstStyle>
          <a:p>
            <a:endParaRPr/>
          </a:p>
        </p:txBody>
      </p:sp>
      <p:sp>
        <p:nvSpPr>
          <p:cNvPr id="19" name="Google Shape;19;p3"/>
          <p:cNvSpPr txBox="1">
            <a:spLocks noGrp="1"/>
          </p:cNvSpPr>
          <p:nvPr>
            <p:ph type="subTitle" idx="1"/>
          </p:nvPr>
        </p:nvSpPr>
        <p:spPr>
          <a:xfrm>
            <a:off x="779100" y="2713913"/>
            <a:ext cx="5040600" cy="4449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lvl1pPr>
            <a:lvl2pPr lvl="1" rtl="0">
              <a:spcBef>
                <a:spcPts val="800"/>
              </a:spcBef>
              <a:spcAft>
                <a:spcPts val="0"/>
              </a:spcAft>
              <a:buClr>
                <a:schemeClr val="dk1"/>
              </a:buClr>
              <a:buSzPts val="3000"/>
              <a:buNone/>
              <a:defRPr sz="3000"/>
            </a:lvl2pPr>
            <a:lvl3pPr lvl="2" rtl="0">
              <a:spcBef>
                <a:spcPts val="800"/>
              </a:spcBef>
              <a:spcAft>
                <a:spcPts val="0"/>
              </a:spcAft>
              <a:buClr>
                <a:schemeClr val="dk1"/>
              </a:buClr>
              <a:buSzPts val="3000"/>
              <a:buNone/>
              <a:defRPr sz="3000"/>
            </a:lvl3pPr>
            <a:lvl4pPr lvl="3" rtl="0">
              <a:spcBef>
                <a:spcPts val="800"/>
              </a:spcBef>
              <a:spcAft>
                <a:spcPts val="0"/>
              </a:spcAft>
              <a:buSzPts val="3000"/>
              <a:buNone/>
              <a:defRPr sz="3000"/>
            </a:lvl4pPr>
            <a:lvl5pPr lvl="4" rtl="0">
              <a:spcBef>
                <a:spcPts val="800"/>
              </a:spcBef>
              <a:spcAft>
                <a:spcPts val="0"/>
              </a:spcAft>
              <a:buSzPts val="3000"/>
              <a:buNone/>
              <a:defRPr sz="3000"/>
            </a:lvl5pPr>
            <a:lvl6pPr lvl="5" rtl="0">
              <a:spcBef>
                <a:spcPts val="800"/>
              </a:spcBef>
              <a:spcAft>
                <a:spcPts val="0"/>
              </a:spcAft>
              <a:buSzPts val="3000"/>
              <a:buNone/>
              <a:defRPr sz="3000"/>
            </a:lvl6pPr>
            <a:lvl7pPr lvl="6" rtl="0">
              <a:spcBef>
                <a:spcPts val="800"/>
              </a:spcBef>
              <a:spcAft>
                <a:spcPts val="0"/>
              </a:spcAft>
              <a:buSzPts val="3000"/>
              <a:buNone/>
              <a:defRPr sz="3000"/>
            </a:lvl7pPr>
            <a:lvl8pPr lvl="7" rtl="0">
              <a:spcBef>
                <a:spcPts val="800"/>
              </a:spcBef>
              <a:spcAft>
                <a:spcPts val="0"/>
              </a:spcAft>
              <a:buSzPts val="3000"/>
              <a:buNone/>
              <a:defRPr sz="3000"/>
            </a:lvl8pPr>
            <a:lvl9pPr lvl="8" rtl="0">
              <a:spcBef>
                <a:spcPts val="800"/>
              </a:spcBef>
              <a:spcAft>
                <a:spcPts val="80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2" name="Google Shape;32;p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3" name="Google Shape;33;p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4" name="Google Shape;34;p5"/>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5"/>
          <p:cNvSpPr txBox="1">
            <a:spLocks noGrp="1"/>
          </p:cNvSpPr>
          <p:nvPr>
            <p:ph type="body" idx="1"/>
          </p:nvPr>
        </p:nvSpPr>
        <p:spPr>
          <a:xfrm>
            <a:off x="779100" y="1492425"/>
            <a:ext cx="6962100" cy="28953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36" name="Google Shape;3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9" name="Google Shape;39;p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40" name="Google Shape;40;p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41" name="Google Shape;41;p6"/>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 name="Google Shape;42;p6"/>
          <p:cNvSpPr txBox="1">
            <a:spLocks noGrp="1"/>
          </p:cNvSpPr>
          <p:nvPr>
            <p:ph type="body" idx="1"/>
          </p:nvPr>
        </p:nvSpPr>
        <p:spPr>
          <a:xfrm>
            <a:off x="779100" y="1492425"/>
            <a:ext cx="3252900" cy="29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3" name="Google Shape;43;p6"/>
          <p:cNvSpPr txBox="1">
            <a:spLocks noGrp="1"/>
          </p:cNvSpPr>
          <p:nvPr>
            <p:ph type="body" idx="2"/>
          </p:nvPr>
        </p:nvSpPr>
        <p:spPr>
          <a:xfrm>
            <a:off x="4488203" y="1492425"/>
            <a:ext cx="3252900" cy="29217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44" name="Google Shape;44;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6"/>
        <p:cNvGrpSpPr/>
        <p:nvPr/>
      </p:nvGrpSpPr>
      <p:grpSpPr>
        <a:xfrm>
          <a:off x="0" y="0"/>
          <a:ext cx="0" cy="0"/>
          <a:chOff x="0" y="0"/>
          <a:chExt cx="0" cy="0"/>
        </a:xfrm>
      </p:grpSpPr>
      <p:sp>
        <p:nvSpPr>
          <p:cNvPr id="67" name="Google Shape;67;p1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72000">
                <a:schemeClr val="accent3"/>
              </a:gs>
              <a:gs pos="100000">
                <a:schemeClr val="accent3"/>
              </a:gs>
            </a:gsLst>
            <a:lin ang="5400012" scaled="0"/>
          </a:gradFill>
          <a:ln>
            <a:noFill/>
          </a:ln>
          <a:effectLst>
            <a:outerShdw blurRad="214313" algn="bl" rotWithShape="0">
              <a:schemeClr val="dk1">
                <a:alpha val="2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68" name="Google Shape;68;p1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69" name="Google Shape;69;p1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70" name="Google Shape;7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71" name="Google Shape;71;p1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6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4" y="342901"/>
            <a:ext cx="7704667" cy="1485900"/>
          </a:xfrm>
        </p:spPr>
        <p:txBody>
          <a:bodyPr/>
          <a:lstStyle/>
          <a:p>
            <a:r>
              <a:rPr lang="en-US"/>
              <a:t>Click to edit Master title style</a:t>
            </a:r>
            <a:endParaRPr lang="en-US" dirty="0"/>
          </a:p>
        </p:txBody>
      </p:sp>
      <p:sp>
        <p:nvSpPr>
          <p:cNvPr id="3" name="Content Placeholder 2"/>
          <p:cNvSpPr>
            <a:spLocks noGrp="1"/>
          </p:cNvSpPr>
          <p:nvPr>
            <p:ph idx="1"/>
          </p:nvPr>
        </p:nvSpPr>
        <p:spPr>
          <a:xfrm>
            <a:off x="982134" y="2000250"/>
            <a:ext cx="7704667" cy="249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45C304-7A52-0625-0E81-AC3C80F8D86B}"/>
              </a:ext>
            </a:extLst>
          </p:cNvPr>
          <p:cNvSpPr>
            <a:spLocks noGrp="1"/>
          </p:cNvSpPr>
          <p:nvPr>
            <p:ph type="dt" sz="half" idx="10"/>
          </p:nvPr>
        </p:nvSpPr>
        <p:spPr>
          <a:xfrm>
            <a:off x="7343775" y="4581525"/>
            <a:ext cx="857250" cy="273844"/>
          </a:xfrm>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8AA7CF4-E115-6DC0-9E60-402310FDC2D0}"/>
              </a:ext>
            </a:extLst>
          </p:cNvPr>
          <p:cNvSpPr>
            <a:spLocks noGrp="1"/>
          </p:cNvSpPr>
          <p:nvPr>
            <p:ph type="ftr" sz="quarter" idx="11"/>
          </p:nvPr>
        </p:nvSpPr>
        <p:spPr>
          <a:xfrm>
            <a:off x="1973263" y="4581525"/>
            <a:ext cx="5313362" cy="273844"/>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773511-CD6B-8C07-B491-303EC5126C89}"/>
              </a:ext>
            </a:extLst>
          </p:cNvPr>
          <p:cNvSpPr>
            <a:spLocks noGrp="1"/>
          </p:cNvSpPr>
          <p:nvPr>
            <p:ph type="sldNum" sz="quarter" idx="12"/>
          </p:nvPr>
        </p:nvSpPr>
        <p:spPr>
          <a:xfrm>
            <a:off x="8258176" y="4581525"/>
            <a:ext cx="428625" cy="273844"/>
          </a:xfrm>
        </p:spPr>
        <p:txBody>
          <a:bodyPr/>
          <a:lstStyle>
            <a:lvl1pPr>
              <a:defRPr/>
            </a:lvl1pPr>
          </a:lstStyle>
          <a:p>
            <a:pPr>
              <a:defRPr/>
            </a:pPr>
            <a:fld id="{0C7CDB57-5261-1C47-94E0-C9A4E72182C8}" type="slidenum">
              <a:rPr lang="en-US" altLang="en-US"/>
              <a:pPr>
                <a:defRPr/>
              </a:pPr>
              <a:t>‹#›</a:t>
            </a:fld>
            <a:endParaRPr lang="en-US" altLang="en-US"/>
          </a:p>
        </p:txBody>
      </p:sp>
    </p:spTree>
    <p:extLst>
      <p:ext uri="{BB962C8B-B14F-4D97-AF65-F5344CB8AC3E}">
        <p14:creationId xmlns:p14="http://schemas.microsoft.com/office/powerpoint/2010/main" val="3714194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1pPr>
            <a:lvl2pPr lvl="1"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2pPr>
            <a:lvl3pPr lvl="2"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3pPr>
            <a:lvl4pPr lvl="3"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4pPr>
            <a:lvl5pPr lvl="4"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5pPr>
            <a:lvl6pPr lvl="5"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6pPr>
            <a:lvl7pPr lvl="6"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7pPr>
            <a:lvl8pPr lvl="7"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8pPr>
            <a:lvl9pPr lvl="8" rtl="0">
              <a:lnSpc>
                <a:spcPct val="90000"/>
              </a:lnSpc>
              <a:spcBef>
                <a:spcPts val="0"/>
              </a:spcBef>
              <a:spcAft>
                <a:spcPts val="0"/>
              </a:spcAft>
              <a:buClr>
                <a:schemeClr val="accent1"/>
              </a:buClr>
              <a:buSzPts val="3200"/>
              <a:buFont typeface="Fira Sans SemiBold"/>
              <a:buNone/>
              <a:defRPr sz="3200">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4"/>
              </a:buClr>
              <a:buSzPts val="2400"/>
              <a:buFont typeface="Fira Sans Light"/>
              <a:buChar char="●"/>
              <a:defRPr sz="2400">
                <a:solidFill>
                  <a:schemeClr val="dk1"/>
                </a:solidFill>
                <a:latin typeface="Fira Sans Light"/>
                <a:ea typeface="Fira Sans Light"/>
                <a:cs typeface="Fira Sans Light"/>
                <a:sym typeface="Fira Sans Light"/>
              </a:defRPr>
            </a:lvl1pPr>
            <a:lvl2pPr marL="914400" lvl="1" indent="-381000" rtl="0">
              <a:lnSpc>
                <a:spcPct val="115000"/>
              </a:lnSpc>
              <a:spcBef>
                <a:spcPts val="800"/>
              </a:spcBef>
              <a:spcAft>
                <a:spcPts val="0"/>
              </a:spcAft>
              <a:buClr>
                <a:schemeClr val="accent5"/>
              </a:buClr>
              <a:buSzPts val="2400"/>
              <a:buFont typeface="Fira Sans Light"/>
              <a:buChar char="○"/>
              <a:defRPr sz="2400">
                <a:solidFill>
                  <a:schemeClr val="dk1"/>
                </a:solidFill>
                <a:latin typeface="Fira Sans Light"/>
                <a:ea typeface="Fira Sans Light"/>
                <a:cs typeface="Fira Sans Light"/>
                <a:sym typeface="Fira Sans Light"/>
              </a:defRPr>
            </a:lvl2pPr>
            <a:lvl3pPr marL="1371600" lvl="2" indent="-381000" rtl="0">
              <a:lnSpc>
                <a:spcPct val="115000"/>
              </a:lnSpc>
              <a:spcBef>
                <a:spcPts val="800"/>
              </a:spcBef>
              <a:spcAft>
                <a:spcPts val="0"/>
              </a:spcAft>
              <a:buClr>
                <a:schemeClr val="accent6"/>
              </a:buClr>
              <a:buSzPts val="2400"/>
              <a:buFont typeface="Fira Sans Light"/>
              <a:buChar char="■"/>
              <a:defRPr sz="2400">
                <a:solidFill>
                  <a:schemeClr val="dk1"/>
                </a:solidFill>
                <a:latin typeface="Fira Sans Light"/>
                <a:ea typeface="Fira Sans Light"/>
                <a:cs typeface="Fira Sans Light"/>
                <a:sym typeface="Fira Sans Light"/>
              </a:defRPr>
            </a:lvl3pPr>
            <a:lvl4pPr marL="1828800" lvl="3"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4pPr>
            <a:lvl5pPr marL="2286000" lvl="4"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5pPr>
            <a:lvl6pPr marL="2743200" lvl="5"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6pPr>
            <a:lvl7pPr marL="3200400" lvl="6"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7pPr>
            <a:lvl8pPr marL="3657600" lvl="7" indent="-381000" rtl="0">
              <a:lnSpc>
                <a:spcPct val="115000"/>
              </a:lnSpc>
              <a:spcBef>
                <a:spcPts val="800"/>
              </a:spcBef>
              <a:spcAft>
                <a:spcPts val="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8pPr>
            <a:lvl9pPr marL="4114800" lvl="8" indent="-381000" rtl="0">
              <a:lnSpc>
                <a:spcPct val="115000"/>
              </a:lnSpc>
              <a:spcBef>
                <a:spcPts val="800"/>
              </a:spcBef>
              <a:spcAft>
                <a:spcPts val="800"/>
              </a:spcAft>
              <a:buClr>
                <a:schemeClr val="dk1"/>
              </a:buClr>
              <a:buSzPts val="2400"/>
              <a:buFont typeface="Fira Sans Light"/>
              <a:buChar char="■"/>
              <a:defRPr sz="2400">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ira Sans SemiBold"/>
                <a:ea typeface="Fira Sans SemiBold"/>
                <a:cs typeface="Fira Sans SemiBold"/>
                <a:sym typeface="Fira Sans SemiBold"/>
              </a:defRPr>
            </a:lvl1pPr>
            <a:lvl2pPr lvl="1" algn="r" rtl="0">
              <a:buNone/>
              <a:defRPr sz="1300">
                <a:solidFill>
                  <a:schemeClr val="lt1"/>
                </a:solidFill>
                <a:latin typeface="Fira Sans SemiBold"/>
                <a:ea typeface="Fira Sans SemiBold"/>
                <a:cs typeface="Fira Sans SemiBold"/>
                <a:sym typeface="Fira Sans SemiBold"/>
              </a:defRPr>
            </a:lvl2pPr>
            <a:lvl3pPr lvl="2" algn="r" rtl="0">
              <a:buNone/>
              <a:defRPr sz="1300">
                <a:solidFill>
                  <a:schemeClr val="lt1"/>
                </a:solidFill>
                <a:latin typeface="Fira Sans SemiBold"/>
                <a:ea typeface="Fira Sans SemiBold"/>
                <a:cs typeface="Fira Sans SemiBold"/>
                <a:sym typeface="Fira Sans SemiBold"/>
              </a:defRPr>
            </a:lvl3pPr>
            <a:lvl4pPr lvl="3" algn="r" rtl="0">
              <a:buNone/>
              <a:defRPr sz="1300">
                <a:solidFill>
                  <a:schemeClr val="lt1"/>
                </a:solidFill>
                <a:latin typeface="Fira Sans SemiBold"/>
                <a:ea typeface="Fira Sans SemiBold"/>
                <a:cs typeface="Fira Sans SemiBold"/>
                <a:sym typeface="Fira Sans SemiBold"/>
              </a:defRPr>
            </a:lvl4pPr>
            <a:lvl5pPr lvl="4" algn="r" rtl="0">
              <a:buNone/>
              <a:defRPr sz="1300">
                <a:solidFill>
                  <a:schemeClr val="lt1"/>
                </a:solidFill>
                <a:latin typeface="Fira Sans SemiBold"/>
                <a:ea typeface="Fira Sans SemiBold"/>
                <a:cs typeface="Fira Sans SemiBold"/>
                <a:sym typeface="Fira Sans SemiBold"/>
              </a:defRPr>
            </a:lvl5pPr>
            <a:lvl6pPr lvl="5" algn="r" rtl="0">
              <a:buNone/>
              <a:defRPr sz="1300">
                <a:solidFill>
                  <a:schemeClr val="lt1"/>
                </a:solidFill>
                <a:latin typeface="Fira Sans SemiBold"/>
                <a:ea typeface="Fira Sans SemiBold"/>
                <a:cs typeface="Fira Sans SemiBold"/>
                <a:sym typeface="Fira Sans SemiBold"/>
              </a:defRPr>
            </a:lvl6pPr>
            <a:lvl7pPr lvl="6" algn="r" rtl="0">
              <a:buNone/>
              <a:defRPr sz="1300">
                <a:solidFill>
                  <a:schemeClr val="lt1"/>
                </a:solidFill>
                <a:latin typeface="Fira Sans SemiBold"/>
                <a:ea typeface="Fira Sans SemiBold"/>
                <a:cs typeface="Fira Sans SemiBold"/>
                <a:sym typeface="Fira Sans SemiBold"/>
              </a:defRPr>
            </a:lvl7pPr>
            <a:lvl8pPr lvl="7" algn="r" rtl="0">
              <a:buNone/>
              <a:defRPr sz="1300">
                <a:solidFill>
                  <a:schemeClr val="lt1"/>
                </a:solidFill>
                <a:latin typeface="Fira Sans SemiBold"/>
                <a:ea typeface="Fira Sans SemiBold"/>
                <a:cs typeface="Fira Sans SemiBold"/>
                <a:sym typeface="Fira Sans SemiBold"/>
              </a:defRPr>
            </a:lvl8pPr>
            <a:lvl9pPr lvl="8" algn="r" rtl="0">
              <a:buNone/>
              <a:defRPr sz="1300">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59"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s://pushpay.com/chms-software/"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pushpay.com/churchstaq/"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s://www.christiancopyrightsolutions.com/blog/3-keys-for-legal-super-bowl-and-national-championship-viewing-partie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hyperlink" Target="https://pushpay.com/blog/coronavirus-church/"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6.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ctrTitle"/>
          </p:nvPr>
        </p:nvSpPr>
        <p:spPr>
          <a:xfrm>
            <a:off x="330865" y="626095"/>
            <a:ext cx="5478265" cy="2371293"/>
          </a:xfrm>
          <a:prstGeom prst="rect">
            <a:avLst/>
          </a:prstGeom>
        </p:spPr>
        <p:txBody>
          <a:bodyPr spcFirstLastPara="1" wrap="square" lIns="0" tIns="0" rIns="0" bIns="0" anchor="ctr" anchorCtr="0">
            <a:noAutofit/>
          </a:bodyPr>
          <a:lstStyle/>
          <a:p>
            <a:pPr lvl="0"/>
            <a:r>
              <a:rPr lang="en-US" dirty="0"/>
              <a:t>Creative Outreach ideas for Pathfinders</a:t>
            </a:r>
          </a:p>
        </p:txBody>
      </p:sp>
      <p:pic>
        <p:nvPicPr>
          <p:cNvPr id="3" name="Picture 2">
            <a:extLst>
              <a:ext uri="{FF2B5EF4-FFF2-40B4-BE49-F238E27FC236}">
                <a16:creationId xmlns:a16="http://schemas.microsoft.com/office/drawing/2014/main" id="{CF4152EB-5E4D-3C44-91AD-4B2C71E1FA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6947647" y="311177"/>
            <a:ext cx="1589934" cy="1926234"/>
          </a:xfrm>
          <a:prstGeom prst="rect">
            <a:avLst/>
          </a:prstGeom>
        </p:spPr>
      </p:pic>
      <p:sp>
        <p:nvSpPr>
          <p:cNvPr id="2" name="TextBox 1">
            <a:extLst>
              <a:ext uri="{FF2B5EF4-FFF2-40B4-BE49-F238E27FC236}">
                <a16:creationId xmlns:a16="http://schemas.microsoft.com/office/drawing/2014/main" id="{A0C6E9AF-5DC7-0C4E-A275-BF477E26D5E4}"/>
              </a:ext>
            </a:extLst>
          </p:cNvPr>
          <p:cNvSpPr txBox="1"/>
          <p:nvPr/>
        </p:nvSpPr>
        <p:spPr>
          <a:xfrm>
            <a:off x="330865" y="4119496"/>
            <a:ext cx="4727581" cy="461665"/>
          </a:xfrm>
          <a:prstGeom prst="rect">
            <a:avLst/>
          </a:prstGeom>
          <a:noFill/>
        </p:spPr>
        <p:txBody>
          <a:bodyPr wrap="square" rtlCol="0">
            <a:spAutoFit/>
          </a:bodyPr>
          <a:lstStyle/>
          <a:p>
            <a:r>
              <a:rPr lang="en-US" sz="2400" dirty="0">
                <a:solidFill>
                  <a:schemeClr val="bg1"/>
                </a:solidFill>
              </a:rPr>
              <a:t>New Jersey Conference</a:t>
            </a:r>
          </a:p>
        </p:txBody>
      </p:sp>
      <p:pic>
        <p:nvPicPr>
          <p:cNvPr id="1026" name="Picture 2">
            <a:extLst>
              <a:ext uri="{FF2B5EF4-FFF2-40B4-BE49-F238E27FC236}">
                <a16:creationId xmlns:a16="http://schemas.microsoft.com/office/drawing/2014/main" id="{455050B4-8445-2F38-4545-8345776E41C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63" b="89474" l="8254" r="89833">
                        <a14:foregroundMark x1="8373" y1="42105" x2="8373" y2="42105"/>
                        <a14:foregroundMark x1="22488" y1="35407" x2="22488" y2="35407"/>
                        <a14:foregroundMark x1="27871" y1="35407" x2="27871" y2="35407"/>
                        <a14:foregroundMark x1="38756" y1="27751" x2="38756" y2="27751"/>
                        <a14:foregroundMark x1="48565" y1="38756" x2="48565" y2="38756"/>
                        <a14:foregroundMark x1="69737" y1="33014" x2="69737" y2="33014"/>
                        <a14:foregroundMark x1="77153" y1="33493" x2="77153" y2="33493"/>
                        <a14:foregroundMark x1="73086" y1="5263" x2="73086" y2="5263"/>
                      </a14:backgroundRemoval>
                    </a14:imgEffect>
                  </a14:imgLayer>
                </a14:imgProps>
              </a:ext>
              <a:ext uri="{28A0092B-C50C-407E-A947-70E740481C1C}">
                <a14:useLocalDpi xmlns:a14="http://schemas.microsoft.com/office/drawing/2010/main" val="0"/>
              </a:ext>
            </a:extLst>
          </a:blip>
          <a:srcRect/>
          <a:stretch>
            <a:fillRect/>
          </a:stretch>
        </p:blipFill>
        <p:spPr bwMode="auto">
          <a:xfrm>
            <a:off x="152399" y="3502085"/>
            <a:ext cx="4061279" cy="1015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Marketing Your Event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 can plan all the outreach ideas you want, but your church will not see growth unless members of the community attend. Once you have your event’s specifics planned, you’ll also need to plan how you’ll market the event. Advertising the event with flyers and signs or sharing it on your </a:t>
            </a:r>
            <a:r>
              <a:rPr lang="en-US" sz="1800" dirty="0">
                <a:hlinkClick r:id="rId3"/>
              </a:rPr>
              <a:t>church’s website</a:t>
            </a:r>
            <a:r>
              <a:rPr lang="en-US" sz="1800" dirty="0"/>
              <a:t> or social media accounts will help get the word out and increase the likeliness that your outreach attempt will be successful.</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dirty="0"/>
          </a:p>
        </p:txBody>
      </p:sp>
      <p:pic>
        <p:nvPicPr>
          <p:cNvPr id="2" name="Picture 1">
            <a:extLst>
              <a:ext uri="{FF2B5EF4-FFF2-40B4-BE49-F238E27FC236}">
                <a16:creationId xmlns:a16="http://schemas.microsoft.com/office/drawing/2014/main" id="{D3275E25-08F1-2379-E745-83598A3053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59252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Keep Track Of Volunteers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When planning an outreach event, you not only have to take into consideration all the people who will attend, but all the people who volunteer to help.</a:t>
            </a:r>
          </a:p>
          <a:p>
            <a:pPr marL="101600" indent="0" fontAlgn="base">
              <a:buNone/>
            </a:pPr>
            <a:endParaRPr lang="en-US" sz="1800" dirty="0"/>
          </a:p>
          <a:p>
            <a:pPr fontAlgn="base"/>
            <a:r>
              <a:rPr lang="en-US" sz="1800" dirty="0"/>
              <a:t>Create a What’s App Group. Your volunteers will be able to set availability and serving preferences, so you always have the best people helping with each event.</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 name="Picture 1">
            <a:extLst>
              <a:ext uri="{FF2B5EF4-FFF2-40B4-BE49-F238E27FC236}">
                <a16:creationId xmlns:a16="http://schemas.microsoft.com/office/drawing/2014/main" id="{C3528C4E-7CC6-50EB-36CC-C858DB11F8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87370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Affording Your Outreach Ideas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Often, outreach events cost a good amount of time and money. It’s always wise to think ahead and plan out some of your outreach ideas at the beginning of the year so you can budget for them.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 name="Picture 1">
            <a:extLst>
              <a:ext uri="{FF2B5EF4-FFF2-40B4-BE49-F238E27FC236}">
                <a16:creationId xmlns:a16="http://schemas.microsoft.com/office/drawing/2014/main" id="{4D2A479E-FB13-A4BA-BCA0-CA3619A352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74883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Setting Goals For Your Event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An event that goes off without a hitch is great, but if </a:t>
            </a:r>
            <a:r>
              <a:rPr lang="en-US" sz="1800" dirty="0">
                <a:hlinkClick r:id="rId3"/>
              </a:rPr>
              <a:t>church growth</a:t>
            </a:r>
            <a:r>
              <a:rPr lang="en-US" sz="1800" dirty="0"/>
              <a:t> is your goal, it’s not a good indicator of event success. When planning ministry outreach, set concrete goals that can be measured against, whether that be the number of event attendees, new members acquired, or another metric. These tangible goals will allow you to better measure how successful your event was, and these insights will help your church have successful outreach events in the future.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Picture 1">
            <a:extLst>
              <a:ext uri="{FF2B5EF4-FFF2-40B4-BE49-F238E27FC236}">
                <a16:creationId xmlns:a16="http://schemas.microsoft.com/office/drawing/2014/main" id="{65A58F95-C49F-FC86-9214-22897A3B4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63671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1C88-ED67-442A-70A2-EA5AF3C19255}"/>
              </a:ext>
            </a:extLst>
          </p:cNvPr>
          <p:cNvSpPr>
            <a:spLocks noGrp="1"/>
          </p:cNvSpPr>
          <p:nvPr>
            <p:ph type="title"/>
          </p:nvPr>
        </p:nvSpPr>
        <p:spPr>
          <a:xfrm>
            <a:off x="1303950" y="862088"/>
            <a:ext cx="5799500" cy="396300"/>
          </a:xfrm>
        </p:spPr>
        <p:txBody>
          <a:bodyPr/>
          <a:lstStyle/>
          <a:p>
            <a:r>
              <a:rPr lang="en-US" dirty="0"/>
              <a:t>We are going to </a:t>
            </a:r>
            <a:r>
              <a:rPr lang="en-US" i="1" dirty="0"/>
              <a:t>Share 18 Ideas</a:t>
            </a:r>
          </a:p>
        </p:txBody>
      </p:sp>
      <p:sp>
        <p:nvSpPr>
          <p:cNvPr id="5" name="Slide Number Placeholder 4">
            <a:extLst>
              <a:ext uri="{FF2B5EF4-FFF2-40B4-BE49-F238E27FC236}">
                <a16:creationId xmlns:a16="http://schemas.microsoft.com/office/drawing/2014/main" id="{956FE64F-793D-597E-C1EE-AC59561A51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pic>
        <p:nvPicPr>
          <p:cNvPr id="6" name="Picture 5">
            <a:extLst>
              <a:ext uri="{FF2B5EF4-FFF2-40B4-BE49-F238E27FC236}">
                <a16:creationId xmlns:a16="http://schemas.microsoft.com/office/drawing/2014/main" id="{7665F9BD-679B-0FB4-4EB1-6C00D2841E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
        <p:nvSpPr>
          <p:cNvPr id="7" name="TextBox 6">
            <a:extLst>
              <a:ext uri="{FF2B5EF4-FFF2-40B4-BE49-F238E27FC236}">
                <a16:creationId xmlns:a16="http://schemas.microsoft.com/office/drawing/2014/main" id="{8B00900E-A8E5-831D-5A49-CB6E58FBC223}"/>
              </a:ext>
            </a:extLst>
          </p:cNvPr>
          <p:cNvSpPr txBox="1"/>
          <p:nvPr/>
        </p:nvSpPr>
        <p:spPr>
          <a:xfrm>
            <a:off x="1642534" y="1475750"/>
            <a:ext cx="5122332" cy="307777"/>
          </a:xfrm>
          <a:prstGeom prst="rect">
            <a:avLst/>
          </a:prstGeom>
          <a:noFill/>
        </p:spPr>
        <p:txBody>
          <a:bodyPr wrap="square" rtlCol="0">
            <a:spAutoFit/>
          </a:bodyPr>
          <a:lstStyle/>
          <a:p>
            <a:r>
              <a:rPr lang="en-US" b="1" dirty="0">
                <a:solidFill>
                  <a:schemeClr val="accent1"/>
                </a:solidFill>
              </a:rPr>
              <a:t>Let’s see how many ideas you can produced at the end.</a:t>
            </a:r>
          </a:p>
        </p:txBody>
      </p:sp>
      <p:pic>
        <p:nvPicPr>
          <p:cNvPr id="8" name="Picture 7">
            <a:extLst>
              <a:ext uri="{FF2B5EF4-FFF2-40B4-BE49-F238E27FC236}">
                <a16:creationId xmlns:a16="http://schemas.microsoft.com/office/drawing/2014/main" id="{27E99B4A-C4AC-5BCB-9681-89EB983C4487}"/>
              </a:ext>
            </a:extLst>
          </p:cNvPr>
          <p:cNvPicPr>
            <a:picLocks noChangeAspect="1"/>
          </p:cNvPicPr>
          <p:nvPr/>
        </p:nvPicPr>
        <p:blipFill>
          <a:blip r:embed="rId4"/>
          <a:stretch>
            <a:fillRect/>
          </a:stretch>
        </p:blipFill>
        <p:spPr>
          <a:xfrm>
            <a:off x="2429934" y="1979599"/>
            <a:ext cx="3378200" cy="2301813"/>
          </a:xfrm>
          <a:prstGeom prst="rect">
            <a:avLst/>
          </a:prstGeom>
        </p:spPr>
      </p:pic>
    </p:spTree>
    <p:extLst>
      <p:ext uri="{BB962C8B-B14F-4D97-AF65-F5344CB8AC3E}">
        <p14:creationId xmlns:p14="http://schemas.microsoft.com/office/powerpoint/2010/main" val="342780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Family Movie Night</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26B9FE76-1D4E-79A5-CF57-D47B86C497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Most churches have a great audio/visual setup. Why not use it for showing movies? This can be a weekly event that happens all summer—or all year! A movie night followed by a discussion about its themes and characters can be an interesting way to bring people into your church.</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 name="Picture 1">
            <a:extLst>
              <a:ext uri="{FF2B5EF4-FFF2-40B4-BE49-F238E27FC236}">
                <a16:creationId xmlns:a16="http://schemas.microsoft.com/office/drawing/2014/main" id="{FB89D15B-556C-304D-7381-F7FE4EB46D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30906" y="538837"/>
            <a:ext cx="6962100" cy="2895300"/>
          </a:xfrm>
          <a:prstGeom prst="rect">
            <a:avLst/>
          </a:prstGeom>
        </p:spPr>
        <p:txBody>
          <a:bodyPr spcFirstLastPara="1" wrap="square" lIns="0" tIns="0" rIns="0" bIns="0" anchor="t" anchorCtr="0">
            <a:noAutofit/>
          </a:bodyPr>
          <a:lstStyle/>
          <a:p>
            <a:r>
              <a:rPr lang="en-US" dirty="0"/>
              <a:t>You might be surprised by the suggested financial investment and time commitment here, but this isn’t an idea you want to get into unless you’re willing to invest in the proper non-theatrical public performance license which can be pricey (dependent upon what kind of movies you plan on showing). If you’re going to spring for the license, you might as well make family movie nights a regular event.</a:t>
            </a:r>
            <a:endParaRPr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Picture 1">
            <a:extLst>
              <a:ext uri="{FF2B5EF4-FFF2-40B4-BE49-F238E27FC236}">
                <a16:creationId xmlns:a16="http://schemas.microsoft.com/office/drawing/2014/main" id="{FC99DCAC-5FDB-3BE7-B5A6-8D07BE775C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61135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32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Super Bowl Party</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2</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A80F2BC2-C0E9-EFFC-81A3-6D08DCC24B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67824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Super Bowl is one of the year’s biggest events, and it can be a wonderful opportunity to get people into church—but it has to be done correctly. Most people would prefer to watch this event at home or with close friends, so there needs to be some real thought put into how you’ll attract people.</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2" name="Picture 1">
            <a:extLst>
              <a:ext uri="{FF2B5EF4-FFF2-40B4-BE49-F238E27FC236}">
                <a16:creationId xmlns:a16="http://schemas.microsoft.com/office/drawing/2014/main" id="{3FB53CF0-D2C7-8A70-12A0-6209D8B22B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23221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413A93AC-10DC-92D7-28E3-E3E6E6A013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47" r="18289"/>
          <a:stretch/>
        </p:blipFill>
        <p:spPr bwMode="auto">
          <a:xfrm>
            <a:off x="5777277" y="0"/>
            <a:ext cx="3109983" cy="5143500"/>
          </a:xfrm>
          <a:prstGeom prst="rect">
            <a:avLst/>
          </a:prstGeom>
          <a:noFill/>
          <a:extLst>
            <a:ext uri="{909E8E84-426E-40DD-AFC4-6F175D3DCCD1}">
              <a14:hiddenFill xmlns:a14="http://schemas.microsoft.com/office/drawing/2010/main">
                <a:solidFill>
                  <a:srgbClr val="FFFFFF"/>
                </a:solidFill>
              </a14:hiddenFill>
            </a:ext>
          </a:extLst>
        </p:spPr>
      </p:pic>
      <p:sp>
        <p:nvSpPr>
          <p:cNvPr id="99" name="Google Shape;99;p14"/>
          <p:cNvSpPr/>
          <p:nvPr/>
        </p:nvSpPr>
        <p:spPr>
          <a:xfrm>
            <a:off x="8019143" y="0"/>
            <a:ext cx="1124864" cy="518331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00" name="Google Shape;100;p1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101" name="Google Shape;101;p14"/>
          <p:cNvSpPr txBox="1">
            <a:spLocks noGrp="1"/>
          </p:cNvSpPr>
          <p:nvPr>
            <p:ph type="ctrTitle" idx="4294967295"/>
          </p:nvPr>
        </p:nvSpPr>
        <p:spPr>
          <a:xfrm>
            <a:off x="779100" y="1140788"/>
            <a:ext cx="428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a:solidFill>
                  <a:schemeClr val="accent3"/>
                </a:solidFill>
              </a:rPr>
              <a:t>Hello!</a:t>
            </a:r>
            <a:endParaRPr sz="9600" dirty="0">
              <a:solidFill>
                <a:schemeClr val="accent3"/>
              </a:solidFill>
            </a:endParaRPr>
          </a:p>
        </p:txBody>
      </p:sp>
      <p:sp>
        <p:nvSpPr>
          <p:cNvPr id="102" name="Google Shape;102;p14"/>
          <p:cNvSpPr txBox="1">
            <a:spLocks noGrp="1"/>
          </p:cNvSpPr>
          <p:nvPr>
            <p:ph type="subTitle" idx="4294967295"/>
          </p:nvPr>
        </p:nvSpPr>
        <p:spPr>
          <a:xfrm>
            <a:off x="681290" y="2342082"/>
            <a:ext cx="4282200" cy="624858"/>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dirty="0"/>
              <a:t>I am Jerson Flores</a:t>
            </a:r>
          </a:p>
        </p:txBody>
      </p:sp>
      <p:sp>
        <p:nvSpPr>
          <p:cNvPr id="103" name="Google Shape;103;p1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dirty="0"/>
          </a:p>
        </p:txBody>
      </p:sp>
      <p:pic>
        <p:nvPicPr>
          <p:cNvPr id="9" name="Picture 8">
            <a:extLst>
              <a:ext uri="{FF2B5EF4-FFF2-40B4-BE49-F238E27FC236}">
                <a16:creationId xmlns:a16="http://schemas.microsoft.com/office/drawing/2014/main" id="{FDE2772A-DB93-D244-A956-60DC183252F4}"/>
              </a:ext>
            </a:extLst>
          </p:cNvPr>
          <p:cNvPicPr>
            <a:picLocks noChangeAspect="1"/>
          </p:cNvPicPr>
          <p:nvPr/>
        </p:nvPicPr>
        <p:blipFill>
          <a:blip r:embed="rId4"/>
          <a:stretch>
            <a:fillRect/>
          </a:stretch>
        </p:blipFill>
        <p:spPr>
          <a:xfrm>
            <a:off x="256740" y="3917951"/>
            <a:ext cx="849100" cy="1028700"/>
          </a:xfrm>
          <a:prstGeom prst="rect">
            <a:avLst/>
          </a:prstGeom>
        </p:spPr>
      </p:pic>
      <p:sp>
        <p:nvSpPr>
          <p:cNvPr id="2" name="TextBox 1">
            <a:extLst>
              <a:ext uri="{FF2B5EF4-FFF2-40B4-BE49-F238E27FC236}">
                <a16:creationId xmlns:a16="http://schemas.microsoft.com/office/drawing/2014/main" id="{74EE5F2A-E148-DEF7-40A7-1DBC67FFD708}"/>
              </a:ext>
            </a:extLst>
          </p:cNvPr>
          <p:cNvSpPr txBox="1"/>
          <p:nvPr/>
        </p:nvSpPr>
        <p:spPr>
          <a:xfrm>
            <a:off x="589459" y="2801492"/>
            <a:ext cx="3297698" cy="307777"/>
          </a:xfrm>
          <a:prstGeom prst="rect">
            <a:avLst/>
          </a:prstGeom>
          <a:noFill/>
        </p:spPr>
        <p:txBody>
          <a:bodyPr wrap="none" rtlCol="0">
            <a:spAutoFit/>
          </a:bodyPr>
          <a:lstStyle/>
          <a:p>
            <a:r>
              <a:rPr lang="en-US"/>
              <a:t>Northwest </a:t>
            </a:r>
            <a:r>
              <a:rPr lang="en-US" dirty="0"/>
              <a:t>Zone Pathfinder Coordinator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Not only will you need a commitment from your congregation to show up themselves (and invite their friends), but you might also want to invest in some items to raffle off. This can be done during the halftime show—which is often not something you want to associate yourself with anyway.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 name="Picture 1">
            <a:extLst>
              <a:ext uri="{FF2B5EF4-FFF2-40B4-BE49-F238E27FC236}">
                <a16:creationId xmlns:a16="http://schemas.microsoft.com/office/drawing/2014/main" id="{9846770D-4746-5C3C-560E-F9199F018B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447125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5"/>
            <a:ext cx="6962100" cy="3597479"/>
          </a:xfrm>
          <a:prstGeom prst="rect">
            <a:avLst/>
          </a:prstGeom>
        </p:spPr>
        <p:txBody>
          <a:bodyPr spcFirstLastPara="1" wrap="square" lIns="0" tIns="0" rIns="0" bIns="0" anchor="t" anchorCtr="0">
            <a:noAutofit/>
          </a:bodyPr>
          <a:lstStyle/>
          <a:p>
            <a:pPr fontAlgn="base"/>
            <a:r>
              <a:rPr lang="en-US" dirty="0"/>
              <a:t>Most of your investment money will go into creating invitations, buying snacks and food, investing in some great raffle items (you can probably get donations or discounts from local businesses, too).</a:t>
            </a:r>
          </a:p>
          <a:p>
            <a:pPr marL="76200" indent="0" fontAlgn="base">
              <a:buNone/>
            </a:pPr>
            <a:endParaRPr lang="en-US" dirty="0"/>
          </a:p>
          <a:p>
            <a:r>
              <a:rPr lang="en-US" dirty="0"/>
              <a:t>Make sure you know </a:t>
            </a:r>
            <a:r>
              <a:rPr lang="en-US" dirty="0">
                <a:hlinkClick r:id="rId3"/>
              </a:rPr>
              <a:t>what the NFL expects</a:t>
            </a:r>
            <a:r>
              <a:rPr lang="en-US" dirty="0"/>
              <a:t> from churches sponsoring such an event.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2" name="Picture 1">
            <a:extLst>
              <a:ext uri="{FF2B5EF4-FFF2-40B4-BE49-F238E27FC236}">
                <a16:creationId xmlns:a16="http://schemas.microsoft.com/office/drawing/2014/main" id="{7CA2A330-27F1-FE3C-9C8C-B5D83C7543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05536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28102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Support A Senior Center</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3</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E1D7186D-68D1-C91E-BE24-F76D9E94E2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51675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09903" y="445602"/>
            <a:ext cx="6962100" cy="4502915"/>
          </a:xfrm>
          <a:prstGeom prst="rect">
            <a:avLst/>
          </a:prstGeom>
        </p:spPr>
        <p:txBody>
          <a:bodyPr spcFirstLastPara="1" wrap="square" lIns="0" tIns="0" rIns="0" bIns="0" anchor="t" anchorCtr="0">
            <a:noAutofit/>
          </a:bodyPr>
          <a:lstStyle/>
          <a:p>
            <a:pPr fontAlgn="base"/>
            <a:r>
              <a:rPr lang="en-US" dirty="0"/>
              <a:t>This is another idea that’s more about investing in the community than it is about getting an immediate return on your outreach. There are a number of ways you can invest in local senior centers:</a:t>
            </a:r>
          </a:p>
          <a:p>
            <a:pPr lvl="0" fontAlgn="base"/>
            <a:r>
              <a:rPr lang="en-US" dirty="0"/>
              <a:t>Lead worship services</a:t>
            </a:r>
          </a:p>
          <a:p>
            <a:pPr lvl="0" fontAlgn="base"/>
            <a:r>
              <a:rPr lang="en-US" dirty="0"/>
              <a:t>Serve during meals</a:t>
            </a:r>
          </a:p>
          <a:p>
            <a:pPr lvl="0" fontAlgn="base"/>
            <a:r>
              <a:rPr lang="en-US" dirty="0"/>
              <a:t>Visit with seniors</a:t>
            </a:r>
          </a:p>
          <a:p>
            <a:pPr lvl="0" fontAlgn="base"/>
            <a:r>
              <a:rPr lang="en-US" dirty="0"/>
              <a:t>Stock the facility with resources like books and movies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dirty="0"/>
          </a:p>
        </p:txBody>
      </p:sp>
      <p:pic>
        <p:nvPicPr>
          <p:cNvPr id="2" name="Picture 1">
            <a:extLst>
              <a:ext uri="{FF2B5EF4-FFF2-40B4-BE49-F238E27FC236}">
                <a16:creationId xmlns:a16="http://schemas.microsoft.com/office/drawing/2014/main" id="{24ABE09A-BC9A-9F67-30E7-77D3811DCDC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886605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Not only can you really minister to the seniors in your community at a time in their life when they feel cast aside, but you also get to teach your congregation how to serve others. Your outreach spills over into the lives of the center’s staff and family members of the residents.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dirty="0"/>
          </a:p>
        </p:txBody>
      </p:sp>
      <p:pic>
        <p:nvPicPr>
          <p:cNvPr id="2" name="Picture 1">
            <a:extLst>
              <a:ext uri="{FF2B5EF4-FFF2-40B4-BE49-F238E27FC236}">
                <a16:creationId xmlns:a16="http://schemas.microsoft.com/office/drawing/2014/main" id="{26AEC217-C7FB-6EBD-8C9E-D4E860D0BF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64038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9319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Host A Concert</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4</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3AF8FF78-DF80-DDF3-0AC1-783CE16EA9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24469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Depending on your goals, hosting a concert can be a bit of a risk. You need to ask yourself if you intend to charge for the event, take a “love offering,” or make it a free event.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26</a:t>
            </a:fld>
            <a:endParaRPr dirty="0"/>
          </a:p>
        </p:txBody>
      </p:sp>
      <p:pic>
        <p:nvPicPr>
          <p:cNvPr id="2" name="Picture 1">
            <a:extLst>
              <a:ext uri="{FF2B5EF4-FFF2-40B4-BE49-F238E27FC236}">
                <a16:creationId xmlns:a16="http://schemas.microsoft.com/office/drawing/2014/main" id="{58B09C9B-4A66-20AD-46AD-A0F1C1F0D5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116916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you have local talent, you can negotiate the cost of getting them to come play. This is your best bet for holding a free event. This can be a great way to make your church a place that’s known for supporting local artists. If you want to host a more well-known artist, you’re probably going to need to make a significant commitment to pay for them.</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dirty="0"/>
          </a:p>
        </p:txBody>
      </p:sp>
      <p:pic>
        <p:nvPicPr>
          <p:cNvPr id="2" name="Picture 1">
            <a:extLst>
              <a:ext uri="{FF2B5EF4-FFF2-40B4-BE49-F238E27FC236}">
                <a16:creationId xmlns:a16="http://schemas.microsoft.com/office/drawing/2014/main" id="{9968991F-5466-1A8A-65A3-E1004ACC49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369699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69319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Festival</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5</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288469B6-7C48-FA3D-3A56-E9F0DF41F5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206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3857456"/>
          </a:xfrm>
          <a:prstGeom prst="rect">
            <a:avLst/>
          </a:prstGeom>
        </p:spPr>
        <p:txBody>
          <a:bodyPr spcFirstLastPara="1" wrap="square" lIns="0" tIns="0" rIns="0" bIns="0" anchor="t" anchorCtr="0">
            <a:noAutofit/>
          </a:bodyPr>
          <a:lstStyle/>
          <a:p>
            <a:pPr fontAlgn="base"/>
            <a:r>
              <a:rPr lang="en-US" dirty="0"/>
              <a:t>You can build relationships with local vendors from all around town who set up booths at the church to sell their products and services. There are also food booths and games for the kids.</a:t>
            </a:r>
          </a:p>
          <a:p>
            <a:pPr marL="76200" indent="0" fontAlgn="base">
              <a:buNone/>
            </a:pPr>
            <a:endParaRPr lang="en-US" sz="1200" dirty="0"/>
          </a:p>
          <a:p>
            <a:pPr fontAlgn="base"/>
            <a:r>
              <a:rPr lang="en-US" dirty="0"/>
              <a:t>This doesn’t work as well as a one-time event, but over time your church can establish itself as an important part of the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dirty="0"/>
          </a:p>
        </p:txBody>
      </p:sp>
      <p:pic>
        <p:nvPicPr>
          <p:cNvPr id="2" name="Picture 1">
            <a:extLst>
              <a:ext uri="{FF2B5EF4-FFF2-40B4-BE49-F238E27FC236}">
                <a16:creationId xmlns:a16="http://schemas.microsoft.com/office/drawing/2014/main" id="{1D8A2A15-E506-5B27-156D-96CDFC8B83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39352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Why The Church Needs Do This?</a:t>
            </a:r>
            <a:endParaRPr dirty="0"/>
          </a:p>
        </p:txBody>
      </p:sp>
      <p:sp>
        <p:nvSpPr>
          <p:cNvPr id="91" name="Google Shape;91;p13"/>
          <p:cNvSpPr txBox="1">
            <a:spLocks noGrp="1"/>
          </p:cNvSpPr>
          <p:nvPr>
            <p:ph type="body" idx="1"/>
          </p:nvPr>
        </p:nvSpPr>
        <p:spPr>
          <a:xfrm>
            <a:off x="222069" y="1492425"/>
            <a:ext cx="7093131" cy="2921700"/>
          </a:xfrm>
          <a:prstGeom prst="rect">
            <a:avLst/>
          </a:prstGeom>
        </p:spPr>
        <p:txBody>
          <a:bodyPr spcFirstLastPara="1" wrap="square" lIns="0" tIns="0" rIns="0" bIns="0" anchor="t" anchorCtr="0">
            <a:noAutofit/>
          </a:bodyPr>
          <a:lstStyle/>
          <a:p>
            <a:pPr fontAlgn="base"/>
            <a:r>
              <a:rPr lang="en-US" sz="1800" dirty="0"/>
              <a:t>The church exists to introduce people to Jesus, and this is why we constantly need to produce new church outreach ideas! We shouldn’t pour all of our energy and resources into erecting a wonderful, comfortable building with the hope that people will wander in—we need to be out building relationships with them.</a:t>
            </a:r>
          </a:p>
          <a:p>
            <a:pPr marL="101600" indent="0" fontAlgn="base">
              <a:buNone/>
            </a:pPr>
            <a:endParaRPr lang="en-US" sz="800" dirty="0"/>
          </a:p>
          <a:p>
            <a:pPr fontAlgn="base"/>
            <a:r>
              <a:rPr lang="en-US" sz="1800" dirty="0"/>
              <a:t>That means we always need to be challenging ourselves to reach people in our communities. So, we’ve compiled 30 fun outreach ideas to help you brainstorm ways to impact your city.</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dirty="0"/>
          </a:p>
        </p:txBody>
      </p:sp>
      <p:pic>
        <p:nvPicPr>
          <p:cNvPr id="3" name="Picture 2">
            <a:extLst>
              <a:ext uri="{FF2B5EF4-FFF2-40B4-BE49-F238E27FC236}">
                <a16:creationId xmlns:a16="http://schemas.microsoft.com/office/drawing/2014/main" id="{99773F1B-2364-A3CF-511B-D547661EF4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Halloween Alternatives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6</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3B690A8B-553F-5814-1715-E38C7CF8FF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653575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Lots of families are looking for safe, fun things to do on Halloween. This is a wonderful way for your church to step up to the plate. If your church would prefer not to have anything to do with Halloween, you can host a harvest party and provide games, snacks, and candy. This can provide you with an opportunity to get to know parents as their kids play.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dirty="0"/>
          </a:p>
        </p:txBody>
      </p:sp>
      <p:pic>
        <p:nvPicPr>
          <p:cNvPr id="2" name="Picture 1">
            <a:extLst>
              <a:ext uri="{FF2B5EF4-FFF2-40B4-BE49-F238E27FC236}">
                <a16:creationId xmlns:a16="http://schemas.microsoft.com/office/drawing/2014/main" id="{7259D721-EA6A-F691-0367-1197E86B0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9302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a:t>
            </a:r>
            <a:br>
              <a:rPr lang="en" dirty="0"/>
            </a:br>
            <a:r>
              <a:rPr lang="en" dirty="0"/>
              <a:t>Garden</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7</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916D3AF0-4B33-5EC9-D0FB-604EA57C15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253556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the church or a church member has an acre or more of garden-worthy land, you can put together a public garden. With plowing, planting, maintenance, and harvest, you’re committing to a year-long project (at least). You need someone knowledgeable to head it up and make sure you have a really good idea of what’s needed:</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33</a:t>
            </a:fld>
            <a:endParaRPr dirty="0"/>
          </a:p>
        </p:txBody>
      </p:sp>
      <p:pic>
        <p:nvPicPr>
          <p:cNvPr id="2" name="Picture 1">
            <a:extLst>
              <a:ext uri="{FF2B5EF4-FFF2-40B4-BE49-F238E27FC236}">
                <a16:creationId xmlns:a16="http://schemas.microsoft.com/office/drawing/2014/main" id="{BE2C6CE8-A0C4-8D22-5234-A2535ED2FD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92819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lvl="0" fontAlgn="base"/>
            <a:r>
              <a:rPr lang="en-US" dirty="0"/>
              <a:t>Volunteers</a:t>
            </a:r>
          </a:p>
          <a:p>
            <a:pPr lvl="0" fontAlgn="base"/>
            <a:r>
              <a:rPr lang="en-US" dirty="0"/>
              <a:t>Tools</a:t>
            </a:r>
          </a:p>
          <a:p>
            <a:pPr lvl="0" fontAlgn="base"/>
            <a:r>
              <a:rPr lang="en-US" dirty="0"/>
              <a:t>Plants</a:t>
            </a:r>
          </a:p>
          <a:p>
            <a:pPr lvl="0" fontAlgn="base"/>
            <a:r>
              <a:rPr lang="en-US" dirty="0"/>
              <a:t>Watering system and cost</a:t>
            </a:r>
          </a:p>
          <a:p>
            <a:pPr lvl="0" fontAlgn="base"/>
            <a:r>
              <a:rPr lang="en-US" dirty="0"/>
              <a:t>Fencing</a:t>
            </a:r>
          </a:p>
          <a:p>
            <a:r>
              <a:rPr lang="en-US" dirty="0"/>
              <a:t>A well-run community garden can really pull people together, and it can also provide some food for local shelters and food pantries.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34</a:t>
            </a:fld>
            <a:endParaRPr dirty="0"/>
          </a:p>
        </p:txBody>
      </p:sp>
      <p:pic>
        <p:nvPicPr>
          <p:cNvPr id="2" name="Picture 1">
            <a:extLst>
              <a:ext uri="{FF2B5EF4-FFF2-40B4-BE49-F238E27FC236}">
                <a16:creationId xmlns:a16="http://schemas.microsoft.com/office/drawing/2014/main" id="{63A10D67-DF5E-9A80-1572-8974CAF3D2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467718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Free </a:t>
            </a:r>
            <a:br>
              <a:rPr lang="en" dirty="0"/>
            </a:br>
            <a:r>
              <a:rPr lang="en" dirty="0"/>
              <a:t>Lunches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8</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4A25AA6F-D518-6AA0-E95D-9A74C8DEA3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260692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Is your church surrounded by businesses? Why not set up some barbecues in the parking lot and offer working people free lunches once a week? I mean, who doesn’t love a free lunch? You can even deliver!</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36</a:t>
            </a:fld>
            <a:endParaRPr dirty="0"/>
          </a:p>
        </p:txBody>
      </p:sp>
      <p:pic>
        <p:nvPicPr>
          <p:cNvPr id="2" name="Picture 1">
            <a:extLst>
              <a:ext uri="{FF2B5EF4-FFF2-40B4-BE49-F238E27FC236}">
                <a16:creationId xmlns:a16="http://schemas.microsoft.com/office/drawing/2014/main" id="{EEF98E65-C181-583F-ED86-583EF3E888A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156431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18868" y="338025"/>
            <a:ext cx="6962100" cy="4520845"/>
          </a:xfrm>
          <a:prstGeom prst="rect">
            <a:avLst/>
          </a:prstGeom>
        </p:spPr>
        <p:txBody>
          <a:bodyPr spcFirstLastPara="1" wrap="square" lIns="0" tIns="0" rIns="0" bIns="0" anchor="t" anchorCtr="0">
            <a:noAutofit/>
          </a:bodyPr>
          <a:lstStyle/>
          <a:p>
            <a:pPr fontAlgn="base"/>
            <a:r>
              <a:rPr lang="en-US" dirty="0"/>
              <a:t>You’ll need to market it to the businesses around your church. But if you set up well, it can give you an opportunity to get to know some of the people working near your church and help you build relationships with local businesses.</a:t>
            </a:r>
          </a:p>
          <a:p>
            <a:pPr marL="76200" indent="0" fontAlgn="base">
              <a:buNone/>
            </a:pPr>
            <a:endParaRPr lang="en-US" sz="1200" dirty="0"/>
          </a:p>
          <a:p>
            <a:pPr fontAlgn="base"/>
            <a:r>
              <a:rPr lang="en-US" dirty="0"/>
              <a:t>Pro tip: When you’re trying to get the word out to these businesses, start with the executive assistant or someone in HR—they’ll know how to get the message to the rest of the company.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37</a:t>
            </a:fld>
            <a:endParaRPr dirty="0"/>
          </a:p>
        </p:txBody>
      </p:sp>
      <p:pic>
        <p:nvPicPr>
          <p:cNvPr id="2" name="Picture 1">
            <a:extLst>
              <a:ext uri="{FF2B5EF4-FFF2-40B4-BE49-F238E27FC236}">
                <a16:creationId xmlns:a16="http://schemas.microsoft.com/office/drawing/2014/main" id="{727FC60F-0A51-9765-E85E-96223D0A0E5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761249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Homecoming </a:t>
            </a:r>
            <a:br>
              <a:rPr lang="en" dirty="0"/>
            </a:br>
            <a:r>
              <a:rPr lang="en" dirty="0"/>
              <a:t>Service</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9</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8934A4D0-91B5-AA9A-3865-78AE55ED9A9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017097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Why not put together a special service for all the church’s former members? This can be a fun and meaningful outreach idea that can let your current congregation know the value you place on everyone that has worshiped with you.</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39</a:t>
            </a:fld>
            <a:endParaRPr dirty="0"/>
          </a:p>
        </p:txBody>
      </p:sp>
      <p:pic>
        <p:nvPicPr>
          <p:cNvPr id="2" name="Picture 1">
            <a:extLst>
              <a:ext uri="{FF2B5EF4-FFF2-40B4-BE49-F238E27FC236}">
                <a16:creationId xmlns:a16="http://schemas.microsoft.com/office/drawing/2014/main" id="{CB61230F-3C28-B7F0-B581-CE7EAFD5CC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89007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Why The Church Need Do This?</a:t>
            </a:r>
            <a:endParaRPr dirty="0"/>
          </a:p>
        </p:txBody>
      </p:sp>
      <p:sp>
        <p:nvSpPr>
          <p:cNvPr id="90" name="Google Shape;90;p13"/>
          <p:cNvSpPr txBox="1">
            <a:spLocks noGrp="1"/>
          </p:cNvSpPr>
          <p:nvPr>
            <p:ph type="body" idx="2"/>
          </p:nvPr>
        </p:nvSpPr>
        <p:spPr>
          <a:xfrm>
            <a:off x="300543" y="1707578"/>
            <a:ext cx="7440657" cy="2921700"/>
          </a:xfrm>
          <a:prstGeom prst="rect">
            <a:avLst/>
          </a:prstGeom>
        </p:spPr>
        <p:txBody>
          <a:bodyPr spcFirstLastPara="1" wrap="square" lIns="0" tIns="0" rIns="0" bIns="0" anchor="t" anchorCtr="0">
            <a:noAutofit/>
          </a:bodyPr>
          <a:lstStyle/>
          <a:p>
            <a:pPr fontAlgn="base"/>
            <a:r>
              <a:rPr lang="en-US" sz="1800" dirty="0"/>
              <a:t>Looking for ways your church can perform outreach while social distancing? We’ve also compiled community outreach ideas that are safe to hold during COVID-19.</a:t>
            </a:r>
          </a:p>
          <a:p>
            <a:pPr marL="101600" indent="0" fontAlgn="base">
              <a:buNone/>
            </a:pPr>
            <a:endParaRPr lang="en-US" sz="1800" dirty="0"/>
          </a:p>
          <a:p>
            <a:pPr fontAlgn="base"/>
            <a:r>
              <a:rPr lang="en-US" sz="1800" dirty="0"/>
              <a:t>(Don’t see your favorite outreach idea here? Drop us a comment and if it’s a big winner, we’ll add it to the list!)</a:t>
            </a:r>
          </a:p>
          <a:p>
            <a:pPr marL="0" lvl="0" indent="0" algn="l" rtl="0">
              <a:spcBef>
                <a:spcPts val="800"/>
              </a:spcBef>
              <a:spcAft>
                <a:spcPts val="800"/>
              </a:spcAft>
              <a:buClr>
                <a:schemeClr val="dk1"/>
              </a:buClr>
              <a:buSzPts val="1100"/>
              <a:buFont typeface="Arial"/>
              <a:buNone/>
            </a:pPr>
            <a:endParaRPr sz="1800" b="1" dirty="0"/>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dirty="0"/>
          </a:p>
        </p:txBody>
      </p:sp>
      <p:pic>
        <p:nvPicPr>
          <p:cNvPr id="3" name="Picture 2">
            <a:extLst>
              <a:ext uri="{FF2B5EF4-FFF2-40B4-BE49-F238E27FC236}">
                <a16:creationId xmlns:a16="http://schemas.microsoft.com/office/drawing/2014/main" id="{0EF2731D-338F-6DFF-2B27-9A631033DA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03423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To pull this off, you need to be willing to invite back everyone that’s left—which means you need to be willing to let bygones go. But this can be a really meaningful opportunity for healing and to communicate the importance of forgiveness and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40</a:t>
            </a:fld>
            <a:endParaRPr dirty="0"/>
          </a:p>
        </p:txBody>
      </p:sp>
      <p:pic>
        <p:nvPicPr>
          <p:cNvPr id="3" name="Picture 2">
            <a:extLst>
              <a:ext uri="{FF2B5EF4-FFF2-40B4-BE49-F238E27FC236}">
                <a16:creationId xmlns:a16="http://schemas.microsoft.com/office/drawing/2014/main" id="{96CE087F-31D4-920B-FDCB-721A9C4C03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073876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14DE6580-3A1A-24BD-4B30-10F10E480A70}"/>
              </a:ext>
            </a:extLst>
          </p:cNvPr>
          <p:cNvSpPr>
            <a:spLocks noGrp="1"/>
          </p:cNvSpPr>
          <p:nvPr>
            <p:ph type="title"/>
          </p:nvPr>
        </p:nvSpPr>
        <p:spPr>
          <a:xfrm>
            <a:off x="733653" y="1018469"/>
            <a:ext cx="5864573" cy="567929"/>
          </a:xfrm>
        </p:spPr>
        <p:txBody>
          <a:bodyPr/>
          <a:lstStyle/>
          <a:p>
            <a:pPr algn="ctr"/>
            <a:r>
              <a:rPr lang="en-US" altLang="en-US" sz="3300" dirty="0"/>
              <a:t>Group Discussion Time</a:t>
            </a:r>
            <a:br>
              <a:rPr lang="en-US" altLang="en-US" sz="3300" dirty="0"/>
            </a:br>
            <a:r>
              <a:rPr lang="en-US" altLang="en-US" sz="3300" dirty="0"/>
              <a:t>Which of these ideas you like?</a:t>
            </a:r>
          </a:p>
        </p:txBody>
      </p:sp>
      <p:pic>
        <p:nvPicPr>
          <p:cNvPr id="38914" name="Content Placeholder 3">
            <a:extLst>
              <a:ext uri="{FF2B5EF4-FFF2-40B4-BE49-F238E27FC236}">
                <a16:creationId xmlns:a16="http://schemas.microsoft.com/office/drawing/2014/main" id="{F1823136-3F12-A9CA-FFEA-EB5FAFC919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13890" y="2936829"/>
            <a:ext cx="2059451" cy="1287157"/>
          </a:xfrm>
        </p:spPr>
      </p:pic>
      <p:sp>
        <p:nvSpPr>
          <p:cNvPr id="38915" name="TextBox 4">
            <a:extLst>
              <a:ext uri="{FF2B5EF4-FFF2-40B4-BE49-F238E27FC236}">
                <a16:creationId xmlns:a16="http://schemas.microsoft.com/office/drawing/2014/main" id="{A713F33D-EB6A-B944-068E-906C75F543A8}"/>
              </a:ext>
            </a:extLst>
          </p:cNvPr>
          <p:cNvSpPr txBox="1">
            <a:spLocks noChangeArrowheads="1"/>
          </p:cNvSpPr>
          <p:nvPr/>
        </p:nvSpPr>
        <p:spPr bwMode="auto">
          <a:xfrm>
            <a:off x="515445" y="1832092"/>
            <a:ext cx="347235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Movie </a:t>
            </a:r>
            <a:r>
              <a:rPr lang="en-US" sz="1800" dirty="0" err="1"/>
              <a:t>Nite</a:t>
            </a:r>
            <a:endParaRPr lang="en-US" sz="1800" dirty="0"/>
          </a:p>
          <a:p>
            <a:pPr marL="342900" indent="-342900">
              <a:buFont typeface="Arial" panose="020B0604020202020204" pitchFamily="34" charset="0"/>
              <a:buChar char="•"/>
            </a:pPr>
            <a:r>
              <a:rPr lang="en-US" sz="1800" dirty="0"/>
              <a:t>Super Bowl Party</a:t>
            </a:r>
          </a:p>
          <a:p>
            <a:pPr marL="342900" indent="-342900">
              <a:buFont typeface="Arial" panose="020B0604020202020204" pitchFamily="34" charset="0"/>
              <a:buChar char="•"/>
            </a:pPr>
            <a:r>
              <a:rPr lang="en-US" sz="1800" dirty="0"/>
              <a:t>Support a Senior Center</a:t>
            </a:r>
          </a:p>
          <a:p>
            <a:pPr marL="342900" indent="-342900">
              <a:buFont typeface="Arial" panose="020B0604020202020204" pitchFamily="34" charset="0"/>
              <a:buChar char="•"/>
            </a:pPr>
            <a:r>
              <a:rPr lang="en-US" sz="1800" dirty="0"/>
              <a:t>Host a Concert</a:t>
            </a:r>
          </a:p>
          <a:p>
            <a:pPr marL="342900" indent="-342900">
              <a:buFont typeface="Arial" panose="020B0604020202020204" pitchFamily="34" charset="0"/>
              <a:buChar char="•"/>
            </a:pPr>
            <a:r>
              <a:rPr lang="en-US" sz="1800" dirty="0"/>
              <a:t>Community Festival</a:t>
            </a:r>
          </a:p>
          <a:p>
            <a:pPr marL="342900" indent="-342900">
              <a:buFont typeface="Arial" panose="020B0604020202020204" pitchFamily="34" charset="0"/>
              <a:buChar char="•"/>
            </a:pPr>
            <a:r>
              <a:rPr lang="en-US" sz="1800" dirty="0"/>
              <a:t>Halloween Alternative</a:t>
            </a:r>
          </a:p>
          <a:p>
            <a:pPr marL="342900" indent="-342900">
              <a:buFont typeface="Arial" panose="020B0604020202020204" pitchFamily="34" charset="0"/>
              <a:buChar char="•"/>
            </a:pPr>
            <a:r>
              <a:rPr lang="en" sz="1800" dirty="0"/>
              <a:t>Community garden</a:t>
            </a:r>
          </a:p>
          <a:p>
            <a:pPr marL="342900" indent="-342900">
              <a:buFont typeface="Arial" panose="020B0604020202020204" pitchFamily="34" charset="0"/>
              <a:buChar char="•"/>
            </a:pPr>
            <a:r>
              <a:rPr lang="en" sz="1800" dirty="0"/>
              <a:t>Free lunches</a:t>
            </a:r>
          </a:p>
          <a:p>
            <a:pPr marL="342900" indent="-342900">
              <a:buFont typeface="Arial" panose="020B0604020202020204" pitchFamily="34" charset="0"/>
              <a:buChar char="•"/>
            </a:pPr>
            <a:r>
              <a:rPr lang="en" sz="1800" dirty="0"/>
              <a:t>Home coming service</a:t>
            </a:r>
            <a:endParaRPr lang="en" altLang="en-US" sz="1800" dirty="0"/>
          </a:p>
        </p:txBody>
      </p:sp>
      <p:pic>
        <p:nvPicPr>
          <p:cNvPr id="2" name="Picture 1">
            <a:extLst>
              <a:ext uri="{FF2B5EF4-FFF2-40B4-BE49-F238E27FC236}">
                <a16:creationId xmlns:a16="http://schemas.microsoft.com/office/drawing/2014/main" id="{D25943EE-A2EE-DAC0-5284-80D5D59C7B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209368" y="462442"/>
            <a:ext cx="1063973" cy="1289023"/>
          </a:xfrm>
          <a:prstGeom prst="rect">
            <a:avLst/>
          </a:prstGeom>
        </p:spPr>
      </p:pic>
      <p:sp>
        <p:nvSpPr>
          <p:cNvPr id="3" name="TextBox 2">
            <a:extLst>
              <a:ext uri="{FF2B5EF4-FFF2-40B4-BE49-F238E27FC236}">
                <a16:creationId xmlns:a16="http://schemas.microsoft.com/office/drawing/2014/main" id="{955FF56A-32A4-D188-DD04-64890DD68793}"/>
              </a:ext>
            </a:extLst>
          </p:cNvPr>
          <p:cNvSpPr txBox="1"/>
          <p:nvPr/>
        </p:nvSpPr>
        <p:spPr>
          <a:xfrm>
            <a:off x="5505258" y="4572975"/>
            <a:ext cx="3408219" cy="307777"/>
          </a:xfrm>
          <a:prstGeom prst="rect">
            <a:avLst/>
          </a:prstGeom>
          <a:solidFill>
            <a:schemeClr val="tx1">
              <a:lumMod val="10000"/>
              <a:lumOff val="90000"/>
            </a:schemeClr>
          </a:solidFill>
          <a:ln>
            <a:solidFill>
              <a:schemeClr val="accent1"/>
            </a:solidFill>
          </a:ln>
        </p:spPr>
        <p:txBody>
          <a:bodyPr wrap="square" rtlCol="0">
            <a:spAutoFit/>
          </a:bodyPr>
          <a:lstStyle/>
          <a:p>
            <a:r>
              <a:rPr lang="en-US" dirty="0"/>
              <a:t>Creative Outreach ideas for Pathfinders</a:t>
            </a:r>
          </a:p>
        </p:txBody>
      </p:sp>
    </p:spTree>
    <p:extLst>
      <p:ext uri="{BB962C8B-B14F-4D97-AF65-F5344CB8AC3E}">
        <p14:creationId xmlns:p14="http://schemas.microsoft.com/office/powerpoint/2010/main" val="171294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Multi-Church </a:t>
            </a:r>
            <a:br>
              <a:rPr lang="en" dirty="0"/>
            </a:br>
            <a:r>
              <a:rPr lang="en" dirty="0"/>
              <a:t>Community VBS</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10</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3DBC63D5-CE15-3158-D4B6-6D5F9F22CD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205231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Instead of doing your typical summer VBS program, you could get multiple churches involved and do something amazing. If you combine resources, you might be able to rent a community center or use the building of the largest church. With enough planning, a multi-church community VBS could make a dramatic impact on the community!</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43</a:t>
            </a:fld>
            <a:endParaRPr dirty="0"/>
          </a:p>
        </p:txBody>
      </p:sp>
      <p:pic>
        <p:nvPicPr>
          <p:cNvPr id="2" name="Picture 1">
            <a:extLst>
              <a:ext uri="{FF2B5EF4-FFF2-40B4-BE49-F238E27FC236}">
                <a16:creationId xmlns:a16="http://schemas.microsoft.com/office/drawing/2014/main" id="{A20C3C4B-EC31-84B0-8149-9D088AFB88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899857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Another plus to a large, multi-church VBS event is that it lets churches participate even when they have a lot of people vacationing or out for the summer.</a:t>
            </a:r>
          </a:p>
          <a:p>
            <a:pPr marL="76200" indent="0" fontAlgn="base">
              <a:buNone/>
            </a:pPr>
            <a:endParaRPr lang="en-US" dirty="0"/>
          </a:p>
          <a:p>
            <a:r>
              <a:rPr lang="en-US" dirty="0"/>
              <a:t>As we mentioned earlier, an outreach idea like this will take many volunteers.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44</a:t>
            </a:fld>
            <a:endParaRPr dirty="0"/>
          </a:p>
        </p:txBody>
      </p:sp>
      <p:pic>
        <p:nvPicPr>
          <p:cNvPr id="2" name="Picture 1">
            <a:extLst>
              <a:ext uri="{FF2B5EF4-FFF2-40B4-BE49-F238E27FC236}">
                <a16:creationId xmlns:a16="http://schemas.microsoft.com/office/drawing/2014/main" id="{0408F9BB-A48F-0BB6-0492-3141B192B8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828660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Community </a:t>
            </a:r>
            <a:br>
              <a:rPr lang="en" dirty="0"/>
            </a:br>
            <a:r>
              <a:rPr lang="en" dirty="0"/>
              <a:t>Yard Sale</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11</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6802E9F2-B148-7B79-88E4-11C3AF5EA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921622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00939" y="633862"/>
            <a:ext cx="6962100" cy="3785738"/>
          </a:xfrm>
          <a:prstGeom prst="rect">
            <a:avLst/>
          </a:prstGeom>
        </p:spPr>
        <p:txBody>
          <a:bodyPr spcFirstLastPara="1" wrap="square" lIns="0" tIns="0" rIns="0" bIns="0" anchor="t" anchorCtr="0">
            <a:noAutofit/>
          </a:bodyPr>
          <a:lstStyle/>
          <a:p>
            <a:pPr fontAlgn="base"/>
            <a:r>
              <a:rPr lang="en-US" dirty="0"/>
              <a:t>Here’s an outreach idea that doubles up on the opportunity to reach out to your community. Think of something meaningful in your community you’d like to raise money for and put together a community-wide yard sale to raise funds.</a:t>
            </a:r>
          </a:p>
          <a:p>
            <a:pPr marL="76200" indent="0" fontAlgn="base">
              <a:buNone/>
            </a:pPr>
            <a:endParaRPr lang="en-US" sz="1200" dirty="0"/>
          </a:p>
          <a:p>
            <a:pPr fontAlgn="base"/>
            <a:r>
              <a:rPr lang="en-US" dirty="0"/>
              <a:t>(Remember, as an outreach it’s best if you’re not just fundraising for your own needs.)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46</a:t>
            </a:fld>
            <a:endParaRPr dirty="0"/>
          </a:p>
        </p:txBody>
      </p:sp>
      <p:pic>
        <p:nvPicPr>
          <p:cNvPr id="2" name="Picture 1">
            <a:extLst>
              <a:ext uri="{FF2B5EF4-FFF2-40B4-BE49-F238E27FC236}">
                <a16:creationId xmlns:a16="http://schemas.microsoft.com/office/drawing/2014/main" id="{F4F8DD5F-F09D-149A-70E0-99885EBAD6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144478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572656" y="427674"/>
            <a:ext cx="6962100" cy="4090538"/>
          </a:xfrm>
          <a:prstGeom prst="rect">
            <a:avLst/>
          </a:prstGeom>
        </p:spPr>
        <p:txBody>
          <a:bodyPr spcFirstLastPara="1" wrap="square" lIns="0" tIns="0" rIns="0" bIns="0" anchor="t" anchorCtr="0">
            <a:noAutofit/>
          </a:bodyPr>
          <a:lstStyle/>
          <a:p>
            <a:pPr fontAlgn="base"/>
            <a:r>
              <a:rPr lang="en-US" dirty="0"/>
              <a:t>Community members get to come interact with you when they donate their sale items to the yard sale, and then they get to interact with your church again when they come to the actual event!</a:t>
            </a:r>
          </a:p>
          <a:p>
            <a:pPr marL="76200" indent="0" fontAlgn="base">
              <a:buNone/>
            </a:pPr>
            <a:endParaRPr lang="en-US" sz="1200" dirty="0"/>
          </a:p>
          <a:p>
            <a:pPr fontAlgn="base"/>
            <a:r>
              <a:rPr lang="en-US" dirty="0"/>
              <a:t>Just a word of warning: Don’t underestimate the number of volunteer hours that will need to go into sorting, cleaning, and pricing the items that people bring. It’s time-consuming.</a:t>
            </a:r>
          </a:p>
          <a:p>
            <a:pPr fontAlgn="base"/>
            <a:endParaRPr lang="en-US" dirty="0"/>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47</a:t>
            </a:fld>
            <a:endParaRPr dirty="0"/>
          </a:p>
        </p:txBody>
      </p:sp>
      <p:pic>
        <p:nvPicPr>
          <p:cNvPr id="2" name="Picture 1">
            <a:extLst>
              <a:ext uri="{FF2B5EF4-FFF2-40B4-BE49-F238E27FC236}">
                <a16:creationId xmlns:a16="http://schemas.microsoft.com/office/drawing/2014/main" id="{0E7F9850-989C-BF3E-7C68-FC259F6398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915889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Free Car </a:t>
            </a:r>
            <a:br>
              <a:rPr lang="en" dirty="0"/>
            </a:br>
            <a:r>
              <a:rPr lang="en" dirty="0"/>
              <a:t>Wash</a:t>
            </a:r>
            <a:endParaRPr dirty="0"/>
          </a:p>
        </p:txBody>
      </p:sp>
      <p:sp>
        <p:nvSpPr>
          <p:cNvPr id="110" name="Google Shape;110;p15"/>
          <p:cNvSpPr/>
          <p:nvPr/>
        </p:nvSpPr>
        <p:spPr>
          <a:xfrm>
            <a:off x="7062378" y="2810300"/>
            <a:ext cx="1204570"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12</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11C7ED56-7DB0-678A-0F5A-A4B6263ACD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531921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key to this outreach is to not take any money. People will want to donate. Find a place with a good, central location with a water hookup for your event. Set up a Facebook event and invite the community. Make sure that you communicate clearly that your church is looking to serve the community and will not be taking any money for it.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49</a:t>
            </a:fld>
            <a:endParaRPr dirty="0"/>
          </a:p>
        </p:txBody>
      </p:sp>
      <p:pic>
        <p:nvPicPr>
          <p:cNvPr id="2" name="Picture 1">
            <a:extLst>
              <a:ext uri="{FF2B5EF4-FFF2-40B4-BE49-F238E27FC236}">
                <a16:creationId xmlns:a16="http://schemas.microsoft.com/office/drawing/2014/main" id="{C8C986F0-1A99-8757-78CB-64ABC9468D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09687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Time Commitment</a:t>
            </a:r>
            <a:endParaRPr dirty="0"/>
          </a:p>
        </p:txBody>
      </p:sp>
      <p:sp>
        <p:nvSpPr>
          <p:cNvPr id="91" name="Google Shape;91;p13"/>
          <p:cNvSpPr txBox="1">
            <a:spLocks noGrp="1"/>
          </p:cNvSpPr>
          <p:nvPr>
            <p:ph type="body" idx="1"/>
          </p:nvPr>
        </p:nvSpPr>
        <p:spPr>
          <a:xfrm>
            <a:off x="779100" y="1492425"/>
            <a:ext cx="6444660" cy="2921700"/>
          </a:xfrm>
          <a:prstGeom prst="rect">
            <a:avLst/>
          </a:prstGeom>
        </p:spPr>
        <p:txBody>
          <a:bodyPr spcFirstLastPara="1" wrap="square" lIns="0" tIns="0" rIns="0" bIns="0" anchor="t" anchorCtr="0">
            <a:noAutofit/>
          </a:bodyPr>
          <a:lstStyle/>
          <a:p>
            <a:pPr fontAlgn="base"/>
            <a:r>
              <a:rPr lang="en-US" sz="1800" dirty="0"/>
              <a:t>Some outreach ideas can be done in an afternoon, and some need to be committed to for months (or longer). This entry will give you a rough idea of how much of a time commitment this idea will require.</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dirty="0"/>
          </a:p>
        </p:txBody>
      </p:sp>
      <p:pic>
        <p:nvPicPr>
          <p:cNvPr id="3" name="Picture 2">
            <a:extLst>
              <a:ext uri="{FF2B5EF4-FFF2-40B4-BE49-F238E27FC236}">
                <a16:creationId xmlns:a16="http://schemas.microsoft.com/office/drawing/2014/main" id="{B152A529-E404-788E-3C0B-3EB3F287DA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049141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r>
              <a:rPr lang="en-US" dirty="0"/>
              <a:t>Have some cards made up for the event with your church location and service times and hand them out the people who are getting their cars washed.</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50</a:t>
            </a:fld>
            <a:endParaRPr dirty="0"/>
          </a:p>
        </p:txBody>
      </p:sp>
      <p:pic>
        <p:nvPicPr>
          <p:cNvPr id="2" name="Picture 1">
            <a:extLst>
              <a:ext uri="{FF2B5EF4-FFF2-40B4-BE49-F238E27FC236}">
                <a16:creationId xmlns:a16="http://schemas.microsoft.com/office/drawing/2014/main" id="{64D2D13A-167D-4551-044A-92EB5B6328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271019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Hold An</a:t>
            </a:r>
            <a:br>
              <a:rPr lang="en" dirty="0"/>
            </a:br>
            <a:r>
              <a:rPr lang="en" dirty="0"/>
              <a:t>Online Class</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13</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6273F0C3-DCEB-7A3A-C3D6-369C1C43CC8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523344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Does a member of your church have a unique skill or special interest? One way to hold an outreach event during COVID-19 is to host an online class. Have someone from your church volunteer to lead a free how-to seminar and invite members of the community. This can be a one-time event or recurring if there is enough interest.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52</a:t>
            </a:fld>
            <a:endParaRPr dirty="0"/>
          </a:p>
        </p:txBody>
      </p:sp>
      <p:pic>
        <p:nvPicPr>
          <p:cNvPr id="2" name="Picture 1">
            <a:extLst>
              <a:ext uri="{FF2B5EF4-FFF2-40B4-BE49-F238E27FC236}">
                <a16:creationId xmlns:a16="http://schemas.microsoft.com/office/drawing/2014/main" id="{F2E54564-748E-62B1-B56D-B7AD4FD025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835168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If you’d like more guidance on how to manage your church during COVID-19, see </a:t>
            </a:r>
            <a:r>
              <a:rPr lang="en-US" dirty="0">
                <a:hlinkClick r:id="rId3"/>
              </a:rPr>
              <a:t>The Church Leader’s Guide to Coronavirus: How to Continue Ministry During a Pandemic</a:t>
            </a:r>
            <a:r>
              <a:rPr lang="en-US" dirty="0"/>
              <a:t>.</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53</a:t>
            </a:fld>
            <a:endParaRPr dirty="0"/>
          </a:p>
        </p:txBody>
      </p:sp>
      <p:pic>
        <p:nvPicPr>
          <p:cNvPr id="2" name="Picture 1">
            <a:extLst>
              <a:ext uri="{FF2B5EF4-FFF2-40B4-BE49-F238E27FC236}">
                <a16:creationId xmlns:a16="http://schemas.microsoft.com/office/drawing/2014/main" id="{C04467EC-DB7B-0ACC-E3F4-F5E3D433BA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066301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Small</a:t>
            </a:r>
            <a:br>
              <a:rPr lang="en" dirty="0"/>
            </a:br>
            <a:r>
              <a:rPr lang="en" dirty="0"/>
              <a:t>Groups</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14</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63E45D24-2983-4EB0-7201-B9414076B2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783455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Small Group is a group of people that meets weekly under the coordination of a leader aiming at spiritual, relational and evangelistic growth, aiming at its multiplication. </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55</a:t>
            </a:fld>
            <a:endParaRPr dirty="0"/>
          </a:p>
        </p:txBody>
      </p:sp>
      <p:pic>
        <p:nvPicPr>
          <p:cNvPr id="2" name="Picture 1">
            <a:extLst>
              <a:ext uri="{FF2B5EF4-FFF2-40B4-BE49-F238E27FC236}">
                <a16:creationId xmlns:a16="http://schemas.microsoft.com/office/drawing/2014/main" id="{FBB3AF19-CA66-A907-E534-3EECEB9A5C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262777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The Small Group is a plan lived in the Old and New Testaments, which was born in the heart of God, for all Churches – large and small, for all segments of the Church, which will provide an environment for the shepherding and spiritual development of the members.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56</a:t>
            </a:fld>
            <a:endParaRPr dirty="0"/>
          </a:p>
        </p:txBody>
      </p:sp>
      <p:pic>
        <p:nvPicPr>
          <p:cNvPr id="2" name="Picture 1">
            <a:extLst>
              <a:ext uri="{FF2B5EF4-FFF2-40B4-BE49-F238E27FC236}">
                <a16:creationId xmlns:a16="http://schemas.microsoft.com/office/drawing/2014/main" id="{51008A81-36D7-DB14-832D-7D827F563D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382567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Stop &amp;</a:t>
            </a:r>
            <a:br>
              <a:rPr lang="en" dirty="0"/>
            </a:br>
            <a:r>
              <a:rPr lang="en" dirty="0"/>
              <a:t>Pray Day</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15</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409AB1B7-9DAE-3795-E9B5-B25ED39B63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53614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On the National Day of Prayer, use an outside banner to invite the community to come inside and pray. Play background music, light some candles, and provide a simple prayer guide, sign-in-book, and printed invitation to worship.</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58</a:t>
            </a:fld>
            <a:endParaRPr dirty="0"/>
          </a:p>
        </p:txBody>
      </p:sp>
      <p:pic>
        <p:nvPicPr>
          <p:cNvPr id="2" name="Picture 1">
            <a:extLst>
              <a:ext uri="{FF2B5EF4-FFF2-40B4-BE49-F238E27FC236}">
                <a16:creationId xmlns:a16="http://schemas.microsoft.com/office/drawing/2014/main" id="{E1CF748D-E40F-D570-4FD8-B2A1167FC3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4201643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Mother’s Day</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16</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6979C594-594D-8538-D2B0-97689C50153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19845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Investment</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 can expect to make a financial investment for any outreach, but some opportunities are going to cost more than others. Hopefully, you can expect a greater outcome with a larger capital investment. </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dirty="0"/>
          </a:p>
        </p:txBody>
      </p:sp>
      <p:pic>
        <p:nvPicPr>
          <p:cNvPr id="2" name="Picture 1">
            <a:extLst>
              <a:ext uri="{FF2B5EF4-FFF2-40B4-BE49-F238E27FC236}">
                <a16:creationId xmlns:a16="http://schemas.microsoft.com/office/drawing/2014/main" id="{FBCDA86B-2FBB-4237-F9D1-60734A96AE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80904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Is perfect for a baby dedication and to promote the launch for all the Mother, visit or Churches Mothers.</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60</a:t>
            </a:fld>
            <a:endParaRPr dirty="0"/>
          </a:p>
        </p:txBody>
      </p:sp>
      <p:pic>
        <p:nvPicPr>
          <p:cNvPr id="2" name="Picture 1">
            <a:extLst>
              <a:ext uri="{FF2B5EF4-FFF2-40B4-BE49-F238E27FC236}">
                <a16:creationId xmlns:a16="http://schemas.microsoft.com/office/drawing/2014/main" id="{4D5168AD-C302-7796-FBE4-4721F60C8E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3291188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All-Church Picnic</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17</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9D6043F0-C68C-B7E0-7F3F-F2AE350952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484916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Plan a fun-filled day of food, games, and fellowship.</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62</a:t>
            </a:fld>
            <a:endParaRPr dirty="0"/>
          </a:p>
        </p:txBody>
      </p:sp>
      <p:pic>
        <p:nvPicPr>
          <p:cNvPr id="2" name="Picture 1">
            <a:extLst>
              <a:ext uri="{FF2B5EF4-FFF2-40B4-BE49-F238E27FC236}">
                <a16:creationId xmlns:a16="http://schemas.microsoft.com/office/drawing/2014/main" id="{9BA471DF-280F-8F8D-8040-8F344181EC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491583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ctrTitle"/>
          </p:nvPr>
        </p:nvSpPr>
        <p:spPr>
          <a:xfrm>
            <a:off x="779100" y="1984688"/>
            <a:ext cx="5040600" cy="1372466"/>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Christmas Caroling</a:t>
            </a:r>
            <a:endParaRPr dirty="0"/>
          </a:p>
        </p:txBody>
      </p:sp>
      <p:sp>
        <p:nvSpPr>
          <p:cNvPr id="110" name="Google Shape;110;p15"/>
          <p:cNvSpPr/>
          <p:nvPr/>
        </p:nvSpPr>
        <p:spPr>
          <a:xfrm>
            <a:off x="7117131" y="2810300"/>
            <a:ext cx="1095064" cy="2326298"/>
          </a:xfrm>
          <a:prstGeom prst="rect">
            <a:avLst/>
          </a:prstGeom>
        </p:spPr>
        <p:txBody>
          <a:bodyPr>
            <a:prstTxWarp prst="textPlain">
              <a:avLst/>
            </a:prstTxWarp>
          </a:bodyPr>
          <a:lstStyle/>
          <a:p>
            <a:pPr lvl="0" algn="ctr"/>
            <a:r>
              <a:rPr lang="en-US" b="0" i="0" dirty="0">
                <a:ln>
                  <a:noFill/>
                </a:ln>
                <a:gradFill>
                  <a:gsLst>
                    <a:gs pos="0">
                      <a:schemeClr val="accent3"/>
                    </a:gs>
                    <a:gs pos="100000">
                      <a:schemeClr val="accent4"/>
                    </a:gs>
                  </a:gsLst>
                  <a:lin ang="5400700" scaled="0"/>
                </a:gradFill>
                <a:latin typeface="Fira Sans;600"/>
              </a:rPr>
              <a:t>18</a:t>
            </a:r>
            <a:endParaRPr b="0" i="0" dirty="0">
              <a:ln>
                <a:noFill/>
              </a:ln>
              <a:gradFill>
                <a:gsLst>
                  <a:gs pos="0">
                    <a:schemeClr val="accent3"/>
                  </a:gs>
                  <a:gs pos="100000">
                    <a:schemeClr val="accent4"/>
                  </a:gs>
                </a:gsLst>
                <a:lin ang="5400700" scaled="0"/>
              </a:gradFill>
              <a:latin typeface="Fira Sans;600"/>
            </a:endParaRPr>
          </a:p>
        </p:txBody>
      </p:sp>
      <p:pic>
        <p:nvPicPr>
          <p:cNvPr id="2" name="Picture 1">
            <a:extLst>
              <a:ext uri="{FF2B5EF4-FFF2-40B4-BE49-F238E27FC236}">
                <a16:creationId xmlns:a16="http://schemas.microsoft.com/office/drawing/2014/main" id="{8573ABDB-E07D-91FC-ABB2-6E29119B29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48087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7"/>
          <p:cNvSpPr txBox="1">
            <a:spLocks noGrp="1"/>
          </p:cNvSpPr>
          <p:nvPr>
            <p:ph type="body" idx="1"/>
          </p:nvPr>
        </p:nvSpPr>
        <p:spPr>
          <a:xfrm>
            <a:off x="635409" y="813156"/>
            <a:ext cx="6962100" cy="2895300"/>
          </a:xfrm>
          <a:prstGeom prst="rect">
            <a:avLst/>
          </a:prstGeom>
        </p:spPr>
        <p:txBody>
          <a:bodyPr spcFirstLastPara="1" wrap="square" lIns="0" tIns="0" rIns="0" bIns="0" anchor="t" anchorCtr="0">
            <a:noAutofit/>
          </a:bodyPr>
          <a:lstStyle/>
          <a:p>
            <a:pPr fontAlgn="base"/>
            <a:r>
              <a:rPr lang="en-US" dirty="0"/>
              <a:t>Teams blanket the community with caroling then meet later for hot cocoa..</a:t>
            </a:r>
          </a:p>
        </p:txBody>
      </p:sp>
      <p:sp>
        <p:nvSpPr>
          <p:cNvPr id="123" name="Google Shape;123;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64</a:t>
            </a:fld>
            <a:endParaRPr dirty="0"/>
          </a:p>
        </p:txBody>
      </p:sp>
      <p:pic>
        <p:nvPicPr>
          <p:cNvPr id="2" name="Picture 1">
            <a:extLst>
              <a:ext uri="{FF2B5EF4-FFF2-40B4-BE49-F238E27FC236}">
                <a16:creationId xmlns:a16="http://schemas.microsoft.com/office/drawing/2014/main" id="{F2807223-2FBF-4DA0-3B56-8E5C2633DD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166486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14DE6580-3A1A-24BD-4B30-10F10E480A70}"/>
              </a:ext>
            </a:extLst>
          </p:cNvPr>
          <p:cNvSpPr>
            <a:spLocks noGrp="1"/>
          </p:cNvSpPr>
          <p:nvPr>
            <p:ph type="title"/>
          </p:nvPr>
        </p:nvSpPr>
        <p:spPr>
          <a:xfrm>
            <a:off x="733653" y="1018469"/>
            <a:ext cx="5864573" cy="567929"/>
          </a:xfrm>
        </p:spPr>
        <p:txBody>
          <a:bodyPr/>
          <a:lstStyle/>
          <a:p>
            <a:pPr algn="ctr"/>
            <a:r>
              <a:rPr lang="en-US" altLang="en-US" sz="3300" dirty="0"/>
              <a:t>Group Discussion Time</a:t>
            </a:r>
            <a:br>
              <a:rPr lang="en-US" altLang="en-US" sz="3300" dirty="0"/>
            </a:br>
            <a:r>
              <a:rPr lang="en-US" altLang="en-US" sz="3300" dirty="0"/>
              <a:t>Which of these ideas you like?</a:t>
            </a:r>
          </a:p>
        </p:txBody>
      </p:sp>
      <p:pic>
        <p:nvPicPr>
          <p:cNvPr id="38914" name="Content Placeholder 3">
            <a:extLst>
              <a:ext uri="{FF2B5EF4-FFF2-40B4-BE49-F238E27FC236}">
                <a16:creationId xmlns:a16="http://schemas.microsoft.com/office/drawing/2014/main" id="{F1823136-3F12-A9CA-FFEA-EB5FAFC919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13890" y="2936829"/>
            <a:ext cx="2059451" cy="1287157"/>
          </a:xfrm>
        </p:spPr>
      </p:pic>
      <p:sp>
        <p:nvSpPr>
          <p:cNvPr id="38915" name="TextBox 4">
            <a:extLst>
              <a:ext uri="{FF2B5EF4-FFF2-40B4-BE49-F238E27FC236}">
                <a16:creationId xmlns:a16="http://schemas.microsoft.com/office/drawing/2014/main" id="{A713F33D-EB6A-B944-068E-906C75F543A8}"/>
              </a:ext>
            </a:extLst>
          </p:cNvPr>
          <p:cNvSpPr txBox="1">
            <a:spLocks noChangeArrowheads="1"/>
          </p:cNvSpPr>
          <p:nvPr/>
        </p:nvSpPr>
        <p:spPr bwMode="auto">
          <a:xfrm>
            <a:off x="515445" y="1832092"/>
            <a:ext cx="381948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buFont typeface="Arial" panose="020B0604020202020204" pitchFamily="34" charset="0"/>
              <a:buChar char="•"/>
            </a:pPr>
            <a:r>
              <a:rPr lang="en-US" sz="1800" dirty="0"/>
              <a:t>Multi-church Community VBS</a:t>
            </a:r>
          </a:p>
          <a:p>
            <a:pPr marL="342900" indent="-342900">
              <a:buFont typeface="Arial" panose="020B0604020202020204" pitchFamily="34" charset="0"/>
              <a:buChar char="•"/>
            </a:pPr>
            <a:r>
              <a:rPr lang="en-US" sz="1800" dirty="0"/>
              <a:t>Community Yard Sale</a:t>
            </a:r>
          </a:p>
          <a:p>
            <a:pPr marL="342900" indent="-342900">
              <a:buFont typeface="Arial" panose="020B0604020202020204" pitchFamily="34" charset="0"/>
              <a:buChar char="•"/>
            </a:pPr>
            <a:r>
              <a:rPr lang="en-US" sz="1800" dirty="0"/>
              <a:t>Free Car Wash</a:t>
            </a:r>
          </a:p>
          <a:p>
            <a:pPr marL="342900" indent="-342900">
              <a:buFont typeface="Arial" panose="020B0604020202020204" pitchFamily="34" charset="0"/>
              <a:buChar char="•"/>
            </a:pPr>
            <a:r>
              <a:rPr lang="en-US" sz="1800" dirty="0"/>
              <a:t>Online Class</a:t>
            </a:r>
          </a:p>
          <a:p>
            <a:pPr marL="342900" indent="-342900">
              <a:buFont typeface="Arial" panose="020B0604020202020204" pitchFamily="34" charset="0"/>
              <a:buChar char="•"/>
            </a:pPr>
            <a:r>
              <a:rPr lang="en-US" sz="1800" dirty="0"/>
              <a:t>Small Groups</a:t>
            </a:r>
          </a:p>
          <a:p>
            <a:pPr marL="342900" indent="-342900">
              <a:buFont typeface="Arial" panose="020B0604020202020204" pitchFamily="34" charset="0"/>
              <a:buChar char="•"/>
            </a:pPr>
            <a:r>
              <a:rPr lang="en-US" sz="1800" dirty="0"/>
              <a:t>Stop &amp; Pray Day</a:t>
            </a:r>
          </a:p>
          <a:p>
            <a:pPr marL="342900" indent="-342900">
              <a:buFont typeface="Arial" panose="020B0604020202020204" pitchFamily="34" charset="0"/>
              <a:buChar char="•"/>
            </a:pPr>
            <a:r>
              <a:rPr lang="en-US" sz="1800" dirty="0"/>
              <a:t>Mother’s Day</a:t>
            </a:r>
          </a:p>
          <a:p>
            <a:pPr marL="342900" indent="-342900">
              <a:buFont typeface="Arial" panose="020B0604020202020204" pitchFamily="34" charset="0"/>
              <a:buChar char="•"/>
            </a:pPr>
            <a:r>
              <a:rPr lang="en-US" sz="1800" dirty="0"/>
              <a:t>All-church Picnic</a:t>
            </a:r>
          </a:p>
          <a:p>
            <a:pPr marL="342900" indent="-342900">
              <a:buFont typeface="Arial" panose="020B0604020202020204" pitchFamily="34" charset="0"/>
              <a:buChar char="•"/>
            </a:pPr>
            <a:r>
              <a:rPr lang="en-US" sz="1800" dirty="0"/>
              <a:t>Christmas Caroling</a:t>
            </a:r>
            <a:endParaRPr lang="en" altLang="en-US" sz="1800" dirty="0"/>
          </a:p>
        </p:txBody>
      </p:sp>
      <p:pic>
        <p:nvPicPr>
          <p:cNvPr id="2" name="Picture 1">
            <a:extLst>
              <a:ext uri="{FF2B5EF4-FFF2-40B4-BE49-F238E27FC236}">
                <a16:creationId xmlns:a16="http://schemas.microsoft.com/office/drawing/2014/main" id="{D25943EE-A2EE-DAC0-5284-80D5D59C7B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209368" y="462442"/>
            <a:ext cx="1063973" cy="1289023"/>
          </a:xfrm>
          <a:prstGeom prst="rect">
            <a:avLst/>
          </a:prstGeom>
        </p:spPr>
      </p:pic>
      <p:sp>
        <p:nvSpPr>
          <p:cNvPr id="3" name="TextBox 2">
            <a:extLst>
              <a:ext uri="{FF2B5EF4-FFF2-40B4-BE49-F238E27FC236}">
                <a16:creationId xmlns:a16="http://schemas.microsoft.com/office/drawing/2014/main" id="{955FF56A-32A4-D188-DD04-64890DD68793}"/>
              </a:ext>
            </a:extLst>
          </p:cNvPr>
          <p:cNvSpPr txBox="1"/>
          <p:nvPr/>
        </p:nvSpPr>
        <p:spPr>
          <a:xfrm>
            <a:off x="5262887" y="4590121"/>
            <a:ext cx="3408219" cy="307777"/>
          </a:xfrm>
          <a:prstGeom prst="rect">
            <a:avLst/>
          </a:prstGeom>
          <a:solidFill>
            <a:schemeClr val="tx1">
              <a:lumMod val="10000"/>
              <a:lumOff val="90000"/>
            </a:schemeClr>
          </a:solidFill>
          <a:ln>
            <a:solidFill>
              <a:schemeClr val="accent1"/>
            </a:solidFill>
          </a:ln>
        </p:spPr>
        <p:txBody>
          <a:bodyPr wrap="square" rtlCol="0">
            <a:spAutoFit/>
          </a:bodyPr>
          <a:lstStyle/>
          <a:p>
            <a:r>
              <a:rPr lang="en-US" dirty="0"/>
              <a:t>Creative Outreach ideas for Pathfinders</a:t>
            </a:r>
          </a:p>
        </p:txBody>
      </p:sp>
      <p:sp>
        <p:nvSpPr>
          <p:cNvPr id="4" name="TextBox 3">
            <a:extLst>
              <a:ext uri="{FF2B5EF4-FFF2-40B4-BE49-F238E27FC236}">
                <a16:creationId xmlns:a16="http://schemas.microsoft.com/office/drawing/2014/main" id="{479BA1CF-A205-C8B5-44D2-637F43E20EAC}"/>
              </a:ext>
            </a:extLst>
          </p:cNvPr>
          <p:cNvSpPr txBox="1"/>
          <p:nvPr/>
        </p:nvSpPr>
        <p:spPr>
          <a:xfrm>
            <a:off x="4571999" y="2091267"/>
            <a:ext cx="2836333" cy="307777"/>
          </a:xfrm>
          <a:prstGeom prst="rect">
            <a:avLst/>
          </a:prstGeom>
          <a:solidFill>
            <a:schemeClr val="tx1">
              <a:lumMod val="10000"/>
              <a:lumOff val="90000"/>
            </a:schemeClr>
          </a:solidFill>
          <a:ln>
            <a:solidFill>
              <a:schemeClr val="accent1"/>
            </a:solidFill>
          </a:ln>
        </p:spPr>
        <p:txBody>
          <a:bodyPr wrap="square" rtlCol="0">
            <a:spAutoFit/>
          </a:bodyPr>
          <a:lstStyle/>
          <a:p>
            <a:r>
              <a:rPr lang="en-US" dirty="0"/>
              <a:t>Do you have any ideas to add?</a:t>
            </a:r>
          </a:p>
        </p:txBody>
      </p:sp>
      <p:cxnSp>
        <p:nvCxnSpPr>
          <p:cNvPr id="6" name="Straight Arrow Connector 5">
            <a:extLst>
              <a:ext uri="{FF2B5EF4-FFF2-40B4-BE49-F238E27FC236}">
                <a16:creationId xmlns:a16="http://schemas.microsoft.com/office/drawing/2014/main" id="{9D16CF40-8A1D-6AA2-FEEA-F8F609EB1738}"/>
              </a:ext>
            </a:extLst>
          </p:cNvPr>
          <p:cNvCxnSpPr>
            <a:cxnSpLocks/>
          </p:cNvCxnSpPr>
          <p:nvPr/>
        </p:nvCxnSpPr>
        <p:spPr>
          <a:xfrm flipH="1">
            <a:off x="3205908" y="2571750"/>
            <a:ext cx="2509091" cy="184566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717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2" name="Picture 2" descr="No photo description available.">
            <a:extLst>
              <a:ext uri="{FF2B5EF4-FFF2-40B4-BE49-F238E27FC236}">
                <a16:creationId xmlns:a16="http://schemas.microsoft.com/office/drawing/2014/main" id="{D3C09AE9-ADF9-EF67-8BE0-A6D595995E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47" r="18289"/>
          <a:stretch/>
        </p:blipFill>
        <p:spPr bwMode="auto">
          <a:xfrm>
            <a:off x="5644951" y="0"/>
            <a:ext cx="3109983" cy="5143500"/>
          </a:xfrm>
          <a:prstGeom prst="rect">
            <a:avLst/>
          </a:prstGeom>
          <a:noFill/>
          <a:extLst>
            <a:ext uri="{909E8E84-426E-40DD-AFC4-6F175D3DCCD1}">
              <a14:hiddenFill xmlns:a14="http://schemas.microsoft.com/office/drawing/2010/main">
                <a:solidFill>
                  <a:srgbClr val="FFFFFF"/>
                </a:solidFill>
              </a14:hiddenFill>
            </a:ext>
          </a:extLst>
        </p:spPr>
      </p:pic>
      <p:sp>
        <p:nvSpPr>
          <p:cNvPr id="344" name="Google Shape;344;p3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5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45" name="Google Shape;345;p3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5"/>
              </a:gs>
            </a:gsLst>
            <a:lin ang="5400012" scaled="0"/>
          </a:gradFill>
          <a:ln>
            <a:noFill/>
          </a:ln>
          <a:effectLst>
            <a:outerShdw blurRad="214313" algn="bl" rotWithShape="0">
              <a:schemeClr val="dk1">
                <a:alpha val="3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dirty="0">
              <a:latin typeface="Calibri"/>
              <a:ea typeface="Calibri"/>
              <a:cs typeface="Calibri"/>
              <a:sym typeface="Calibri"/>
            </a:endParaRPr>
          </a:p>
        </p:txBody>
      </p:sp>
      <p:sp>
        <p:nvSpPr>
          <p:cNvPr id="346" name="Google Shape;346;p34"/>
          <p:cNvSpPr txBox="1">
            <a:spLocks noGrp="1"/>
          </p:cNvSpPr>
          <p:nvPr>
            <p:ph type="ctrTitle" idx="4294967295"/>
          </p:nvPr>
        </p:nvSpPr>
        <p:spPr>
          <a:xfrm>
            <a:off x="692945" y="1132535"/>
            <a:ext cx="4282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9600" dirty="0">
                <a:solidFill>
                  <a:schemeClr val="accent5"/>
                </a:solidFill>
              </a:rPr>
              <a:t>Thanks!</a:t>
            </a:r>
            <a:endParaRPr sz="9600" dirty="0">
              <a:solidFill>
                <a:schemeClr val="accent5"/>
              </a:solidFill>
            </a:endParaRPr>
          </a:p>
        </p:txBody>
      </p:sp>
      <p:sp>
        <p:nvSpPr>
          <p:cNvPr id="347" name="Google Shape;347;p3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66</a:t>
            </a:fld>
            <a:endParaRPr dirty="0"/>
          </a:p>
        </p:txBody>
      </p:sp>
      <p:pic>
        <p:nvPicPr>
          <p:cNvPr id="7" name="Picture 6">
            <a:extLst>
              <a:ext uri="{FF2B5EF4-FFF2-40B4-BE49-F238E27FC236}">
                <a16:creationId xmlns:a16="http://schemas.microsoft.com/office/drawing/2014/main" id="{DA5AE96A-A615-DC4D-8083-D4D5C8DF9D5D}"/>
              </a:ext>
            </a:extLst>
          </p:cNvPr>
          <p:cNvPicPr>
            <a:picLocks noChangeAspect="1"/>
          </p:cNvPicPr>
          <p:nvPr/>
        </p:nvPicPr>
        <p:blipFill>
          <a:blip r:embed="rId4"/>
          <a:stretch>
            <a:fillRect/>
          </a:stretch>
        </p:blipFill>
        <p:spPr>
          <a:xfrm>
            <a:off x="8358488" y="187398"/>
            <a:ext cx="590982" cy="715985"/>
          </a:xfrm>
          <a:prstGeom prst="rect">
            <a:avLst/>
          </a:prstGeom>
        </p:spPr>
      </p:pic>
      <p:pic>
        <p:nvPicPr>
          <p:cNvPr id="4" name="Picture 3">
            <a:extLst>
              <a:ext uri="{FF2B5EF4-FFF2-40B4-BE49-F238E27FC236}">
                <a16:creationId xmlns:a16="http://schemas.microsoft.com/office/drawing/2014/main" id="{EE4FE15D-BC6E-FBF0-518D-020041B07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80" y="3674453"/>
            <a:ext cx="46418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Volunteers</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You’ll also need to consider whether you have enough people to run the event. I’ll give you a range of the ideal volunteers needed to run this event successfully.</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dirty="0"/>
          </a:p>
        </p:txBody>
      </p:sp>
      <p:pic>
        <p:nvPicPr>
          <p:cNvPr id="2" name="Picture 1">
            <a:extLst>
              <a:ext uri="{FF2B5EF4-FFF2-40B4-BE49-F238E27FC236}">
                <a16:creationId xmlns:a16="http://schemas.microsoft.com/office/drawing/2014/main" id="{9DB8FA6E-C8E9-1188-9489-7AE063BA3F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2555087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79100" y="836000"/>
            <a:ext cx="69621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Who Are You Trying To Reach?</a:t>
            </a:r>
            <a:endParaRPr dirty="0"/>
          </a:p>
        </p:txBody>
      </p:sp>
      <p:sp>
        <p:nvSpPr>
          <p:cNvPr id="91" name="Google Shape;91;p13"/>
          <p:cNvSpPr txBox="1">
            <a:spLocks noGrp="1"/>
          </p:cNvSpPr>
          <p:nvPr>
            <p:ph type="body" idx="1"/>
          </p:nvPr>
        </p:nvSpPr>
        <p:spPr>
          <a:xfrm>
            <a:off x="779100" y="1492425"/>
            <a:ext cx="6962100" cy="2921700"/>
          </a:xfrm>
          <a:prstGeom prst="rect">
            <a:avLst/>
          </a:prstGeom>
        </p:spPr>
        <p:txBody>
          <a:bodyPr spcFirstLastPara="1" wrap="square" lIns="0" tIns="0" rIns="0" bIns="0" anchor="t" anchorCtr="0">
            <a:noAutofit/>
          </a:bodyPr>
          <a:lstStyle/>
          <a:p>
            <a:pPr fontAlgn="base"/>
            <a:r>
              <a:rPr lang="en-US" sz="1800" dirty="0"/>
              <a:t>The members of your community are individuals that have unique interests and personalities. Due to these differences, the same ministry outreach idea won’t have the same impact on everyone. To have a truly successful outreach event, you need to narrow down and identify your target audience. This will make your outreach efforts more effective and feel more personal.</a:t>
            </a:r>
          </a:p>
        </p:txBody>
      </p:sp>
      <p:sp>
        <p:nvSpPr>
          <p:cNvPr id="93" name="Google Shape;93;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dirty="0"/>
          </a:p>
        </p:txBody>
      </p:sp>
      <p:pic>
        <p:nvPicPr>
          <p:cNvPr id="2" name="Picture 1">
            <a:extLst>
              <a:ext uri="{FF2B5EF4-FFF2-40B4-BE49-F238E27FC236}">
                <a16:creationId xmlns:a16="http://schemas.microsoft.com/office/drawing/2014/main" id="{7BAE408D-7E1A-3E3C-BFCD-8B48F95A0F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741200" y="203402"/>
            <a:ext cx="1063973" cy="1289023"/>
          </a:xfrm>
          <a:prstGeom prst="rect">
            <a:avLst/>
          </a:prstGeom>
        </p:spPr>
      </p:pic>
    </p:spTree>
    <p:extLst>
      <p:ext uri="{BB962C8B-B14F-4D97-AF65-F5344CB8AC3E}">
        <p14:creationId xmlns:p14="http://schemas.microsoft.com/office/powerpoint/2010/main" val="1009936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14DE6580-3A1A-24BD-4B30-10F10E480A70}"/>
              </a:ext>
            </a:extLst>
          </p:cNvPr>
          <p:cNvSpPr>
            <a:spLocks noGrp="1"/>
          </p:cNvSpPr>
          <p:nvPr>
            <p:ph type="title"/>
          </p:nvPr>
        </p:nvSpPr>
        <p:spPr>
          <a:xfrm>
            <a:off x="733654" y="1018469"/>
            <a:ext cx="4752746" cy="567929"/>
          </a:xfrm>
        </p:spPr>
        <p:txBody>
          <a:bodyPr/>
          <a:lstStyle/>
          <a:p>
            <a:pPr algn="ctr"/>
            <a:r>
              <a:rPr lang="en-US" altLang="en-US" sz="3300" dirty="0"/>
              <a:t>Group Discussion Time</a:t>
            </a:r>
            <a:br>
              <a:rPr lang="en-US" altLang="en-US" sz="3300" dirty="0"/>
            </a:br>
            <a:r>
              <a:rPr lang="en-US" altLang="en-US" sz="3300" dirty="0"/>
              <a:t>Share your Thoughts</a:t>
            </a:r>
          </a:p>
        </p:txBody>
      </p:sp>
      <p:pic>
        <p:nvPicPr>
          <p:cNvPr id="38914" name="Content Placeholder 3">
            <a:extLst>
              <a:ext uri="{FF2B5EF4-FFF2-40B4-BE49-F238E27FC236}">
                <a16:creationId xmlns:a16="http://schemas.microsoft.com/office/drawing/2014/main" id="{F1823136-3F12-A9CA-FFEA-EB5FAFC919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213890" y="2936829"/>
            <a:ext cx="2059451" cy="1287157"/>
          </a:xfrm>
        </p:spPr>
      </p:pic>
      <p:sp>
        <p:nvSpPr>
          <p:cNvPr id="38915" name="TextBox 4">
            <a:extLst>
              <a:ext uri="{FF2B5EF4-FFF2-40B4-BE49-F238E27FC236}">
                <a16:creationId xmlns:a16="http://schemas.microsoft.com/office/drawing/2014/main" id="{A713F33D-EB6A-B944-068E-906C75F543A8}"/>
              </a:ext>
            </a:extLst>
          </p:cNvPr>
          <p:cNvSpPr txBox="1">
            <a:spLocks noChangeArrowheads="1"/>
          </p:cNvSpPr>
          <p:nvPr/>
        </p:nvSpPr>
        <p:spPr bwMode="auto">
          <a:xfrm>
            <a:off x="515444" y="1832092"/>
            <a:ext cx="58645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a:buFont typeface="Arial" panose="020B0604020202020204" pitchFamily="34" charset="0"/>
              <a:buChar char="•"/>
            </a:pPr>
            <a:r>
              <a:rPr lang="en" sz="2400" dirty="0"/>
              <a:t>Why does the church need to do this?</a:t>
            </a:r>
          </a:p>
          <a:p>
            <a:pPr marL="342900" indent="-342900">
              <a:buFont typeface="Arial" panose="020B0604020202020204" pitchFamily="34" charset="0"/>
              <a:buChar char="•"/>
            </a:pPr>
            <a:r>
              <a:rPr lang="en" altLang="en-US" sz="2400" dirty="0"/>
              <a:t>Why is time commitment important?</a:t>
            </a:r>
          </a:p>
          <a:p>
            <a:pPr marL="342900" indent="-342900">
              <a:buFont typeface="Arial" panose="020B0604020202020204" pitchFamily="34" charset="0"/>
              <a:buChar char="•"/>
            </a:pPr>
            <a:r>
              <a:rPr lang="en" altLang="en-US" sz="2400" dirty="0"/>
              <a:t>How is this and investment?</a:t>
            </a:r>
          </a:p>
          <a:p>
            <a:pPr marL="342900" indent="-342900">
              <a:buFont typeface="Arial" panose="020B0604020202020204" pitchFamily="34" charset="0"/>
              <a:buChar char="•"/>
            </a:pPr>
            <a:r>
              <a:rPr lang="en" altLang="en-US" sz="2400" dirty="0"/>
              <a:t>Why is getting the right volunteers important?</a:t>
            </a:r>
          </a:p>
          <a:p>
            <a:pPr marL="342900" indent="-342900">
              <a:buFont typeface="Arial" panose="020B0604020202020204" pitchFamily="34" charset="0"/>
              <a:buChar char="•"/>
            </a:pPr>
            <a:r>
              <a:rPr lang="en" altLang="en-US" sz="2400" dirty="0"/>
              <a:t>Why us knowing your target group important?</a:t>
            </a:r>
          </a:p>
          <a:p>
            <a:pPr marL="342900" indent="-342900">
              <a:buFont typeface="Arial" panose="020B0604020202020204" pitchFamily="34" charset="0"/>
              <a:buChar char="•"/>
            </a:pPr>
            <a:endParaRPr lang="en-US" altLang="en-US" sz="2400" dirty="0"/>
          </a:p>
        </p:txBody>
      </p:sp>
      <p:pic>
        <p:nvPicPr>
          <p:cNvPr id="2" name="Picture 1">
            <a:extLst>
              <a:ext uri="{FF2B5EF4-FFF2-40B4-BE49-F238E27FC236}">
                <a16:creationId xmlns:a16="http://schemas.microsoft.com/office/drawing/2014/main" id="{D25943EE-A2EE-DAC0-5284-80D5D59C7B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80" b="98575" l="1728" r="96283">
                        <a14:foregroundMark x1="37487" y1="13693" x2="37487" y2="13693"/>
                        <a14:foregroundMark x1="27906" y1="25184" x2="27906" y2="25184"/>
                        <a14:foregroundMark x1="31414" y1="21598" x2="67906" y2="3974"/>
                        <a14:foregroundMark x1="67906" y1="3974" x2="82723" y2="33477"/>
                        <a14:foregroundMark x1="82723" y1="33477" x2="77120" y2="47516"/>
                        <a14:foregroundMark x1="62775" y1="24492" x2="62775" y2="24492"/>
                        <a14:foregroundMark x1="66702" y1="18359" x2="66702" y2="18359"/>
                        <a14:foregroundMark x1="58848" y1="17667" x2="70628" y2="26998"/>
                        <a14:foregroundMark x1="88010" y1="49676" x2="83351" y2="16631"/>
                        <a14:foregroundMark x1="83351" y1="16631" x2="48220" y2="5356"/>
                        <a14:foregroundMark x1="48220" y1="5356" x2="21832" y2="19525"/>
                        <a14:foregroundMark x1="21832" y1="19525" x2="21832" y2="30238"/>
                        <a14:foregroundMark x1="27016" y1="14428" x2="27016" y2="14428"/>
                        <a14:foregroundMark x1="33560" y1="8639" x2="33560" y2="8639"/>
                        <a14:foregroundMark x1="50995" y1="96069" x2="50995" y2="96069"/>
                        <a14:foregroundMark x1="39215" y1="88121" x2="39215" y2="88121"/>
                        <a14:foregroundMark x1="19215" y1="54341" x2="19215" y2="54341"/>
                        <a14:foregroundMark x1="8325" y1="39222" x2="8325" y2="39222"/>
                        <a14:foregroundMark x1="8743" y1="34557" x2="17696" y2="66004"/>
                        <a14:foregroundMark x1="17696" y1="66004" x2="49267" y2="96760"/>
                        <a14:foregroundMark x1="17906" y1="56501" x2="81414" y2="34212"/>
                        <a14:foregroundMark x1="81414" y1="34212" x2="82356" y2="44276"/>
                        <a14:foregroundMark x1="92827" y1="29158" x2="81047" y2="52873"/>
                        <a14:foregroundMark x1="81047" y1="52873" x2="81047" y2="52873"/>
                        <a14:foregroundMark x1="34031" y1="10799" x2="69110" y2="3283"/>
                        <a14:foregroundMark x1="69110" y1="3283" x2="92461" y2="23542"/>
                        <a14:foregroundMark x1="92461" y1="23542" x2="85340" y2="50454"/>
                        <a14:foregroundMark x1="85340" y1="50454" x2="75393" y2="59006"/>
                        <a14:foregroundMark x1="39686" y1="56112" x2="49267" y2="73391"/>
                        <a14:foregroundMark x1="62775" y1="55421" x2="51885" y2="76976"/>
                        <a14:foregroundMark x1="34450" y1="59352" x2="58429" y2="53261"/>
                        <a14:foregroundMark x1="30524" y1="14039" x2="57801" y2="2203"/>
                        <a14:foregroundMark x1="57801" y1="2203" x2="85079" y2="13909"/>
                        <a14:foregroundMark x1="85079" y1="13909" x2="88901" y2="19438"/>
                        <a14:foregroundMark x1="61047" y1="16199" x2="70157" y2="34212"/>
                        <a14:foregroundMark x1="66702" y1="14039" x2="66702" y2="36717"/>
                        <a14:foregroundMark x1="91099" y1="42117" x2="91937" y2="32397"/>
                        <a14:foregroundMark x1="78429" y1="39568" x2="74084" y2="35292"/>
                        <a14:foregroundMark x1="3089" y1="46048" x2="3508" y2="46782"/>
                        <a14:foregroundMark x1="4398" y1="50022" x2="21832" y2="71793"/>
                        <a14:foregroundMark x1="21832" y1="71793" x2="22670" y2="74125"/>
                        <a14:foregroundMark x1="3927" y1="46048" x2="3508" y2="33823"/>
                        <a14:foregroundMark x1="2618" y1="32397" x2="1780" y2="38143"/>
                        <a14:foregroundMark x1="3927" y1="32052" x2="23560" y2="29503"/>
                        <a14:foregroundMark x1="27906" y1="15853" x2="55812" y2="3197"/>
                        <a14:foregroundMark x1="55812" y1="3197" x2="87068" y2="12527"/>
                        <a14:foregroundMark x1="87068" y1="12527" x2="95602" y2="37797"/>
                        <a14:foregroundMark x1="95602" y1="37797" x2="74869" y2="59870"/>
                        <a14:foregroundMark x1="74869" y1="59870" x2="66702" y2="62981"/>
                        <a14:foregroundMark x1="87173" y1="53607" x2="65812" y2="60821"/>
                        <a14:foregroundMark x1="80628" y1="58272" x2="79319" y2="58661"/>
                        <a14:foregroundMark x1="72356" y1="61512" x2="72356" y2="61512"/>
                        <a14:foregroundMark x1="67539" y1="65140" x2="67539" y2="65140"/>
                        <a14:foregroundMark x1="63613" y1="73737" x2="62775" y2="75205"/>
                        <a14:foregroundMark x1="56649" y1="93521" x2="56649" y2="93521"/>
                        <a14:foregroundMark x1="30524" y1="12613" x2="30524" y2="12613"/>
                        <a14:foregroundMark x1="40105" y1="5054" x2="40105" y2="5054"/>
                        <a14:foregroundMark x1="47958" y1="3283" x2="47958" y2="3283"/>
                        <a14:foregroundMark x1="47068" y1="3629" x2="47068" y2="3629"/>
                        <a14:foregroundMark x1="39215" y1="6868" x2="39215" y2="6868"/>
                        <a14:foregroundMark x1="49686" y1="1123" x2="49686" y2="1123"/>
                        <a14:foregroundMark x1="53194" y1="1123" x2="53194" y2="1123"/>
                        <a14:foregroundMark x1="74084" y1="5054" x2="74084" y2="5054"/>
                        <a14:foregroundMark x1="69738" y1="2203" x2="69738" y2="2203"/>
                        <a14:foregroundMark x1="75812" y1="6523" x2="96126" y2="30670"/>
                        <a14:foregroundMark x1="96126" y1="30670" x2="86754" y2="52527"/>
                        <a14:foregroundMark x1="95445" y1="27732" x2="95445" y2="27732"/>
                        <a14:foregroundMark x1="89319" y1="14039" x2="89319" y2="14039"/>
                        <a14:foregroundMark x1="79319" y1="6868" x2="79319" y2="6868"/>
                        <a14:foregroundMark x1="94136" y1="19438" x2="94136" y2="19438"/>
                        <a14:foregroundMark x1="95445" y1="24104" x2="95445" y2="24104"/>
                        <a14:foregroundMark x1="96335" y1="38143" x2="96335" y2="38143"/>
                        <a14:foregroundMark x1="90628" y1="49287" x2="90628" y2="49287"/>
                        <a14:foregroundMark x1="94136" y1="46436" x2="94136" y2="46436"/>
                        <a14:foregroundMark x1="92408" y1="46782" x2="92408" y2="46782"/>
                        <a14:foregroundMark x1="59267" y1="83110" x2="59267" y2="83110"/>
                        <a14:foregroundMark x1="54503" y1="95680" x2="54503" y2="95680"/>
                        <a14:foregroundMark x1="54503" y1="98186" x2="54503" y2="98186"/>
                        <a14:foregroundMark x1="53613" y1="98575" x2="53613" y2="98575"/>
                        <a14:foregroundMark x1="60157" y1="84881" x2="60157" y2="84881"/>
                        <a14:foregroundMark x1="59267" y1="87430" x2="53194" y2="94989"/>
                        <a14:foregroundMark x1="66230" y1="67646" x2="62775" y2="74816"/>
                      </a14:backgroundRemoval>
                    </a14:imgEffect>
                  </a14:imgLayer>
                </a14:imgProps>
              </a:ext>
            </a:extLst>
          </a:blip>
          <a:stretch>
            <a:fillRect/>
          </a:stretch>
        </p:blipFill>
        <p:spPr>
          <a:xfrm>
            <a:off x="7209368" y="462442"/>
            <a:ext cx="1063973" cy="1289023"/>
          </a:xfrm>
          <a:prstGeom prst="rect">
            <a:avLst/>
          </a:prstGeom>
        </p:spPr>
      </p:pic>
      <p:sp>
        <p:nvSpPr>
          <p:cNvPr id="3" name="TextBox 2">
            <a:extLst>
              <a:ext uri="{FF2B5EF4-FFF2-40B4-BE49-F238E27FC236}">
                <a16:creationId xmlns:a16="http://schemas.microsoft.com/office/drawing/2014/main" id="{955FF56A-32A4-D188-DD04-64890DD68793}"/>
              </a:ext>
            </a:extLst>
          </p:cNvPr>
          <p:cNvSpPr txBox="1"/>
          <p:nvPr/>
        </p:nvSpPr>
        <p:spPr>
          <a:xfrm>
            <a:off x="5345758" y="4548272"/>
            <a:ext cx="3408219" cy="307777"/>
          </a:xfrm>
          <a:prstGeom prst="rect">
            <a:avLst/>
          </a:prstGeom>
          <a:solidFill>
            <a:schemeClr val="tx1">
              <a:lumMod val="10000"/>
              <a:lumOff val="90000"/>
            </a:schemeClr>
          </a:solidFill>
          <a:ln>
            <a:solidFill>
              <a:schemeClr val="accent1"/>
            </a:solidFill>
          </a:ln>
        </p:spPr>
        <p:txBody>
          <a:bodyPr wrap="square" rtlCol="0">
            <a:spAutoFit/>
          </a:bodyPr>
          <a:lstStyle/>
          <a:p>
            <a:r>
              <a:rPr lang="en-US" dirty="0"/>
              <a:t>Creative Outreach ideas for Pathfinders</a:t>
            </a:r>
          </a:p>
        </p:txBody>
      </p:sp>
    </p:spTree>
  </p:cSld>
  <p:clrMapOvr>
    <a:masterClrMapping/>
  </p:clrMapOvr>
</p:sld>
</file>

<file path=ppt/theme/theme1.xml><?xml version="1.0" encoding="utf-8"?>
<a:theme xmlns:a="http://schemas.openxmlformats.org/drawingml/2006/main" name="Alonso template">
  <a:themeElements>
    <a:clrScheme name="Custom 347">
      <a:dk1>
        <a:srgbClr val="410433"/>
      </a:dk1>
      <a:lt1>
        <a:srgbClr val="FFFFFF"/>
      </a:lt1>
      <a:dk2>
        <a:srgbClr val="9C9194"/>
      </a:dk2>
      <a:lt2>
        <a:srgbClr val="EBE7E4"/>
      </a:lt2>
      <a:accent1>
        <a:srgbClr val="77063F"/>
      </a:accent1>
      <a:accent2>
        <a:srgbClr val="AC0C5C"/>
      </a:accent2>
      <a:accent3>
        <a:srgbClr val="C7284F"/>
      </a:accent3>
      <a:accent4>
        <a:srgbClr val="FF7154"/>
      </a:accent4>
      <a:accent5>
        <a:srgbClr val="FF963C"/>
      </a:accent5>
      <a:accent6>
        <a:srgbClr val="FAC12B"/>
      </a:accent6>
      <a:hlink>
        <a:srgbClr val="77063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TotalTime>
  <Words>2500</Words>
  <Application>Microsoft Macintosh PowerPoint</Application>
  <PresentationFormat>On-screen Show (16:9)</PresentationFormat>
  <Paragraphs>197</Paragraphs>
  <Slides>66</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Fira Sans Light</vt:lpstr>
      <vt:lpstr>Fira Sans SemiBold</vt:lpstr>
      <vt:lpstr>Calibri</vt:lpstr>
      <vt:lpstr>Fira Sans;600</vt:lpstr>
      <vt:lpstr>Alonso template</vt:lpstr>
      <vt:lpstr>Creative Outreach ideas for Pathfinders</vt:lpstr>
      <vt:lpstr>Hello!</vt:lpstr>
      <vt:lpstr>Why The Church Needs Do This?</vt:lpstr>
      <vt:lpstr>Why The Church Need Do This?</vt:lpstr>
      <vt:lpstr>Time Commitment</vt:lpstr>
      <vt:lpstr>Investment</vt:lpstr>
      <vt:lpstr>Volunteers</vt:lpstr>
      <vt:lpstr>Who Are You Trying To Reach?</vt:lpstr>
      <vt:lpstr>Group Discussion Time Share your Thoughts</vt:lpstr>
      <vt:lpstr>Marketing Your Event</vt:lpstr>
      <vt:lpstr>Keep Track Of Volunteers</vt:lpstr>
      <vt:lpstr>Affording Your Outreach Ideas</vt:lpstr>
      <vt:lpstr>Setting Goals For Your Event</vt:lpstr>
      <vt:lpstr>We are going to Share 18 Ideas</vt:lpstr>
      <vt:lpstr>Family Movie Night</vt:lpstr>
      <vt:lpstr>PowerPoint Presentation</vt:lpstr>
      <vt:lpstr>PowerPoint Presentation</vt:lpstr>
      <vt:lpstr>Super Bowl Party</vt:lpstr>
      <vt:lpstr>PowerPoint Presentation</vt:lpstr>
      <vt:lpstr>PowerPoint Presentation</vt:lpstr>
      <vt:lpstr>PowerPoint Presentation</vt:lpstr>
      <vt:lpstr>Support A Senior Center</vt:lpstr>
      <vt:lpstr>PowerPoint Presentation</vt:lpstr>
      <vt:lpstr>PowerPoint Presentation</vt:lpstr>
      <vt:lpstr>Host A Concert</vt:lpstr>
      <vt:lpstr>PowerPoint Presentation</vt:lpstr>
      <vt:lpstr>PowerPoint Presentation</vt:lpstr>
      <vt:lpstr>Community Festival</vt:lpstr>
      <vt:lpstr>PowerPoint Presentation</vt:lpstr>
      <vt:lpstr>Halloween Alternatives</vt:lpstr>
      <vt:lpstr>PowerPoint Presentation</vt:lpstr>
      <vt:lpstr>Community  Garden</vt:lpstr>
      <vt:lpstr>PowerPoint Presentation</vt:lpstr>
      <vt:lpstr>PowerPoint Presentation</vt:lpstr>
      <vt:lpstr>Free  Lunches</vt:lpstr>
      <vt:lpstr>PowerPoint Presentation</vt:lpstr>
      <vt:lpstr>PowerPoint Presentation</vt:lpstr>
      <vt:lpstr>Homecoming  Service</vt:lpstr>
      <vt:lpstr>PowerPoint Presentation</vt:lpstr>
      <vt:lpstr>PowerPoint Presentation</vt:lpstr>
      <vt:lpstr>Group Discussion Time Which of these ideas you like?</vt:lpstr>
      <vt:lpstr>Multi-Church  Community VBS</vt:lpstr>
      <vt:lpstr>PowerPoint Presentation</vt:lpstr>
      <vt:lpstr>PowerPoint Presentation</vt:lpstr>
      <vt:lpstr>Community  Yard Sale</vt:lpstr>
      <vt:lpstr>PowerPoint Presentation</vt:lpstr>
      <vt:lpstr>PowerPoint Presentation</vt:lpstr>
      <vt:lpstr>Free Car  Wash</vt:lpstr>
      <vt:lpstr>PowerPoint Presentation</vt:lpstr>
      <vt:lpstr>PowerPoint Presentation</vt:lpstr>
      <vt:lpstr>Hold An Online Class</vt:lpstr>
      <vt:lpstr>PowerPoint Presentation</vt:lpstr>
      <vt:lpstr>PowerPoint Presentation</vt:lpstr>
      <vt:lpstr>Small Groups</vt:lpstr>
      <vt:lpstr>PowerPoint Presentation</vt:lpstr>
      <vt:lpstr>PowerPoint Presentation</vt:lpstr>
      <vt:lpstr>Stop &amp; Pray Day</vt:lpstr>
      <vt:lpstr>PowerPoint Presentation</vt:lpstr>
      <vt:lpstr>Mother’s Day</vt:lpstr>
      <vt:lpstr>PowerPoint Presentation</vt:lpstr>
      <vt:lpstr>All-Church Picnic</vt:lpstr>
      <vt:lpstr>PowerPoint Presentation</vt:lpstr>
      <vt:lpstr>Christmas Caroling</vt:lpstr>
      <vt:lpstr>PowerPoint Presentation</vt:lpstr>
      <vt:lpstr>Group Discussion Time Which of these ideas you like?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Outreach With Pathfinder</dc:title>
  <dc:creator>Julieanne</dc:creator>
  <cp:lastModifiedBy>Cinthia Portanova</cp:lastModifiedBy>
  <cp:revision>27</cp:revision>
  <dcterms:modified xsi:type="dcterms:W3CDTF">2023-02-07T03:01:02Z</dcterms:modified>
</cp:coreProperties>
</file>