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7" r:id="rId2"/>
    <p:sldId id="256" r:id="rId3"/>
    <p:sldId id="29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9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Lst>
  <p:sldSz cx="9144000" cy="5143500" type="screen16x9"/>
  <p:notesSz cx="6858000" cy="9144000"/>
  <p:embeddedFontLst>
    <p:embeddedFont>
      <p:font typeface="NTR" pitchFamily="2" charset="0"/>
      <p:regular r:id="rId38"/>
    </p:embeddedFont>
    <p:embeddedFont>
      <p:font typeface="Open Sans" panose="020B08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678"/>
  </p:normalViewPr>
  <p:slideViewPr>
    <p:cSldViewPr snapToGrid="0">
      <p:cViewPr varScale="1">
        <p:scale>
          <a:sx n="145" d="100"/>
          <a:sy n="145" d="100"/>
        </p:scale>
        <p:origin x="55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f878fe678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g1f878fe678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f878fe678c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1f878fe678c_0_5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878fe678c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1f878fe678c_0_6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f878fe678c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f878fe678c_0_7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878fe678c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f878fe678c_0_7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f878fe678c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1f878fe678c_0_9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878fe678c_0_1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f878fe678c_0_10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f878fe678c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Smoking- experience during high school years with cigarettes</a:t>
            </a:r>
            <a:endParaRPr b="1"/>
          </a:p>
          <a:p>
            <a:pPr marL="0" lvl="0" indent="0" algn="l" rtl="0">
              <a:spcBef>
                <a:spcPts val="0"/>
              </a:spcBef>
              <a:spcAft>
                <a:spcPts val="0"/>
              </a:spcAft>
              <a:buNone/>
            </a:pPr>
            <a:r>
              <a:rPr lang="en" b="1"/>
              <a:t>Marihuana legalized in NJ Isaiah 5:20 Woe to those who call evil good, and good evil; who put dakness for ligh</a:t>
            </a:r>
            <a:endParaRPr b="1"/>
          </a:p>
          <a:p>
            <a:pPr marL="0" lvl="0" indent="0" algn="l" rtl="0">
              <a:spcBef>
                <a:spcPts val="0"/>
              </a:spcBef>
              <a:spcAft>
                <a:spcPts val="0"/>
              </a:spcAft>
              <a:buNone/>
            </a:pPr>
            <a:r>
              <a:rPr lang="en" b="1"/>
              <a:t>Escuche al pastor Daniel Cabezas en su programacion matutina en Youtube acerca del suicidio de una joven.</a:t>
            </a:r>
            <a:endParaRPr b="1"/>
          </a:p>
          <a:p>
            <a:pPr marL="0" lvl="0" indent="0" algn="l" rtl="0">
              <a:spcBef>
                <a:spcPts val="0"/>
              </a:spcBef>
              <a:spcAft>
                <a:spcPts val="0"/>
              </a:spcAft>
              <a:buNone/>
            </a:pPr>
            <a:r>
              <a:rPr lang="en"/>
              <a:t>Working at JCMC with many cases of suicide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3" name="Google Shape;183;g1f878fe678c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f878fe678c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Smoking- experience during high school years with cigarettes</a:t>
            </a:r>
            <a:endParaRPr b="1"/>
          </a:p>
          <a:p>
            <a:pPr marL="0" lvl="0" indent="0" algn="l" rtl="0">
              <a:spcBef>
                <a:spcPts val="0"/>
              </a:spcBef>
              <a:spcAft>
                <a:spcPts val="0"/>
              </a:spcAft>
              <a:buNone/>
            </a:pPr>
            <a:r>
              <a:rPr lang="en" b="1"/>
              <a:t>Marihuana legalized in NJ Isaiah 5:20 Woe to those who call evil good, and good evil; who put dakness for ligh</a:t>
            </a:r>
            <a:endParaRPr b="1"/>
          </a:p>
          <a:p>
            <a:pPr marL="0" lvl="0" indent="0" algn="l" rtl="0">
              <a:spcBef>
                <a:spcPts val="0"/>
              </a:spcBef>
              <a:spcAft>
                <a:spcPts val="0"/>
              </a:spcAft>
              <a:buNone/>
            </a:pPr>
            <a:r>
              <a:rPr lang="en" b="1"/>
              <a:t>Escuche al pastor Daniel Cabezas en su programacion matutina en Youtube acerca del suicidio de una joven.</a:t>
            </a:r>
            <a:endParaRPr b="1"/>
          </a:p>
          <a:p>
            <a:pPr marL="0" lvl="0" indent="0" algn="l" rtl="0">
              <a:spcBef>
                <a:spcPts val="0"/>
              </a:spcBef>
              <a:spcAft>
                <a:spcPts val="0"/>
              </a:spcAft>
              <a:buNone/>
            </a:pPr>
            <a:r>
              <a:rPr lang="en"/>
              <a:t>Working at JCMC with many cases of suicide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3" name="Google Shape;183;g1f878fe678c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87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878fe678c_0_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1f878fe678c_0_27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f878fe678c_0_2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 DISCUSSION - 1 - ADD OTHER CONCERNS, 2 - MENTION ANY INSTANCES WHERE PATHFINDER SHOW EMOTIONAL CARACTERISTICS PRESENTED HERE AND HOW WAS IT SOLVED. WHO DO YOU INVOLVED IN RESOLUCTION CONCERNING YOUR PATHFINDERS?</a:t>
            </a:r>
            <a:endParaRPr/>
          </a:p>
        </p:txBody>
      </p:sp>
      <p:sp>
        <p:nvSpPr>
          <p:cNvPr id="208" name="Google Shape;208;g1f878fe678c_0_2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878fe678c_0_2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1f878fe678c_0_2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f878fe678c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f878fe678c_0_13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f878fe678c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1f878fe678c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878fe678c_0_1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1f878fe678c_0_14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f878fe678c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1f878fe678c_0_15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f878fe678c_0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1f878fe678c_0_16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878fe678c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1f878fe678c_0_17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f878fe678c_0_1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f878fe678c_0_18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f878fe678c_0_1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1f878fe678c_0_19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f878fe678c_0_2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1f878fe678c_0_20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f878fe678c_0_2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believe by doing these  attracts and keeps pathfinders in church</a:t>
            </a:r>
            <a:endParaRPr/>
          </a:p>
        </p:txBody>
      </p:sp>
      <p:sp>
        <p:nvSpPr>
          <p:cNvPr id="295" name="Google Shape;295;g1f878fe678c_0_20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878fe678c_0_2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1f878fe678c_0_2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825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f878fe678c_0_2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1f878fe678c_0_2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f878fe678c_0_2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f878fe678c_0_22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f878fe678c_0_2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1f878fe678c_0_23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878fe678c_0_2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1f878fe678c_0_24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f878fe678c_0_2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f878fe678c_0_2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f878fe678c_0_2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1f878fe678c_0_26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f878fe678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1f878fe678c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f878fe678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1f878fe678c_0_1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f878fe678c_0_2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1f878fe678c_0_28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f878fe678c_0_2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1f878fe678c_0_28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878fe678c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1f878fe678c_0_3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878fe678c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f878fe678c_0_4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mt="54000"/>
          </a:blip>
          <a:srcRect t="7784" b="7784"/>
          <a:stretch/>
        </p:blipFill>
        <p:spPr>
          <a:xfrm>
            <a:off x="0" y="0"/>
            <a:ext cx="9144005" cy="5143501"/>
          </a:xfrm>
          <a:prstGeom prst="rect">
            <a:avLst/>
          </a:prstGeom>
          <a:noFill/>
          <a:ln>
            <a:noFill/>
          </a:ln>
        </p:spPr>
      </p:pic>
      <p:pic>
        <p:nvPicPr>
          <p:cNvPr id="62" name="Google Shape;62;p14"/>
          <p:cNvPicPr preferRelativeResize="0"/>
          <p:nvPr/>
        </p:nvPicPr>
        <p:blipFill rotWithShape="1">
          <a:blip r:embed="rId4">
            <a:alphaModFix/>
          </a:blip>
          <a:srcRect/>
          <a:stretch/>
        </p:blipFill>
        <p:spPr>
          <a:xfrm>
            <a:off x="363171" y="2218372"/>
            <a:ext cx="2925128" cy="2925128"/>
          </a:xfrm>
          <a:prstGeom prst="rect">
            <a:avLst/>
          </a:prstGeom>
          <a:noFill/>
          <a:ln>
            <a:noFill/>
          </a:ln>
        </p:spPr>
      </p:pic>
      <p:sp>
        <p:nvSpPr>
          <p:cNvPr id="64" name="Google Shape;64;p14"/>
          <p:cNvSpPr txBox="1"/>
          <p:nvPr/>
        </p:nvSpPr>
        <p:spPr>
          <a:xfrm>
            <a:off x="2263600" y="561975"/>
            <a:ext cx="5793300" cy="19455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4000" b="0" i="0" u="none" strike="noStrike" cap="none">
                <a:solidFill>
                  <a:srgbClr val="000000"/>
                </a:solidFill>
                <a:latin typeface="Open Sans"/>
                <a:ea typeface="Open Sans"/>
                <a:cs typeface="Open Sans"/>
                <a:sym typeface="Open Sans"/>
              </a:rPr>
              <a:t>THE PURPOSE AND UNDERSTANDING OF PATHFINDERS</a:t>
            </a:r>
            <a:endParaRPr sz="700"/>
          </a:p>
        </p:txBody>
      </p:sp>
      <p:sp>
        <p:nvSpPr>
          <p:cNvPr id="65" name="Google Shape;65;p14"/>
          <p:cNvSpPr txBox="1"/>
          <p:nvPr/>
        </p:nvSpPr>
        <p:spPr>
          <a:xfrm>
            <a:off x="5898800" y="2507474"/>
            <a:ext cx="2730900" cy="563400"/>
          </a:xfrm>
          <a:prstGeom prst="rect">
            <a:avLst/>
          </a:prstGeom>
          <a:noFill/>
          <a:ln>
            <a:noFill/>
          </a:ln>
        </p:spPr>
        <p:txBody>
          <a:bodyPr spcFirstLastPara="1" wrap="square" lIns="0" tIns="0" rIns="0" bIns="0" anchor="t" anchorCtr="0">
            <a:normAutofit fontScale="92500" lnSpcReduction="20000"/>
          </a:bodyPr>
          <a:lstStyle/>
          <a:p>
            <a:pPr marL="0" marR="0" lvl="0" indent="0" algn="ctr" rtl="0">
              <a:lnSpc>
                <a:spcPct val="144014"/>
              </a:lnSpc>
              <a:spcBef>
                <a:spcPts val="0"/>
              </a:spcBef>
              <a:spcAft>
                <a:spcPts val="0"/>
              </a:spcAft>
              <a:buNone/>
            </a:pPr>
            <a:r>
              <a:rPr lang="en" sz="1500" i="0" u="none" strike="noStrike" cap="none">
                <a:solidFill>
                  <a:srgbClr val="000000"/>
                </a:solidFill>
                <a:latin typeface="Open Sans"/>
                <a:ea typeface="Open Sans"/>
                <a:cs typeface="Open Sans"/>
                <a:sym typeface="Open Sans"/>
              </a:rPr>
              <a:t>Sara Mejia</a:t>
            </a:r>
            <a:endParaRPr sz="700"/>
          </a:p>
          <a:p>
            <a:pPr marL="0" marR="0" lvl="0" indent="0" algn="ctr" rtl="0">
              <a:lnSpc>
                <a:spcPct val="144000"/>
              </a:lnSpc>
              <a:spcBef>
                <a:spcPts val="0"/>
              </a:spcBef>
              <a:spcAft>
                <a:spcPts val="0"/>
              </a:spcAft>
              <a:buNone/>
            </a:pPr>
            <a:r>
              <a:rPr lang="en" sz="1500" b="0" i="0" u="none" strike="noStrike" cap="none">
                <a:solidFill>
                  <a:srgbClr val="000000"/>
                </a:solidFill>
                <a:latin typeface="Open Sans"/>
                <a:ea typeface="Open Sans"/>
                <a:cs typeface="Open Sans"/>
                <a:sym typeface="Open Sans"/>
              </a:rPr>
              <a:t>New Jersey Conference</a:t>
            </a:r>
            <a:endParaRPr sz="700">
              <a:latin typeface="Open Sans"/>
              <a:ea typeface="Open Sans"/>
              <a:cs typeface="Open Sans"/>
              <a:sym typeface="Open Sans"/>
            </a:endParaRPr>
          </a:p>
        </p:txBody>
      </p:sp>
      <p:pic>
        <p:nvPicPr>
          <p:cNvPr id="3" name="Picture 2" descr="A picture containing text, clipart&#10;&#10;Description automatically generated">
            <a:extLst>
              <a:ext uri="{FF2B5EF4-FFF2-40B4-BE49-F238E27FC236}">
                <a16:creationId xmlns:a16="http://schemas.microsoft.com/office/drawing/2014/main" id="{FE0E0508-F8D4-1AF1-F6CA-27D9EC544199}"/>
              </a:ext>
            </a:extLst>
          </p:cNvPr>
          <p:cNvPicPr>
            <a:picLocks noChangeAspect="1"/>
          </p:cNvPicPr>
          <p:nvPr/>
        </p:nvPicPr>
        <p:blipFill>
          <a:blip r:embed="rId5"/>
          <a:stretch>
            <a:fillRect/>
          </a:stretch>
        </p:blipFill>
        <p:spPr>
          <a:xfrm>
            <a:off x="5881097" y="4170784"/>
            <a:ext cx="3042688" cy="7570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1"/>
          <p:cNvPicPr preferRelativeResize="0"/>
          <p:nvPr/>
        </p:nvPicPr>
        <p:blipFill rotWithShape="1">
          <a:blip r:embed="rId3">
            <a:alphaModFix amt="50000"/>
          </a:blip>
          <a:srcRect t="7813" b="7813"/>
          <a:stretch/>
        </p:blipFill>
        <p:spPr>
          <a:xfrm>
            <a:off x="0" y="-190500"/>
            <a:ext cx="9144002" cy="5614151"/>
          </a:xfrm>
          <a:prstGeom prst="rect">
            <a:avLst/>
          </a:prstGeom>
          <a:noFill/>
          <a:ln>
            <a:noFill/>
          </a:ln>
        </p:spPr>
      </p:pic>
      <p:sp>
        <p:nvSpPr>
          <p:cNvPr id="131" name="Google Shape;131;p21"/>
          <p:cNvSpPr txBox="1"/>
          <p:nvPr/>
        </p:nvSpPr>
        <p:spPr>
          <a:xfrm>
            <a:off x="3571400" y="1298725"/>
            <a:ext cx="4800600" cy="3740400"/>
          </a:xfrm>
          <a:prstGeom prst="rect">
            <a:avLst/>
          </a:prstGeom>
          <a:noFill/>
          <a:ln>
            <a:noFill/>
          </a:ln>
        </p:spPr>
        <p:txBody>
          <a:bodyPr spcFirstLastPara="1" wrap="square" lIns="0" tIns="0" rIns="0" bIns="0" anchor="t" anchorCtr="0">
            <a:spAutoFit/>
          </a:bodyPr>
          <a:lstStyle/>
          <a:p>
            <a:pPr marL="228600" marR="0" lvl="1" indent="-114300" algn="l" rtl="0">
              <a:lnSpc>
                <a:spcPct val="125007"/>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Increased sexual awareness</a:t>
            </a:r>
            <a:endParaRPr sz="700"/>
          </a:p>
          <a:p>
            <a:pPr marL="228600" marR="0" lvl="1" indent="-114300" algn="l" rtl="0">
              <a:lnSpc>
                <a:spcPct val="125007"/>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Concerned with body changes that accompany sexual maturation</a:t>
            </a:r>
            <a:endParaRPr sz="700"/>
          </a:p>
          <a:p>
            <a:pPr marL="228600" marR="0" lvl="1" indent="-114300" algn="l" rtl="0">
              <a:lnSpc>
                <a:spcPct val="125007"/>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Have a propensity towards junk foods but need good nutrition</a:t>
            </a:r>
            <a:endParaRPr sz="700"/>
          </a:p>
          <a:p>
            <a:pPr marL="228600" marR="0" lvl="1" indent="-114300" algn="l" rtl="0">
              <a:lnSpc>
                <a:spcPct val="125007"/>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Many lack good physical fitness (poor physical strength, endurance, and flexibility)</a:t>
            </a:r>
            <a:endParaRPr sz="700"/>
          </a:p>
          <a:p>
            <a:pPr marL="228600" marR="0" lvl="1" indent="-114300" algn="l" rtl="0">
              <a:lnSpc>
                <a:spcPct val="125007"/>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This is the age where experimentation with risky lifestyles occurs (sex/drugs/alcohol/tobacco etc)</a:t>
            </a:r>
            <a:endParaRPr sz="700"/>
          </a:p>
        </p:txBody>
      </p:sp>
      <p:pic>
        <p:nvPicPr>
          <p:cNvPr id="132" name="Google Shape;132;p21"/>
          <p:cNvPicPr preferRelativeResize="0"/>
          <p:nvPr/>
        </p:nvPicPr>
        <p:blipFill rotWithShape="1">
          <a:blip r:embed="rId4">
            <a:alphaModFix/>
          </a:blip>
          <a:srcRect/>
          <a:stretch/>
        </p:blipFill>
        <p:spPr>
          <a:xfrm>
            <a:off x="8177254" y="4219183"/>
            <a:ext cx="676957" cy="819932"/>
          </a:xfrm>
          <a:prstGeom prst="rect">
            <a:avLst/>
          </a:prstGeom>
          <a:noFill/>
          <a:ln>
            <a:noFill/>
          </a:ln>
        </p:spPr>
      </p:pic>
      <p:pic>
        <p:nvPicPr>
          <p:cNvPr id="133" name="Google Shape;133;p21"/>
          <p:cNvPicPr preferRelativeResize="0"/>
          <p:nvPr/>
        </p:nvPicPr>
        <p:blipFill rotWithShape="1">
          <a:blip r:embed="rId5">
            <a:alphaModFix/>
          </a:blip>
          <a:srcRect/>
          <a:stretch/>
        </p:blipFill>
        <p:spPr>
          <a:xfrm>
            <a:off x="750872" y="1695620"/>
            <a:ext cx="2741983" cy="2231290"/>
          </a:xfrm>
          <a:prstGeom prst="rect">
            <a:avLst/>
          </a:prstGeom>
          <a:noFill/>
          <a:ln>
            <a:noFill/>
          </a:ln>
        </p:spPr>
      </p:pic>
      <p:sp>
        <p:nvSpPr>
          <p:cNvPr id="134" name="Google Shape;134;p21"/>
          <p:cNvSpPr txBox="1"/>
          <p:nvPr/>
        </p:nvSpPr>
        <p:spPr>
          <a:xfrm>
            <a:off x="1281800" y="0"/>
            <a:ext cx="71562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THE PHYSICAL CHARACTERISTICS OF ADOLESCENCE (CONT.)</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2"/>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140" name="Google Shape;140;p22"/>
          <p:cNvPicPr preferRelativeResize="0"/>
          <p:nvPr/>
        </p:nvPicPr>
        <p:blipFill rotWithShape="1">
          <a:blip r:embed="rId4">
            <a:alphaModFix/>
          </a:blip>
          <a:srcRect/>
          <a:stretch/>
        </p:blipFill>
        <p:spPr>
          <a:xfrm>
            <a:off x="8119968" y="4219183"/>
            <a:ext cx="676957" cy="819932"/>
          </a:xfrm>
          <a:prstGeom prst="rect">
            <a:avLst/>
          </a:prstGeom>
          <a:noFill/>
          <a:ln>
            <a:noFill/>
          </a:ln>
        </p:spPr>
      </p:pic>
      <p:pic>
        <p:nvPicPr>
          <p:cNvPr id="141" name="Google Shape;141;p22"/>
          <p:cNvPicPr preferRelativeResize="0"/>
          <p:nvPr/>
        </p:nvPicPr>
        <p:blipFill rotWithShape="1">
          <a:blip r:embed="rId5">
            <a:alphaModFix/>
          </a:blip>
          <a:srcRect/>
          <a:stretch/>
        </p:blipFill>
        <p:spPr>
          <a:xfrm>
            <a:off x="744958" y="1703202"/>
            <a:ext cx="1535457" cy="2543199"/>
          </a:xfrm>
          <a:prstGeom prst="rect">
            <a:avLst/>
          </a:prstGeom>
          <a:noFill/>
          <a:ln>
            <a:noFill/>
          </a:ln>
        </p:spPr>
      </p:pic>
      <p:sp>
        <p:nvSpPr>
          <p:cNvPr id="142" name="Google Shape;142;p22"/>
          <p:cNvSpPr txBox="1"/>
          <p:nvPr/>
        </p:nvSpPr>
        <p:spPr>
          <a:xfrm>
            <a:off x="2398050" y="1949825"/>
            <a:ext cx="6231600" cy="2701200"/>
          </a:xfrm>
          <a:prstGeom prst="rect">
            <a:avLst/>
          </a:prstGeom>
          <a:noFill/>
          <a:ln>
            <a:noFill/>
          </a:ln>
        </p:spPr>
        <p:txBody>
          <a:bodyPr spcFirstLastPara="1" wrap="square" lIns="0" tIns="0" rIns="0" bIns="0" anchor="t" anchorCtr="0">
            <a:spAutoFit/>
          </a:bodyPr>
          <a:lstStyle/>
          <a:p>
            <a:pPr marL="228600" marR="0" lvl="1" indent="-114300" algn="l" rtl="0">
              <a:lnSpc>
                <a:spcPct val="124993"/>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Display a wide range of intellectual development</a:t>
            </a:r>
            <a:endParaRPr sz="700"/>
          </a:p>
          <a:p>
            <a:pPr marL="228600" marR="0" lvl="1" indent="-114300" algn="l" rtl="0">
              <a:lnSpc>
                <a:spcPct val="124993"/>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Transitioning from concrete to abstract thinking</a:t>
            </a:r>
            <a:endParaRPr sz="700"/>
          </a:p>
          <a:p>
            <a:pPr marL="228600" marR="0" lvl="1" indent="-114300" algn="l" rtl="0">
              <a:lnSpc>
                <a:spcPct val="124993"/>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Are curious and dabble in a wide range of pursuits, few of which are sustained</a:t>
            </a:r>
            <a:endParaRPr sz="700"/>
          </a:p>
          <a:p>
            <a:pPr marL="228600" marR="0" lvl="1" indent="-114300" algn="l" rtl="0">
              <a:lnSpc>
                <a:spcPct val="124993"/>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Prefer active over passive learning activities</a:t>
            </a:r>
            <a:endParaRPr sz="700"/>
          </a:p>
          <a:p>
            <a:pPr marL="228600" marR="0" lvl="1" indent="-114300" algn="l" rtl="0">
              <a:lnSpc>
                <a:spcPct val="124993"/>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Prefer interaction with peers during learning activities</a:t>
            </a:r>
            <a:endParaRPr sz="1800" b="0" i="0" u="none" strike="noStrike" cap="none">
              <a:solidFill>
                <a:srgbClr val="000000"/>
              </a:solidFill>
              <a:latin typeface="Open Sans"/>
              <a:ea typeface="Open Sans"/>
              <a:cs typeface="Open Sans"/>
              <a:sym typeface="Open Sans"/>
            </a:endParaRPr>
          </a:p>
          <a:p>
            <a:pPr marL="228600" marR="0" lvl="1" indent="-114300" algn="l" rtl="0">
              <a:lnSpc>
                <a:spcPct val="124993"/>
              </a:lnSpc>
              <a:spcBef>
                <a:spcPts val="0"/>
              </a:spcBef>
              <a:spcAft>
                <a:spcPts val="0"/>
              </a:spcAft>
              <a:buSzPts val="1800"/>
              <a:buFont typeface="Open Sans"/>
              <a:buChar char="•"/>
            </a:pPr>
            <a:r>
              <a:rPr lang="en" sz="1800">
                <a:latin typeface="Open Sans"/>
                <a:ea typeface="Open Sans"/>
                <a:cs typeface="Open Sans"/>
                <a:sym typeface="Open Sans"/>
              </a:rPr>
              <a:t>Expression of sense of humor may take place at the most embarrassing and least expected times.</a:t>
            </a:r>
            <a:endParaRPr sz="1800">
              <a:latin typeface="Open Sans"/>
              <a:ea typeface="Open Sans"/>
              <a:cs typeface="Open Sans"/>
              <a:sym typeface="Open Sans"/>
            </a:endParaRPr>
          </a:p>
        </p:txBody>
      </p:sp>
      <p:sp>
        <p:nvSpPr>
          <p:cNvPr id="143" name="Google Shape;143;p22"/>
          <p:cNvSpPr txBox="1"/>
          <p:nvPr/>
        </p:nvSpPr>
        <p:spPr>
          <a:xfrm>
            <a:off x="1008525" y="98200"/>
            <a:ext cx="7362300" cy="16050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THE MENTAL/EMOTIONAL CHARACTERISTICS OF ADOLESCENCE</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3"/>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sp>
        <p:nvSpPr>
          <p:cNvPr id="149" name="Google Shape;149;p23"/>
          <p:cNvSpPr txBox="1"/>
          <p:nvPr/>
        </p:nvSpPr>
        <p:spPr>
          <a:xfrm>
            <a:off x="2678200" y="1698325"/>
            <a:ext cx="5845800" cy="3217500"/>
          </a:xfrm>
          <a:prstGeom prst="rect">
            <a:avLst/>
          </a:prstGeom>
          <a:noFill/>
          <a:ln>
            <a:noFill/>
          </a:ln>
        </p:spPr>
        <p:txBody>
          <a:bodyPr spcFirstLastPara="1" wrap="square" lIns="0" tIns="0" rIns="0" bIns="0" anchor="t" anchorCtr="0">
            <a:spAutoFit/>
          </a:bodyPr>
          <a:lstStyle/>
          <a:p>
            <a:pPr marL="241300" marR="0" lvl="1" indent="-120650" algn="l" rtl="0">
              <a:lnSpc>
                <a:spcPct val="125019"/>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Respond positively to opportunities to participate in real life situations</a:t>
            </a:r>
            <a:endParaRPr sz="700"/>
          </a:p>
          <a:p>
            <a:pPr marL="241300" marR="0" lvl="1" indent="-120650" algn="l" rtl="0">
              <a:lnSpc>
                <a:spcPct val="125019"/>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Often preoccupied with self</a:t>
            </a:r>
            <a:endParaRPr sz="700"/>
          </a:p>
          <a:p>
            <a:pPr marL="241300" marR="0" lvl="1" indent="-120650" algn="l" rtl="0">
              <a:lnSpc>
                <a:spcPct val="125019"/>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Have a strong need for approval and are easily discouraged</a:t>
            </a:r>
            <a:endParaRPr sz="700"/>
          </a:p>
          <a:p>
            <a:pPr marL="241300" marR="0" lvl="1" indent="-120650" algn="l" rtl="0">
              <a:lnSpc>
                <a:spcPct val="125019"/>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Developing an increased understanding of personal abilities</a:t>
            </a:r>
            <a:endParaRPr sz="700"/>
          </a:p>
          <a:p>
            <a:pPr marL="241300" marR="0" lvl="1" indent="-120650" algn="l" rtl="0">
              <a:lnSpc>
                <a:spcPct val="125019"/>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Are inquisitive about adults, often challenging their authority, and always observing them</a:t>
            </a:r>
            <a:endParaRPr sz="700"/>
          </a:p>
        </p:txBody>
      </p:sp>
      <p:pic>
        <p:nvPicPr>
          <p:cNvPr id="150" name="Google Shape;150;p23"/>
          <p:cNvPicPr preferRelativeResize="0"/>
          <p:nvPr/>
        </p:nvPicPr>
        <p:blipFill rotWithShape="1">
          <a:blip r:embed="rId4">
            <a:alphaModFix/>
          </a:blip>
          <a:srcRect/>
          <a:stretch/>
        </p:blipFill>
        <p:spPr>
          <a:xfrm>
            <a:off x="8241508" y="190220"/>
            <a:ext cx="676957" cy="819932"/>
          </a:xfrm>
          <a:prstGeom prst="rect">
            <a:avLst/>
          </a:prstGeom>
          <a:noFill/>
          <a:ln>
            <a:noFill/>
          </a:ln>
        </p:spPr>
      </p:pic>
      <p:pic>
        <p:nvPicPr>
          <p:cNvPr id="151" name="Google Shape;151;p23"/>
          <p:cNvPicPr preferRelativeResize="0"/>
          <p:nvPr/>
        </p:nvPicPr>
        <p:blipFill rotWithShape="1">
          <a:blip r:embed="rId5">
            <a:alphaModFix/>
          </a:blip>
          <a:srcRect/>
          <a:stretch/>
        </p:blipFill>
        <p:spPr>
          <a:xfrm>
            <a:off x="484287" y="2282650"/>
            <a:ext cx="2046179" cy="2057401"/>
          </a:xfrm>
          <a:prstGeom prst="rect">
            <a:avLst/>
          </a:prstGeom>
          <a:noFill/>
          <a:ln>
            <a:noFill/>
          </a:ln>
        </p:spPr>
      </p:pic>
      <p:sp>
        <p:nvSpPr>
          <p:cNvPr id="152" name="Google Shape;152;p23"/>
          <p:cNvSpPr txBox="1"/>
          <p:nvPr/>
        </p:nvSpPr>
        <p:spPr>
          <a:xfrm>
            <a:off x="212900" y="93325"/>
            <a:ext cx="8931300" cy="16050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THE MENTAL/EMOTIONAL CHARACTERISTICS OF ADOLESCENCE (CONT.)</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158" name="Google Shape;158;p24"/>
          <p:cNvPicPr preferRelativeResize="0"/>
          <p:nvPr/>
        </p:nvPicPr>
        <p:blipFill rotWithShape="1">
          <a:blip r:embed="rId4">
            <a:alphaModFix/>
          </a:blip>
          <a:srcRect/>
          <a:stretch/>
        </p:blipFill>
        <p:spPr>
          <a:xfrm>
            <a:off x="8229015" y="4219183"/>
            <a:ext cx="676957" cy="819932"/>
          </a:xfrm>
          <a:prstGeom prst="rect">
            <a:avLst/>
          </a:prstGeom>
          <a:noFill/>
          <a:ln>
            <a:noFill/>
          </a:ln>
        </p:spPr>
      </p:pic>
      <p:sp>
        <p:nvSpPr>
          <p:cNvPr id="159" name="Google Shape;159;p24"/>
          <p:cNvSpPr txBox="1"/>
          <p:nvPr/>
        </p:nvSpPr>
        <p:spPr>
          <a:xfrm>
            <a:off x="257725" y="1736900"/>
            <a:ext cx="6858000" cy="3048600"/>
          </a:xfrm>
          <a:prstGeom prst="rect">
            <a:avLst/>
          </a:prstGeom>
          <a:noFill/>
          <a:ln>
            <a:noFill/>
          </a:ln>
        </p:spPr>
        <p:txBody>
          <a:bodyPr spcFirstLastPara="1" wrap="square" lIns="0" tIns="0" rIns="0" bIns="0" anchor="t" anchorCtr="0">
            <a:spAutoFit/>
          </a:bodyPr>
          <a:lstStyle/>
          <a:p>
            <a:pPr marL="228600" marR="0" lvl="1" indent="-114300" algn="l" rtl="0">
              <a:lnSpc>
                <a:spcPct val="125042"/>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May show a disinterest in conventional academic subjects but </a:t>
            </a:r>
            <a:endParaRPr sz="1800">
              <a:latin typeface="Open Sans"/>
              <a:ea typeface="Open Sans"/>
              <a:cs typeface="Open Sans"/>
              <a:sym typeface="Open Sans"/>
            </a:endParaRPr>
          </a:p>
          <a:p>
            <a:pPr marL="0" marR="0" lvl="0" indent="0" algn="l" rtl="0">
              <a:lnSpc>
                <a:spcPct val="125042"/>
              </a:lnSpc>
              <a:spcBef>
                <a:spcPts val="0"/>
              </a:spcBef>
              <a:spcAft>
                <a:spcPts val="0"/>
              </a:spcAft>
              <a:buNone/>
            </a:pPr>
            <a:r>
              <a:rPr lang="en" sz="1800">
                <a:latin typeface="Open Sans"/>
                <a:ea typeface="Open Sans"/>
                <a:cs typeface="Open Sans"/>
                <a:sym typeface="Open Sans"/>
              </a:rPr>
              <a:t>   </a:t>
            </a:r>
            <a:r>
              <a:rPr lang="en" sz="1800" b="0" i="0" u="none" strike="noStrike" cap="none">
                <a:solidFill>
                  <a:srgbClr val="000000"/>
                </a:solidFill>
                <a:latin typeface="Open Sans"/>
                <a:ea typeface="Open Sans"/>
                <a:cs typeface="Open Sans"/>
                <a:sym typeface="Open Sans"/>
              </a:rPr>
              <a:t> are intellectually curious about the world and themselves</a:t>
            </a:r>
            <a:endParaRPr sz="700"/>
          </a:p>
          <a:p>
            <a:pPr marL="228600" marR="0" lvl="1" indent="-114300" algn="l" rtl="0">
              <a:lnSpc>
                <a:spcPct val="125042"/>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Experience mood swings with peaks of intensity and unpredictability</a:t>
            </a:r>
            <a:endParaRPr sz="700"/>
          </a:p>
          <a:p>
            <a:pPr marL="228600" marR="0" lvl="1" indent="-114300" algn="l" rtl="0">
              <a:lnSpc>
                <a:spcPct val="125042"/>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Need to release energy, often in sudden, apparently </a:t>
            </a:r>
            <a:endParaRPr sz="1800">
              <a:latin typeface="Open Sans"/>
              <a:ea typeface="Open Sans"/>
              <a:cs typeface="Open Sans"/>
              <a:sym typeface="Open Sans"/>
            </a:endParaRPr>
          </a:p>
          <a:p>
            <a:pPr marL="228600" marR="0" lvl="1" indent="-114300" algn="l" rtl="0">
              <a:lnSpc>
                <a:spcPct val="125042"/>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 meaningless outbursts of activity</a:t>
            </a:r>
            <a:endParaRPr sz="700"/>
          </a:p>
          <a:p>
            <a:pPr marL="228600" marR="0" lvl="1" indent="-114300" algn="l" rtl="0">
              <a:lnSpc>
                <a:spcPct val="125042"/>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Seek to become increasingly independent, searching for adult identity and acceptance</a:t>
            </a:r>
            <a:endParaRPr sz="700"/>
          </a:p>
          <a:p>
            <a:pPr marL="228600" marR="0" lvl="1" indent="-114300" algn="l" rtl="0">
              <a:lnSpc>
                <a:spcPct val="125042"/>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Are increasingly concerned about peer acceptance</a:t>
            </a:r>
            <a:endParaRPr sz="700"/>
          </a:p>
        </p:txBody>
      </p:sp>
      <p:sp>
        <p:nvSpPr>
          <p:cNvPr id="160" name="Google Shape;160;p24"/>
          <p:cNvSpPr txBox="1"/>
          <p:nvPr/>
        </p:nvSpPr>
        <p:spPr>
          <a:xfrm>
            <a:off x="1720384" y="28575"/>
            <a:ext cx="5703300" cy="13134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2700" b="1" i="0" u="none" strike="noStrike" cap="none">
                <a:solidFill>
                  <a:srgbClr val="000000"/>
                </a:solidFill>
                <a:latin typeface="Open Sans"/>
                <a:ea typeface="Open Sans"/>
                <a:cs typeface="Open Sans"/>
                <a:sym typeface="Open Sans"/>
              </a:rPr>
              <a:t>THE MENTAL/EMOTIONAL CHARACTERISTICS OF ADOLESCENCE (CONT.)</a:t>
            </a:r>
            <a:endParaRPr sz="700"/>
          </a:p>
        </p:txBody>
      </p:sp>
      <p:pic>
        <p:nvPicPr>
          <p:cNvPr id="161" name="Google Shape;161;p24"/>
          <p:cNvPicPr preferRelativeResize="0"/>
          <p:nvPr/>
        </p:nvPicPr>
        <p:blipFill rotWithShape="1">
          <a:blip r:embed="rId5">
            <a:alphaModFix/>
          </a:blip>
          <a:srcRect b="328"/>
          <a:stretch/>
        </p:blipFill>
        <p:spPr>
          <a:xfrm>
            <a:off x="7059700" y="1736900"/>
            <a:ext cx="2006600" cy="2482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p:cNvPicPr preferRelativeResize="0"/>
          <p:nvPr/>
        </p:nvPicPr>
        <p:blipFill rotWithShape="1">
          <a:blip r:embed="rId3">
            <a:alphaModFix amt="50000"/>
          </a:blip>
          <a:srcRect t="7813" b="7813"/>
          <a:stretch/>
        </p:blipFill>
        <p:spPr>
          <a:xfrm>
            <a:off x="-1216924" y="0"/>
            <a:ext cx="10360926" cy="5828026"/>
          </a:xfrm>
          <a:prstGeom prst="rect">
            <a:avLst/>
          </a:prstGeom>
          <a:noFill/>
          <a:ln>
            <a:noFill/>
          </a:ln>
        </p:spPr>
      </p:pic>
      <p:sp>
        <p:nvSpPr>
          <p:cNvPr id="167" name="Google Shape;167;p25"/>
          <p:cNvSpPr txBox="1"/>
          <p:nvPr/>
        </p:nvSpPr>
        <p:spPr>
          <a:xfrm>
            <a:off x="2158175" y="1712125"/>
            <a:ext cx="6054300" cy="3001500"/>
          </a:xfrm>
          <a:prstGeom prst="rect">
            <a:avLst/>
          </a:prstGeom>
          <a:noFill/>
          <a:ln>
            <a:noFill/>
          </a:ln>
        </p:spPr>
        <p:txBody>
          <a:bodyPr spcFirstLastPara="1" wrap="square" lIns="0" tIns="0" rIns="0" bIns="0" anchor="t" anchorCtr="0">
            <a:spAutoFit/>
          </a:bodyPr>
          <a:lstStyle/>
          <a:p>
            <a:pPr marL="254000" marR="0" lvl="1" indent="-127000" algn="l" rtl="0">
              <a:lnSpc>
                <a:spcPct val="125000"/>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Tend to be self conscious, lacking in self esteem, and highly sensitive to criticism</a:t>
            </a:r>
            <a:endParaRPr sz="700"/>
          </a:p>
          <a:p>
            <a:pPr marL="254000" marR="0" lvl="1" indent="-127000" algn="l" rtl="0">
              <a:lnSpc>
                <a:spcPct val="125000"/>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Increasingly behave in ways associated with their gender</a:t>
            </a:r>
            <a:endParaRPr sz="700"/>
          </a:p>
          <a:p>
            <a:pPr marL="254000" marR="0" lvl="1" indent="-127000" algn="l" rtl="0">
              <a:lnSpc>
                <a:spcPct val="125000"/>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Are concerned with many societal issues as their personal value system develops</a:t>
            </a:r>
            <a:endParaRPr sz="700"/>
          </a:p>
          <a:p>
            <a:pPr marL="254000" marR="0" lvl="1" indent="-127000" algn="l" rtl="0">
              <a:lnSpc>
                <a:spcPct val="125000"/>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Believe that their personal problems, feelings, and experiences are unique to them</a:t>
            </a:r>
            <a:endParaRPr sz="700"/>
          </a:p>
        </p:txBody>
      </p:sp>
      <p:pic>
        <p:nvPicPr>
          <p:cNvPr id="168" name="Google Shape;168;p25"/>
          <p:cNvPicPr preferRelativeResize="0"/>
          <p:nvPr/>
        </p:nvPicPr>
        <p:blipFill rotWithShape="1">
          <a:blip r:embed="rId4">
            <a:alphaModFix/>
          </a:blip>
          <a:srcRect/>
          <a:stretch/>
        </p:blipFill>
        <p:spPr>
          <a:xfrm>
            <a:off x="8112503" y="4219183"/>
            <a:ext cx="676957" cy="819932"/>
          </a:xfrm>
          <a:prstGeom prst="rect">
            <a:avLst/>
          </a:prstGeom>
          <a:noFill/>
          <a:ln>
            <a:noFill/>
          </a:ln>
        </p:spPr>
      </p:pic>
      <p:pic>
        <p:nvPicPr>
          <p:cNvPr id="169" name="Google Shape;169;p25"/>
          <p:cNvPicPr preferRelativeResize="0"/>
          <p:nvPr/>
        </p:nvPicPr>
        <p:blipFill rotWithShape="1">
          <a:blip r:embed="rId5">
            <a:alphaModFix/>
          </a:blip>
          <a:srcRect/>
          <a:stretch/>
        </p:blipFill>
        <p:spPr>
          <a:xfrm>
            <a:off x="-266199" y="1721650"/>
            <a:ext cx="2101126" cy="2341249"/>
          </a:xfrm>
          <a:prstGeom prst="rect">
            <a:avLst/>
          </a:prstGeom>
          <a:noFill/>
          <a:ln>
            <a:noFill/>
          </a:ln>
        </p:spPr>
      </p:pic>
      <p:sp>
        <p:nvSpPr>
          <p:cNvPr id="170" name="Google Shape;170;p25"/>
          <p:cNvSpPr txBox="1"/>
          <p:nvPr/>
        </p:nvSpPr>
        <p:spPr>
          <a:xfrm>
            <a:off x="1146199" y="108025"/>
            <a:ext cx="7572000" cy="15564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3200" b="1" i="0" u="none" strike="noStrike" cap="none">
                <a:solidFill>
                  <a:srgbClr val="000000"/>
                </a:solidFill>
                <a:latin typeface="Open Sans"/>
                <a:ea typeface="Open Sans"/>
                <a:cs typeface="Open Sans"/>
                <a:sym typeface="Open Sans"/>
              </a:rPr>
              <a:t>THE MENTAL/EMOTIONAL CHARACTERISTICS OF ADOLESCENCE (CONT.)</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p:cNvPicPr preferRelativeResize="0"/>
          <p:nvPr/>
        </p:nvPicPr>
        <p:blipFill rotWithShape="1">
          <a:blip r:embed="rId3">
            <a:alphaModFix/>
          </a:blip>
          <a:srcRect t="12502" b="12495"/>
          <a:stretch/>
        </p:blipFill>
        <p:spPr>
          <a:xfrm>
            <a:off x="0" y="0"/>
            <a:ext cx="9144000" cy="5143500"/>
          </a:xfrm>
          <a:prstGeom prst="rect">
            <a:avLst/>
          </a:prstGeom>
          <a:noFill/>
          <a:ln>
            <a:noFill/>
          </a:ln>
        </p:spPr>
      </p:pic>
      <p:pic>
        <p:nvPicPr>
          <p:cNvPr id="176" name="Google Shape;176;p26"/>
          <p:cNvPicPr preferRelativeResize="0"/>
          <p:nvPr/>
        </p:nvPicPr>
        <p:blipFill rotWithShape="1">
          <a:blip r:embed="rId4">
            <a:alphaModFix amt="50000"/>
          </a:blip>
          <a:srcRect t="7898" b="7898"/>
          <a:stretch/>
        </p:blipFill>
        <p:spPr>
          <a:xfrm>
            <a:off x="0" y="10362"/>
            <a:ext cx="9143996" cy="5133141"/>
          </a:xfrm>
          <a:prstGeom prst="rect">
            <a:avLst/>
          </a:prstGeom>
          <a:noFill/>
          <a:ln>
            <a:noFill/>
          </a:ln>
        </p:spPr>
      </p:pic>
      <p:pic>
        <p:nvPicPr>
          <p:cNvPr id="177" name="Google Shape;177;p26"/>
          <p:cNvPicPr preferRelativeResize="0"/>
          <p:nvPr/>
        </p:nvPicPr>
        <p:blipFill rotWithShape="1">
          <a:blip r:embed="rId5">
            <a:alphaModFix/>
          </a:blip>
          <a:srcRect/>
          <a:stretch/>
        </p:blipFill>
        <p:spPr>
          <a:xfrm>
            <a:off x="8291172" y="4219183"/>
            <a:ext cx="676957" cy="819932"/>
          </a:xfrm>
          <a:prstGeom prst="rect">
            <a:avLst/>
          </a:prstGeom>
          <a:noFill/>
          <a:ln>
            <a:noFill/>
          </a:ln>
        </p:spPr>
      </p:pic>
      <p:pic>
        <p:nvPicPr>
          <p:cNvPr id="178" name="Google Shape;178;p26"/>
          <p:cNvPicPr preferRelativeResize="0"/>
          <p:nvPr/>
        </p:nvPicPr>
        <p:blipFill rotWithShape="1">
          <a:blip r:embed="rId6">
            <a:alphaModFix/>
          </a:blip>
          <a:srcRect/>
          <a:stretch/>
        </p:blipFill>
        <p:spPr>
          <a:xfrm>
            <a:off x="537553" y="1316873"/>
            <a:ext cx="1737328" cy="2509755"/>
          </a:xfrm>
          <a:prstGeom prst="rect">
            <a:avLst/>
          </a:prstGeom>
          <a:noFill/>
          <a:ln>
            <a:noFill/>
          </a:ln>
        </p:spPr>
      </p:pic>
      <p:sp>
        <p:nvSpPr>
          <p:cNvPr id="179" name="Google Shape;179;p26"/>
          <p:cNvSpPr txBox="1"/>
          <p:nvPr/>
        </p:nvSpPr>
        <p:spPr>
          <a:xfrm>
            <a:off x="2420475" y="1210225"/>
            <a:ext cx="6139800" cy="3859800"/>
          </a:xfrm>
          <a:prstGeom prst="rect">
            <a:avLst/>
          </a:prstGeom>
          <a:noFill/>
          <a:ln>
            <a:noFill/>
          </a:ln>
        </p:spPr>
        <p:txBody>
          <a:bodyPr spcFirstLastPara="1" wrap="square" lIns="0" tIns="0" rIns="0" bIns="0" anchor="t" anchorCtr="0">
            <a:spAutoFit/>
          </a:bodyPr>
          <a:lstStyle/>
          <a:p>
            <a:pPr marL="215900" marR="0" lvl="1" indent="-107950" algn="l" rtl="0">
              <a:lnSpc>
                <a:spcPct val="125007"/>
              </a:lnSpc>
              <a:spcBef>
                <a:spcPts val="0"/>
              </a:spcBef>
              <a:spcAft>
                <a:spcPts val="0"/>
              </a:spcAft>
              <a:buClr>
                <a:srgbClr val="000000"/>
              </a:buClr>
              <a:buSzPts val="1700"/>
              <a:buFont typeface="Arial"/>
              <a:buChar char="•"/>
            </a:pPr>
            <a:r>
              <a:rPr lang="en" sz="1700" b="0" i="0" u="none" strike="noStrike" cap="none">
                <a:solidFill>
                  <a:srgbClr val="000000"/>
                </a:solidFill>
                <a:latin typeface="Open Sans"/>
                <a:ea typeface="Open Sans"/>
                <a:cs typeface="Open Sans"/>
                <a:sym typeface="Open Sans"/>
              </a:rPr>
              <a:t>Often show compassion for those who are downtrodden or suffering</a:t>
            </a:r>
            <a:endParaRPr sz="700"/>
          </a:p>
          <a:p>
            <a:pPr marL="215900" marR="0" lvl="1" indent="-107950" algn="l" rtl="0">
              <a:lnSpc>
                <a:spcPct val="125007"/>
              </a:lnSpc>
              <a:spcBef>
                <a:spcPts val="0"/>
              </a:spcBef>
              <a:spcAft>
                <a:spcPts val="0"/>
              </a:spcAft>
              <a:buClr>
                <a:srgbClr val="000000"/>
              </a:buClr>
              <a:buSzPts val="1700"/>
              <a:buFont typeface="Arial"/>
              <a:buChar char="•"/>
            </a:pPr>
            <a:r>
              <a:rPr lang="en" sz="1700" b="0" i="0" u="none" strike="noStrike" cap="none">
                <a:solidFill>
                  <a:srgbClr val="000000"/>
                </a:solidFill>
                <a:latin typeface="Open Sans"/>
                <a:ea typeface="Open Sans"/>
                <a:cs typeface="Open Sans"/>
                <a:sym typeface="Open Sans"/>
              </a:rPr>
              <a:t>Are moving from acceptance of adult moral judgments to development of their own personal values</a:t>
            </a:r>
            <a:endParaRPr sz="700"/>
          </a:p>
          <a:p>
            <a:pPr marL="215900" marR="0" lvl="1" indent="-107950" algn="l" rtl="0">
              <a:lnSpc>
                <a:spcPct val="125007"/>
              </a:lnSpc>
              <a:spcBef>
                <a:spcPts val="0"/>
              </a:spcBef>
              <a:spcAft>
                <a:spcPts val="0"/>
              </a:spcAft>
              <a:buClr>
                <a:srgbClr val="000000"/>
              </a:buClr>
              <a:buSzPts val="1700"/>
              <a:buFont typeface="Arial"/>
              <a:buChar char="•"/>
            </a:pPr>
            <a:r>
              <a:rPr lang="en" sz="1700" b="0" i="0" u="none" strike="noStrike" cap="none">
                <a:solidFill>
                  <a:srgbClr val="000000"/>
                </a:solidFill>
                <a:latin typeface="Open Sans"/>
                <a:ea typeface="Open Sans"/>
                <a:cs typeface="Open Sans"/>
                <a:sym typeface="Open Sans"/>
              </a:rPr>
              <a:t>Are capable of participation in discussion of spiritual values</a:t>
            </a:r>
            <a:endParaRPr sz="700"/>
          </a:p>
          <a:p>
            <a:pPr marL="215900" marR="0" lvl="1" indent="-107950" algn="l" rtl="0">
              <a:lnSpc>
                <a:spcPct val="125007"/>
              </a:lnSpc>
              <a:spcBef>
                <a:spcPts val="0"/>
              </a:spcBef>
              <a:spcAft>
                <a:spcPts val="0"/>
              </a:spcAft>
              <a:buClr>
                <a:srgbClr val="000000"/>
              </a:buClr>
              <a:buSzPts val="1700"/>
              <a:buFont typeface="Arial"/>
              <a:buChar char="•"/>
            </a:pPr>
            <a:r>
              <a:rPr lang="en" sz="1700" b="0" i="0" u="none" strike="noStrike" cap="none">
                <a:solidFill>
                  <a:srgbClr val="000000"/>
                </a:solidFill>
                <a:latin typeface="Open Sans"/>
                <a:ea typeface="Open Sans"/>
                <a:cs typeface="Open Sans"/>
                <a:sym typeface="Open Sans"/>
              </a:rPr>
              <a:t>They need and are influence by trustworthy adult role models who will listen to them and affirm their positive spiritual values </a:t>
            </a:r>
            <a:endParaRPr sz="700"/>
          </a:p>
          <a:p>
            <a:pPr marL="215900" marR="0" lvl="1" indent="-107950" algn="l" rtl="0">
              <a:lnSpc>
                <a:spcPct val="125007"/>
              </a:lnSpc>
              <a:spcBef>
                <a:spcPts val="0"/>
              </a:spcBef>
              <a:spcAft>
                <a:spcPts val="0"/>
              </a:spcAft>
              <a:buClr>
                <a:srgbClr val="000000"/>
              </a:buClr>
              <a:buSzPts val="1700"/>
              <a:buFont typeface="Arial"/>
              <a:buChar char="•"/>
            </a:pPr>
            <a:r>
              <a:rPr lang="en" sz="1700" b="0" i="0" u="none" strike="noStrike" cap="none">
                <a:solidFill>
                  <a:srgbClr val="000000"/>
                </a:solidFill>
                <a:latin typeface="Open Sans"/>
                <a:ea typeface="Open Sans"/>
                <a:cs typeface="Open Sans"/>
                <a:sym typeface="Open Sans"/>
              </a:rPr>
              <a:t>Are increasingly aware of and concerned about inconsistencies between the values adults talk about and the values they exhibit </a:t>
            </a:r>
            <a:endParaRPr sz="700"/>
          </a:p>
        </p:txBody>
      </p:sp>
      <p:sp>
        <p:nvSpPr>
          <p:cNvPr id="180" name="Google Shape;180;p26"/>
          <p:cNvSpPr txBox="1"/>
          <p:nvPr/>
        </p:nvSpPr>
        <p:spPr>
          <a:xfrm>
            <a:off x="481850" y="74875"/>
            <a:ext cx="84267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dirty="0">
                <a:solidFill>
                  <a:srgbClr val="000000"/>
                </a:solidFill>
                <a:latin typeface="Open Sans"/>
                <a:ea typeface="Open Sans"/>
                <a:cs typeface="Open Sans"/>
                <a:sym typeface="Open Sans"/>
              </a:rPr>
              <a:t>THE MORAL/SPIRITUAL CHARACTERISTICS OF ADOLESCENCE</a:t>
            </a:r>
            <a:endParaRPr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3">
            <a:alphaModFix amt="30000"/>
          </a:blip>
          <a:srcRect t="8103" b="8095"/>
          <a:stretch/>
        </p:blipFill>
        <p:spPr>
          <a:xfrm>
            <a:off x="-732075" y="0"/>
            <a:ext cx="9876075" cy="5765624"/>
          </a:xfrm>
          <a:prstGeom prst="rect">
            <a:avLst/>
          </a:prstGeom>
          <a:noFill/>
          <a:ln>
            <a:noFill/>
          </a:ln>
        </p:spPr>
      </p:pic>
      <p:sp>
        <p:nvSpPr>
          <p:cNvPr id="186" name="Google Shape;186;p27"/>
          <p:cNvSpPr txBox="1"/>
          <p:nvPr/>
        </p:nvSpPr>
        <p:spPr>
          <a:xfrm>
            <a:off x="1341296" y="1048199"/>
            <a:ext cx="6762900" cy="3768724"/>
          </a:xfrm>
          <a:prstGeom prst="rect">
            <a:avLst/>
          </a:prstGeom>
          <a:noFill/>
          <a:ln>
            <a:noFill/>
          </a:ln>
        </p:spPr>
        <p:txBody>
          <a:bodyPr spcFirstLastPara="1" wrap="square" lIns="0" tIns="0" rIns="0" bIns="0" anchor="t" anchorCtr="0">
            <a:spAutoFit/>
          </a:bodyPr>
          <a:lstStyle/>
          <a:p>
            <a:pPr marL="215900" marR="0" lvl="1" indent="-120650" algn="l" rtl="0">
              <a:lnSpc>
                <a:spcPct val="125015"/>
              </a:lnSpc>
              <a:spcBef>
                <a:spcPts val="0"/>
              </a:spcBef>
              <a:spcAft>
                <a:spcPts val="0"/>
              </a:spcAft>
              <a:buClr>
                <a:srgbClr val="000000"/>
              </a:buClr>
              <a:buSzPts val="1900"/>
              <a:buFont typeface="Arial"/>
              <a:buChar char="•"/>
            </a:pPr>
            <a:r>
              <a:rPr lang="en" sz="1800" b="0" i="0" u="none" strike="noStrike" cap="none" dirty="0">
                <a:solidFill>
                  <a:srgbClr val="000000"/>
                </a:solidFill>
                <a:latin typeface="Open Sans"/>
                <a:ea typeface="Open Sans"/>
                <a:cs typeface="Open Sans"/>
                <a:sym typeface="Open Sans"/>
              </a:rPr>
              <a:t>Young Americans between the ages of 13 and 24 are still contracting HIV at the rate of 2 per hour.   Office of Natural AIDS Policy</a:t>
            </a:r>
          </a:p>
          <a:p>
            <a:pPr marL="95250" marR="0" lvl="1" algn="l" rtl="0">
              <a:lnSpc>
                <a:spcPct val="125015"/>
              </a:lnSpc>
              <a:spcBef>
                <a:spcPts val="0"/>
              </a:spcBef>
              <a:spcAft>
                <a:spcPts val="0"/>
              </a:spcAft>
              <a:buClr>
                <a:srgbClr val="000000"/>
              </a:buClr>
              <a:buSzPts val="1900"/>
            </a:pPr>
            <a:endParaRPr sz="800" dirty="0"/>
          </a:p>
          <a:p>
            <a:pPr marL="215900" marR="0" lvl="1" indent="-120650" algn="l" rtl="0">
              <a:lnSpc>
                <a:spcPct val="125015"/>
              </a:lnSpc>
              <a:spcBef>
                <a:spcPts val="0"/>
              </a:spcBef>
              <a:spcAft>
                <a:spcPts val="0"/>
              </a:spcAft>
              <a:buClr>
                <a:srgbClr val="000000"/>
              </a:buClr>
              <a:buSzPts val="1900"/>
              <a:buFont typeface="Arial"/>
              <a:buChar char="•"/>
            </a:pPr>
            <a:r>
              <a:rPr lang="en" sz="1800" b="0" i="0" u="none" strike="noStrike" cap="none" dirty="0">
                <a:solidFill>
                  <a:srgbClr val="000000"/>
                </a:solidFill>
                <a:latin typeface="Open Sans"/>
                <a:ea typeface="Open Sans"/>
                <a:cs typeface="Open Sans"/>
                <a:sym typeface="Open Sans"/>
              </a:rPr>
              <a:t>Every year 3 million teens--about 1 in 4 sexually active teens -- get a sexually transmitted disease (STD).   American Social Health Administration</a:t>
            </a:r>
          </a:p>
          <a:p>
            <a:pPr marL="95250" marR="0" lvl="1" algn="l" rtl="0">
              <a:lnSpc>
                <a:spcPct val="125015"/>
              </a:lnSpc>
              <a:spcBef>
                <a:spcPts val="0"/>
              </a:spcBef>
              <a:spcAft>
                <a:spcPts val="0"/>
              </a:spcAft>
              <a:buClr>
                <a:srgbClr val="000000"/>
              </a:buClr>
              <a:buSzPts val="1900"/>
            </a:pPr>
            <a:endParaRPr sz="800" dirty="0"/>
          </a:p>
          <a:p>
            <a:pPr marL="215900" marR="0" lvl="1" indent="-120650" algn="l" rtl="0">
              <a:lnSpc>
                <a:spcPct val="125015"/>
              </a:lnSpc>
              <a:spcBef>
                <a:spcPts val="0"/>
              </a:spcBef>
              <a:spcAft>
                <a:spcPts val="0"/>
              </a:spcAft>
              <a:buClr>
                <a:srgbClr val="000000"/>
              </a:buClr>
              <a:buSzPts val="1900"/>
              <a:buFont typeface="Arial"/>
              <a:buChar char="•"/>
            </a:pPr>
            <a:r>
              <a:rPr lang="en" sz="1800" b="0" i="0" u="none" strike="noStrike" cap="none" dirty="0">
                <a:solidFill>
                  <a:srgbClr val="000000"/>
                </a:solidFill>
                <a:latin typeface="Open Sans"/>
                <a:ea typeface="Open Sans"/>
                <a:cs typeface="Open Sans"/>
                <a:sym typeface="Open Sans"/>
              </a:rPr>
              <a:t>One-third of all smokers had their first cigarette by the age of 14.  Ninety percent of all smokers begin before the age of 21.   American Lung Association </a:t>
            </a:r>
            <a:endParaRPr sz="1800" dirty="0"/>
          </a:p>
          <a:p>
            <a:pPr marL="0" marR="0" lvl="0" indent="0" algn="l" rtl="0">
              <a:lnSpc>
                <a:spcPct val="140256"/>
              </a:lnSpc>
              <a:spcBef>
                <a:spcPts val="0"/>
              </a:spcBef>
              <a:spcAft>
                <a:spcPts val="0"/>
              </a:spcAft>
              <a:buNone/>
            </a:pPr>
            <a:endParaRPr sz="1600" b="0" i="0" u="none" strike="noStrike" cap="none" dirty="0">
              <a:solidFill>
                <a:srgbClr val="000000"/>
              </a:solidFill>
              <a:latin typeface="Open Sans"/>
              <a:ea typeface="Open Sans"/>
              <a:cs typeface="Open Sans"/>
              <a:sym typeface="Open Sans"/>
            </a:endParaRPr>
          </a:p>
        </p:txBody>
      </p:sp>
      <p:pic>
        <p:nvPicPr>
          <p:cNvPr id="187" name="Google Shape;187;p27"/>
          <p:cNvPicPr preferRelativeResize="0"/>
          <p:nvPr/>
        </p:nvPicPr>
        <p:blipFill rotWithShape="1">
          <a:blip r:embed="rId4">
            <a:alphaModFix/>
          </a:blip>
          <a:srcRect/>
          <a:stretch/>
        </p:blipFill>
        <p:spPr>
          <a:xfrm>
            <a:off x="8202564" y="4219183"/>
            <a:ext cx="676957" cy="819932"/>
          </a:xfrm>
          <a:prstGeom prst="rect">
            <a:avLst/>
          </a:prstGeom>
          <a:noFill/>
          <a:ln>
            <a:noFill/>
          </a:ln>
        </p:spPr>
      </p:pic>
      <p:pic>
        <p:nvPicPr>
          <p:cNvPr id="188" name="Google Shape;188;p27"/>
          <p:cNvPicPr preferRelativeResize="0"/>
          <p:nvPr/>
        </p:nvPicPr>
        <p:blipFill rotWithShape="1">
          <a:blip r:embed="rId5">
            <a:alphaModFix/>
          </a:blip>
          <a:srcRect/>
          <a:stretch/>
        </p:blipFill>
        <p:spPr>
          <a:xfrm>
            <a:off x="261653" y="2463489"/>
            <a:ext cx="971192" cy="1284029"/>
          </a:xfrm>
          <a:prstGeom prst="rect">
            <a:avLst/>
          </a:prstGeom>
          <a:noFill/>
          <a:ln>
            <a:noFill/>
          </a:ln>
        </p:spPr>
      </p:pic>
      <p:pic>
        <p:nvPicPr>
          <p:cNvPr id="189" name="Google Shape;189;p27"/>
          <p:cNvPicPr preferRelativeResize="0"/>
          <p:nvPr/>
        </p:nvPicPr>
        <p:blipFill rotWithShape="1">
          <a:blip r:embed="rId6">
            <a:alphaModFix/>
          </a:blip>
          <a:srcRect/>
          <a:stretch/>
        </p:blipFill>
        <p:spPr>
          <a:xfrm>
            <a:off x="153200" y="3875392"/>
            <a:ext cx="1188096" cy="1203136"/>
          </a:xfrm>
          <a:prstGeom prst="rect">
            <a:avLst/>
          </a:prstGeom>
          <a:noFill/>
          <a:ln>
            <a:noFill/>
          </a:ln>
        </p:spPr>
      </p:pic>
      <p:sp>
        <p:nvSpPr>
          <p:cNvPr id="190" name="Google Shape;190;p27"/>
          <p:cNvSpPr txBox="1"/>
          <p:nvPr/>
        </p:nvSpPr>
        <p:spPr>
          <a:xfrm>
            <a:off x="1019725" y="56025"/>
            <a:ext cx="7341000" cy="8643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2700" b="1" i="0" u="none" strike="noStrike" cap="none">
                <a:solidFill>
                  <a:srgbClr val="000000"/>
                </a:solidFill>
                <a:latin typeface="Open Sans"/>
                <a:ea typeface="Open Sans"/>
                <a:cs typeface="Open Sans"/>
                <a:sym typeface="Open Sans"/>
              </a:rPr>
              <a:t>WHY WE SHOULD BE CONCERNED WITH ADOLESCENCE</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3">
            <a:alphaModFix amt="30000"/>
          </a:blip>
          <a:srcRect t="8103" b="8095"/>
          <a:stretch/>
        </p:blipFill>
        <p:spPr>
          <a:xfrm>
            <a:off x="-732075" y="0"/>
            <a:ext cx="9876075" cy="5765624"/>
          </a:xfrm>
          <a:prstGeom prst="rect">
            <a:avLst/>
          </a:prstGeom>
          <a:noFill/>
          <a:ln>
            <a:noFill/>
          </a:ln>
        </p:spPr>
      </p:pic>
      <p:sp>
        <p:nvSpPr>
          <p:cNvPr id="186" name="Google Shape;186;p27"/>
          <p:cNvSpPr txBox="1"/>
          <p:nvPr/>
        </p:nvSpPr>
        <p:spPr>
          <a:xfrm>
            <a:off x="1439664" y="1461501"/>
            <a:ext cx="6762900" cy="2556854"/>
          </a:xfrm>
          <a:prstGeom prst="rect">
            <a:avLst/>
          </a:prstGeom>
          <a:noFill/>
          <a:ln>
            <a:noFill/>
          </a:ln>
        </p:spPr>
        <p:txBody>
          <a:bodyPr spcFirstLastPara="1" wrap="square" lIns="0" tIns="0" rIns="0" bIns="0" anchor="t" anchorCtr="0">
            <a:spAutoFit/>
          </a:bodyPr>
          <a:lstStyle/>
          <a:p>
            <a:pPr marL="215900" marR="0" lvl="1" indent="-120650" algn="l" rtl="0">
              <a:lnSpc>
                <a:spcPct val="125015"/>
              </a:lnSpc>
              <a:spcBef>
                <a:spcPts val="0"/>
              </a:spcBef>
              <a:spcAft>
                <a:spcPts val="0"/>
              </a:spcAft>
              <a:buClr>
                <a:srgbClr val="000000"/>
              </a:buClr>
              <a:buSzPts val="1900"/>
              <a:buFont typeface="Arial"/>
              <a:buChar char="•"/>
            </a:pPr>
            <a:r>
              <a:rPr lang="en" sz="1800" b="0" i="0" u="none" strike="noStrike" cap="none" dirty="0">
                <a:solidFill>
                  <a:srgbClr val="000000"/>
                </a:solidFill>
                <a:latin typeface="Open Sans"/>
                <a:ea typeface="Open Sans"/>
                <a:cs typeface="Open Sans"/>
                <a:sym typeface="Open Sans"/>
              </a:rPr>
              <a:t>Individuals who begin drinking before the age of 15 are four times more likely to become alcohol dependent than those who begin drinking at age 21.   The National Center on Addiction and Substance Abuse at Columbia University</a:t>
            </a:r>
          </a:p>
          <a:p>
            <a:pPr marL="95250" marR="0" lvl="1" algn="l" rtl="0">
              <a:lnSpc>
                <a:spcPct val="125015"/>
              </a:lnSpc>
              <a:spcBef>
                <a:spcPts val="0"/>
              </a:spcBef>
              <a:spcAft>
                <a:spcPts val="0"/>
              </a:spcAft>
              <a:buClr>
                <a:srgbClr val="000000"/>
              </a:buClr>
              <a:buSzPts val="1900"/>
            </a:pPr>
            <a:endParaRPr sz="700" dirty="0"/>
          </a:p>
          <a:p>
            <a:pPr marL="215900" marR="0" lvl="1" indent="-120650" algn="l" rtl="0">
              <a:lnSpc>
                <a:spcPct val="125015"/>
              </a:lnSpc>
              <a:spcBef>
                <a:spcPts val="0"/>
              </a:spcBef>
              <a:spcAft>
                <a:spcPts val="0"/>
              </a:spcAft>
              <a:buClr>
                <a:srgbClr val="000000"/>
              </a:buClr>
              <a:buSzPts val="1900"/>
              <a:buFont typeface="Arial"/>
              <a:buChar char="•"/>
            </a:pPr>
            <a:r>
              <a:rPr lang="en" sz="1800" b="0" i="0" u="none" strike="noStrike" cap="none" dirty="0">
                <a:solidFill>
                  <a:srgbClr val="000000"/>
                </a:solidFill>
                <a:latin typeface="Open Sans"/>
                <a:ea typeface="Open Sans"/>
                <a:cs typeface="Open Sans"/>
                <a:sym typeface="Open Sans"/>
              </a:rPr>
              <a:t>Suicide is the third leading cause of death among youths ages 15 to 20.  National Center for Health Statistics</a:t>
            </a:r>
            <a:endParaRPr sz="1800" dirty="0"/>
          </a:p>
          <a:p>
            <a:pPr marL="0" marR="0" lvl="0" indent="0" algn="l" rtl="0">
              <a:lnSpc>
                <a:spcPct val="140256"/>
              </a:lnSpc>
              <a:spcBef>
                <a:spcPts val="0"/>
              </a:spcBef>
              <a:spcAft>
                <a:spcPts val="0"/>
              </a:spcAft>
              <a:buNone/>
            </a:pPr>
            <a:endParaRPr sz="1600" b="0" i="0" u="none" strike="noStrike" cap="none" dirty="0">
              <a:solidFill>
                <a:srgbClr val="000000"/>
              </a:solidFill>
              <a:latin typeface="Open Sans"/>
              <a:ea typeface="Open Sans"/>
              <a:cs typeface="Open Sans"/>
              <a:sym typeface="Open Sans"/>
            </a:endParaRPr>
          </a:p>
        </p:txBody>
      </p:sp>
      <p:pic>
        <p:nvPicPr>
          <p:cNvPr id="187" name="Google Shape;187;p27"/>
          <p:cNvPicPr preferRelativeResize="0"/>
          <p:nvPr/>
        </p:nvPicPr>
        <p:blipFill rotWithShape="1">
          <a:blip r:embed="rId4">
            <a:alphaModFix/>
          </a:blip>
          <a:srcRect/>
          <a:stretch/>
        </p:blipFill>
        <p:spPr>
          <a:xfrm>
            <a:off x="8202564" y="4219183"/>
            <a:ext cx="676957" cy="819932"/>
          </a:xfrm>
          <a:prstGeom prst="rect">
            <a:avLst/>
          </a:prstGeom>
          <a:noFill/>
          <a:ln>
            <a:noFill/>
          </a:ln>
        </p:spPr>
      </p:pic>
      <p:pic>
        <p:nvPicPr>
          <p:cNvPr id="188" name="Google Shape;188;p27"/>
          <p:cNvPicPr preferRelativeResize="0"/>
          <p:nvPr/>
        </p:nvPicPr>
        <p:blipFill rotWithShape="1">
          <a:blip r:embed="rId5">
            <a:alphaModFix/>
          </a:blip>
          <a:srcRect/>
          <a:stretch/>
        </p:blipFill>
        <p:spPr>
          <a:xfrm>
            <a:off x="261653" y="2463489"/>
            <a:ext cx="971192" cy="1284029"/>
          </a:xfrm>
          <a:prstGeom prst="rect">
            <a:avLst/>
          </a:prstGeom>
          <a:noFill/>
          <a:ln>
            <a:noFill/>
          </a:ln>
        </p:spPr>
      </p:pic>
      <p:pic>
        <p:nvPicPr>
          <p:cNvPr id="189" name="Google Shape;189;p27"/>
          <p:cNvPicPr preferRelativeResize="0"/>
          <p:nvPr/>
        </p:nvPicPr>
        <p:blipFill rotWithShape="1">
          <a:blip r:embed="rId6">
            <a:alphaModFix/>
          </a:blip>
          <a:srcRect/>
          <a:stretch/>
        </p:blipFill>
        <p:spPr>
          <a:xfrm>
            <a:off x="153200" y="3875392"/>
            <a:ext cx="1188096" cy="1203136"/>
          </a:xfrm>
          <a:prstGeom prst="rect">
            <a:avLst/>
          </a:prstGeom>
          <a:noFill/>
          <a:ln>
            <a:noFill/>
          </a:ln>
        </p:spPr>
      </p:pic>
      <p:sp>
        <p:nvSpPr>
          <p:cNvPr id="190" name="Google Shape;190;p27"/>
          <p:cNvSpPr txBox="1"/>
          <p:nvPr/>
        </p:nvSpPr>
        <p:spPr>
          <a:xfrm>
            <a:off x="1019725" y="56025"/>
            <a:ext cx="7341000" cy="8643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2700" b="1" i="0" u="none" strike="noStrike" cap="none">
                <a:solidFill>
                  <a:srgbClr val="000000"/>
                </a:solidFill>
                <a:latin typeface="Open Sans"/>
                <a:ea typeface="Open Sans"/>
                <a:cs typeface="Open Sans"/>
                <a:sym typeface="Open Sans"/>
              </a:rPr>
              <a:t>WHY WE SHOULD BE CONCERNED WITH ADOLESCENCE</a:t>
            </a:r>
            <a:endParaRPr sz="700"/>
          </a:p>
        </p:txBody>
      </p:sp>
    </p:spTree>
    <p:extLst>
      <p:ext uri="{BB962C8B-B14F-4D97-AF65-F5344CB8AC3E}">
        <p14:creationId xmlns:p14="http://schemas.microsoft.com/office/powerpoint/2010/main" val="152332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196" name="Google Shape;196;p28"/>
          <p:cNvPicPr preferRelativeResize="0"/>
          <p:nvPr/>
        </p:nvPicPr>
        <p:blipFill rotWithShape="1">
          <a:blip r:embed="rId4">
            <a:alphaModFix/>
          </a:blip>
          <a:srcRect/>
          <a:stretch/>
        </p:blipFill>
        <p:spPr>
          <a:xfrm>
            <a:off x="8176570" y="4219183"/>
            <a:ext cx="676957" cy="819932"/>
          </a:xfrm>
          <a:prstGeom prst="rect">
            <a:avLst/>
          </a:prstGeom>
          <a:noFill/>
          <a:ln>
            <a:noFill/>
          </a:ln>
        </p:spPr>
      </p:pic>
      <p:sp>
        <p:nvSpPr>
          <p:cNvPr id="197" name="Google Shape;197;p28"/>
          <p:cNvSpPr txBox="1"/>
          <p:nvPr/>
        </p:nvSpPr>
        <p:spPr>
          <a:xfrm flipH="1">
            <a:off x="979125" y="760600"/>
            <a:ext cx="7530000" cy="30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chemeClr val="dk1"/>
                </a:solidFill>
              </a:rPr>
              <a:t>“WOE TO THOSE WHO CALL EVIL GOOD, AND GOOD EVIL; WHO PUT DARKNESS FOR LIGHT, AND LIGHT FOR DARKNESS; WHO PUT BITTER FOR SWEET, AND SWEET FOR BITTER”</a:t>
            </a:r>
            <a:endParaRPr sz="2700">
              <a:solidFill>
                <a:schemeClr val="dk1"/>
              </a:solidFill>
            </a:endParaRPr>
          </a:p>
          <a:p>
            <a:pPr marL="0" lvl="0" indent="0" algn="l" rtl="0">
              <a:spcBef>
                <a:spcPts val="0"/>
              </a:spcBef>
              <a:spcAft>
                <a:spcPts val="0"/>
              </a:spcAft>
              <a:buNone/>
            </a:pPr>
            <a:endParaRPr sz="2700">
              <a:solidFill>
                <a:schemeClr val="dk1"/>
              </a:solidFill>
            </a:endParaRPr>
          </a:p>
          <a:p>
            <a:pPr marL="0" lvl="0" indent="0" algn="l" rtl="0">
              <a:spcBef>
                <a:spcPts val="0"/>
              </a:spcBef>
              <a:spcAft>
                <a:spcPts val="0"/>
              </a:spcAft>
              <a:buNone/>
            </a:pPr>
            <a:r>
              <a:rPr lang="en" sz="2100">
                <a:solidFill>
                  <a:schemeClr val="dk1"/>
                </a:solidFill>
              </a:rPr>
              <a:t>ISAIAH 5:20 NKJV</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0"/>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11" name="Google Shape;211;p30"/>
          <p:cNvPicPr preferRelativeResize="0"/>
          <p:nvPr/>
        </p:nvPicPr>
        <p:blipFill rotWithShape="1">
          <a:blip r:embed="rId4">
            <a:alphaModFix/>
          </a:blip>
          <a:srcRect/>
          <a:stretch/>
        </p:blipFill>
        <p:spPr>
          <a:xfrm>
            <a:off x="8176570" y="4219183"/>
            <a:ext cx="676957" cy="819932"/>
          </a:xfrm>
          <a:prstGeom prst="rect">
            <a:avLst/>
          </a:prstGeom>
          <a:noFill/>
          <a:ln>
            <a:noFill/>
          </a:ln>
        </p:spPr>
      </p:pic>
      <p:sp>
        <p:nvSpPr>
          <p:cNvPr id="212" name="Google Shape;212;p30"/>
          <p:cNvSpPr txBox="1"/>
          <p:nvPr/>
        </p:nvSpPr>
        <p:spPr>
          <a:xfrm>
            <a:off x="1042065" y="814203"/>
            <a:ext cx="7134505"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t>Share at least 5 reasons why understanding adolescence </a:t>
            </a:r>
          </a:p>
          <a:p>
            <a:pPr marL="0" lvl="0" indent="0" algn="ctr" rtl="0">
              <a:spcBef>
                <a:spcPts val="0"/>
              </a:spcBef>
              <a:spcAft>
                <a:spcPts val="0"/>
              </a:spcAft>
              <a:buNone/>
            </a:pPr>
            <a:r>
              <a:rPr lang="en-US" sz="2400" b="1" dirty="0"/>
              <a:t>is important in working with Pathfinders</a:t>
            </a:r>
          </a:p>
        </p:txBody>
      </p:sp>
      <p:sp>
        <p:nvSpPr>
          <p:cNvPr id="2" name="TextBox 1">
            <a:extLst>
              <a:ext uri="{FF2B5EF4-FFF2-40B4-BE49-F238E27FC236}">
                <a16:creationId xmlns:a16="http://schemas.microsoft.com/office/drawing/2014/main" id="{50D17BE1-4F5E-BC59-3CC1-15382C1EBBA2}"/>
              </a:ext>
            </a:extLst>
          </p:cNvPr>
          <p:cNvSpPr txBox="1"/>
          <p:nvPr/>
        </p:nvSpPr>
        <p:spPr>
          <a:xfrm>
            <a:off x="3167737" y="2347400"/>
            <a:ext cx="2883159" cy="1631216"/>
          </a:xfrm>
          <a:prstGeom prst="rect">
            <a:avLst/>
          </a:prstGeom>
          <a:noFill/>
        </p:spPr>
        <p:txBody>
          <a:bodyPr wrap="square" rtlCol="0">
            <a:spAutoFit/>
          </a:bodyPr>
          <a:lstStyle/>
          <a:p>
            <a:pPr marL="342900" indent="-342900">
              <a:buAutoNum type="arabicPeriod"/>
            </a:pPr>
            <a:r>
              <a:rPr lang="en-US" sz="2000" b="1" dirty="0"/>
              <a:t>______________</a:t>
            </a:r>
          </a:p>
          <a:p>
            <a:pPr marL="342900" indent="-342900">
              <a:buAutoNum type="arabicPeriod"/>
            </a:pPr>
            <a:r>
              <a:rPr lang="en-US" sz="2000" b="1" dirty="0"/>
              <a:t>______________</a:t>
            </a:r>
          </a:p>
          <a:p>
            <a:pPr marL="342900" indent="-342900">
              <a:buAutoNum type="arabicPeriod"/>
            </a:pPr>
            <a:r>
              <a:rPr lang="en-US" sz="2000" b="1" dirty="0"/>
              <a:t>______________</a:t>
            </a:r>
          </a:p>
          <a:p>
            <a:pPr marL="342900" indent="-342900">
              <a:buAutoNum type="arabicPeriod"/>
            </a:pPr>
            <a:r>
              <a:rPr lang="en-US" sz="2000" b="1" dirty="0"/>
              <a:t>______________</a:t>
            </a:r>
          </a:p>
          <a:p>
            <a:pPr marL="342900" indent="-342900">
              <a:buAutoNum type="arabicPeriod"/>
            </a:pPr>
            <a:r>
              <a:rPr lang="en-US" sz="2000" b="1" dirty="0"/>
              <a:t>______________</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8176570" y="4219183"/>
            <a:ext cx="676957" cy="819932"/>
          </a:xfrm>
          <a:prstGeom prst="rect">
            <a:avLst/>
          </a:prstGeom>
          <a:noFill/>
          <a:ln>
            <a:noFill/>
          </a:ln>
        </p:spPr>
      </p:pic>
      <p:sp>
        <p:nvSpPr>
          <p:cNvPr id="56" name="Google Shape;56;p13"/>
          <p:cNvSpPr txBox="1"/>
          <p:nvPr/>
        </p:nvSpPr>
        <p:spPr>
          <a:xfrm>
            <a:off x="646500" y="342275"/>
            <a:ext cx="7605900" cy="38779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t>T</a:t>
            </a:r>
            <a:r>
              <a:rPr lang="en" sz="1800" dirty="0"/>
              <a:t>he Pathfinder Club is a church-centered spiritual and recreational program for young, ages 10-15.</a:t>
            </a:r>
            <a:endParaRPr sz="1800" dirty="0"/>
          </a:p>
          <a:p>
            <a:pPr marL="0" lvl="0" indent="0" algn="l" rtl="0">
              <a:spcBef>
                <a:spcPts val="0"/>
              </a:spcBef>
              <a:spcAft>
                <a:spcPts val="0"/>
              </a:spcAft>
              <a:buNone/>
            </a:pPr>
            <a:endParaRPr dirty="0"/>
          </a:p>
          <a:p>
            <a:pPr marL="0" lvl="0" indent="0" algn="l" rtl="0">
              <a:spcBef>
                <a:spcPts val="0"/>
              </a:spcBef>
              <a:spcAft>
                <a:spcPts val="0"/>
              </a:spcAft>
              <a:buNone/>
            </a:pPr>
            <a:r>
              <a:rPr lang="en" sz="1600" dirty="0"/>
              <a:t>9 Ideals and objectives of the seventh-day Adventist Church must be made relevant and attractive to its youth. To do so, the following goals must be achieved:</a:t>
            </a:r>
            <a:endParaRPr sz="1600" dirty="0"/>
          </a:p>
          <a:p>
            <a:pPr marL="0" lvl="0" indent="0" algn="l" rtl="0">
              <a:spcBef>
                <a:spcPts val="0"/>
              </a:spcBef>
              <a:spcAft>
                <a:spcPts val="0"/>
              </a:spcAft>
              <a:buNone/>
            </a:pPr>
            <a:endParaRPr dirty="0"/>
          </a:p>
          <a:p>
            <a:pPr marL="482600" lvl="0" indent="-342900" algn="l" rtl="0">
              <a:spcBef>
                <a:spcPts val="0"/>
              </a:spcBef>
              <a:spcAft>
                <a:spcPts val="0"/>
              </a:spcAft>
              <a:buSzPts val="1400"/>
              <a:buFont typeface="+mj-lt"/>
              <a:buAutoNum type="arabicPeriod"/>
            </a:pPr>
            <a:r>
              <a:rPr lang="en" sz="1600" dirty="0"/>
              <a:t>Help the youth to understand that God loves them, cares for them and appreciates them.</a:t>
            </a:r>
            <a:endParaRPr sz="1600" dirty="0"/>
          </a:p>
          <a:p>
            <a:pPr marL="482600" lvl="0" indent="-342900" algn="l" rtl="0">
              <a:spcBef>
                <a:spcPts val="0"/>
              </a:spcBef>
              <a:spcAft>
                <a:spcPts val="0"/>
              </a:spcAft>
              <a:buSzPts val="1400"/>
              <a:buFont typeface="+mj-lt"/>
              <a:buAutoNum type="arabicPeriod"/>
            </a:pPr>
            <a:r>
              <a:rPr lang="en" sz="1600" dirty="0"/>
              <a:t>Encourage Pathfinders to discover their own God-given potential.</a:t>
            </a:r>
            <a:endParaRPr sz="1600" dirty="0"/>
          </a:p>
          <a:p>
            <a:pPr marL="482600" lvl="0" indent="-342900" algn="l" rtl="0">
              <a:spcBef>
                <a:spcPts val="0"/>
              </a:spcBef>
              <a:spcAft>
                <a:spcPts val="0"/>
              </a:spcAft>
              <a:buSzPts val="1400"/>
              <a:buFont typeface="+mj-lt"/>
              <a:buAutoNum type="arabicPeriod"/>
            </a:pPr>
            <a:r>
              <a:rPr lang="en" sz="1600" dirty="0"/>
              <a:t>Inspire young people to give personal expression of their love for God.</a:t>
            </a:r>
            <a:endParaRPr sz="1600" dirty="0"/>
          </a:p>
          <a:p>
            <a:pPr marL="482600" lvl="0" indent="-342900" algn="l" rtl="0">
              <a:spcBef>
                <a:spcPts val="0"/>
              </a:spcBef>
              <a:spcAft>
                <a:spcPts val="0"/>
              </a:spcAft>
              <a:buSzPts val="1400"/>
              <a:buFont typeface="+mj-lt"/>
              <a:buAutoNum type="arabicPeriod"/>
            </a:pPr>
            <a:r>
              <a:rPr lang="en" sz="1600" dirty="0"/>
              <a:t>Make the personal salvation of each Pathfinder the priority of the Pathfinder club.</a:t>
            </a:r>
            <a:endParaRPr sz="1600" dirty="0"/>
          </a:p>
          <a:p>
            <a:pPr marL="482600" lvl="0" indent="-342900" algn="l" rtl="0">
              <a:spcBef>
                <a:spcPts val="0"/>
              </a:spcBef>
              <a:spcAft>
                <a:spcPts val="0"/>
              </a:spcAft>
              <a:buSzPts val="1400"/>
              <a:buFont typeface="+mj-lt"/>
              <a:buAutoNum type="arabicPeriod"/>
            </a:pPr>
            <a:r>
              <a:rPr lang="en" sz="1600" dirty="0"/>
              <a:t>Build into a Pathfinder’s life a healthy appreciation and love for God’s Creation.</a:t>
            </a: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t="12502" b="12495"/>
          <a:stretch/>
        </p:blipFill>
        <p:spPr>
          <a:xfrm>
            <a:off x="0" y="0"/>
            <a:ext cx="9144000" cy="5143500"/>
          </a:xfrm>
          <a:prstGeom prst="rect">
            <a:avLst/>
          </a:prstGeom>
          <a:noFill/>
          <a:ln>
            <a:noFill/>
          </a:ln>
        </p:spPr>
      </p:pic>
      <p:pic>
        <p:nvPicPr>
          <p:cNvPr id="218" name="Google Shape;218;p31"/>
          <p:cNvPicPr preferRelativeResize="0"/>
          <p:nvPr/>
        </p:nvPicPr>
        <p:blipFill rotWithShape="1">
          <a:blip r:embed="rId4">
            <a:alphaModFix amt="50000"/>
          </a:blip>
          <a:srcRect t="8074" b="8074"/>
          <a:stretch/>
        </p:blipFill>
        <p:spPr>
          <a:xfrm>
            <a:off x="0" y="0"/>
            <a:ext cx="9143996" cy="5111501"/>
          </a:xfrm>
          <a:prstGeom prst="rect">
            <a:avLst/>
          </a:prstGeom>
          <a:noFill/>
          <a:ln>
            <a:noFill/>
          </a:ln>
        </p:spPr>
      </p:pic>
      <p:pic>
        <p:nvPicPr>
          <p:cNvPr id="219" name="Google Shape;219;p31"/>
          <p:cNvPicPr preferRelativeResize="0"/>
          <p:nvPr/>
        </p:nvPicPr>
        <p:blipFill rotWithShape="1">
          <a:blip r:embed="rId5">
            <a:alphaModFix/>
          </a:blip>
          <a:srcRect/>
          <a:stretch/>
        </p:blipFill>
        <p:spPr>
          <a:xfrm>
            <a:off x="8214798" y="4219183"/>
            <a:ext cx="676957" cy="819932"/>
          </a:xfrm>
          <a:prstGeom prst="rect">
            <a:avLst/>
          </a:prstGeom>
          <a:noFill/>
          <a:ln>
            <a:noFill/>
          </a:ln>
        </p:spPr>
      </p:pic>
      <p:pic>
        <p:nvPicPr>
          <p:cNvPr id="220" name="Google Shape;220;p31"/>
          <p:cNvPicPr preferRelativeResize="0"/>
          <p:nvPr/>
        </p:nvPicPr>
        <p:blipFill rotWithShape="1">
          <a:blip r:embed="rId6">
            <a:alphaModFix/>
          </a:blip>
          <a:srcRect/>
          <a:stretch/>
        </p:blipFill>
        <p:spPr>
          <a:xfrm>
            <a:off x="2980095" y="1927688"/>
            <a:ext cx="3183811" cy="3183811"/>
          </a:xfrm>
          <a:prstGeom prst="rect">
            <a:avLst/>
          </a:prstGeom>
          <a:noFill/>
          <a:ln>
            <a:noFill/>
          </a:ln>
        </p:spPr>
      </p:pic>
      <p:sp>
        <p:nvSpPr>
          <p:cNvPr id="221" name="Google Shape;221;p31"/>
          <p:cNvSpPr txBox="1"/>
          <p:nvPr/>
        </p:nvSpPr>
        <p:spPr>
          <a:xfrm>
            <a:off x="2028971" y="566738"/>
            <a:ext cx="5086200" cy="1440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4500" b="1" i="0" u="none" strike="noStrike" cap="none">
                <a:solidFill>
                  <a:srgbClr val="000000"/>
                </a:solidFill>
                <a:latin typeface="Open Sans"/>
                <a:ea typeface="Open Sans"/>
                <a:cs typeface="Open Sans"/>
                <a:sym typeface="Open Sans"/>
              </a:rPr>
              <a:t>THE PURPOSE OF PATHFINDERS</a:t>
            </a:r>
            <a:endParaRPr sz="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2"/>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27" name="Google Shape;227;p32"/>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28" name="Google Shape;228;p32"/>
          <p:cNvPicPr preferRelativeResize="0"/>
          <p:nvPr/>
        </p:nvPicPr>
        <p:blipFill rotWithShape="1">
          <a:blip r:embed="rId5">
            <a:alphaModFix/>
          </a:blip>
          <a:srcRect/>
          <a:stretch/>
        </p:blipFill>
        <p:spPr>
          <a:xfrm>
            <a:off x="7249940" y="2054688"/>
            <a:ext cx="1619957" cy="2057088"/>
          </a:xfrm>
          <a:prstGeom prst="rect">
            <a:avLst/>
          </a:prstGeom>
          <a:noFill/>
          <a:ln>
            <a:noFill/>
          </a:ln>
        </p:spPr>
      </p:pic>
      <p:sp>
        <p:nvSpPr>
          <p:cNvPr id="229" name="Google Shape;229;p32"/>
          <p:cNvSpPr txBox="1"/>
          <p:nvPr/>
        </p:nvSpPr>
        <p:spPr>
          <a:xfrm>
            <a:off x="806825" y="1356300"/>
            <a:ext cx="6902700" cy="2925032"/>
          </a:xfrm>
          <a:prstGeom prst="rect">
            <a:avLst/>
          </a:prstGeom>
          <a:noFill/>
          <a:ln>
            <a:noFill/>
          </a:ln>
        </p:spPr>
        <p:txBody>
          <a:bodyPr spcFirstLastPara="1" wrap="square" lIns="0" tIns="0" rIns="0" bIns="0" anchor="t" anchorCtr="0">
            <a:spAutoFit/>
          </a:bodyPr>
          <a:lstStyle/>
          <a:p>
            <a:pPr marL="457200" marR="0" lvl="0" indent="0" algn="l" rtl="0">
              <a:lnSpc>
                <a:spcPct val="144030"/>
              </a:lnSpc>
              <a:spcBef>
                <a:spcPts val="0"/>
              </a:spcBef>
              <a:spcAft>
                <a:spcPts val="0"/>
              </a:spcAft>
              <a:buNone/>
            </a:pPr>
            <a:r>
              <a:rPr lang="en" sz="2200" dirty="0">
                <a:latin typeface="Open Sans"/>
                <a:ea typeface="Open Sans"/>
                <a:cs typeface="Open Sans"/>
                <a:sym typeface="Open Sans"/>
              </a:rPr>
              <a:t>1-  </a:t>
            </a:r>
            <a:r>
              <a:rPr lang="en" sz="2200" b="0" i="0" u="none" strike="noStrike" cap="none" dirty="0">
                <a:solidFill>
                  <a:srgbClr val="000000"/>
                </a:solidFill>
                <a:latin typeface="Open Sans"/>
                <a:ea typeface="Open Sans"/>
                <a:cs typeface="Open Sans"/>
                <a:sym typeface="Open Sans"/>
              </a:rPr>
              <a:t>Build relationships with Christ</a:t>
            </a:r>
            <a:endParaRPr sz="700" dirty="0"/>
          </a:p>
          <a:p>
            <a:pPr marL="457200" marR="0" lvl="0" indent="0" algn="l" rtl="0">
              <a:lnSpc>
                <a:spcPct val="144030"/>
              </a:lnSpc>
              <a:spcBef>
                <a:spcPts val="0"/>
              </a:spcBef>
              <a:spcAft>
                <a:spcPts val="0"/>
              </a:spcAft>
              <a:buNone/>
            </a:pPr>
            <a:r>
              <a:rPr lang="en" sz="2200" dirty="0">
                <a:latin typeface="Open Sans"/>
                <a:ea typeface="Open Sans"/>
                <a:cs typeface="Open Sans"/>
                <a:sym typeface="Open Sans"/>
              </a:rPr>
              <a:t>2 - </a:t>
            </a:r>
            <a:r>
              <a:rPr lang="en" sz="2200" b="0" i="0" u="none" strike="noStrike" cap="none" dirty="0">
                <a:solidFill>
                  <a:srgbClr val="000000"/>
                </a:solidFill>
                <a:latin typeface="Open Sans"/>
                <a:ea typeface="Open Sans"/>
                <a:cs typeface="Open Sans"/>
                <a:sym typeface="Open Sans"/>
              </a:rPr>
              <a:t>Teach young Christians to witness</a:t>
            </a:r>
            <a:endParaRPr sz="700" dirty="0"/>
          </a:p>
          <a:p>
            <a:pPr marL="457200" marR="0" lvl="0" indent="0" algn="l" rtl="0">
              <a:lnSpc>
                <a:spcPct val="144030"/>
              </a:lnSpc>
              <a:spcBef>
                <a:spcPts val="0"/>
              </a:spcBef>
              <a:spcAft>
                <a:spcPts val="0"/>
              </a:spcAft>
              <a:buNone/>
            </a:pPr>
            <a:r>
              <a:rPr lang="en" sz="2200" dirty="0">
                <a:latin typeface="Open Sans"/>
                <a:ea typeface="Open Sans"/>
                <a:cs typeface="Open Sans"/>
                <a:sym typeface="Open Sans"/>
              </a:rPr>
              <a:t>3 - </a:t>
            </a:r>
            <a:r>
              <a:rPr lang="en" sz="2200" b="0" i="0" u="none" strike="noStrike" cap="none" dirty="0">
                <a:solidFill>
                  <a:srgbClr val="000000"/>
                </a:solidFill>
                <a:latin typeface="Open Sans"/>
                <a:ea typeface="Open Sans"/>
                <a:cs typeface="Open Sans"/>
                <a:sym typeface="Open Sans"/>
              </a:rPr>
              <a:t>Grow Responsible citizens</a:t>
            </a:r>
            <a:endParaRPr sz="700" dirty="0"/>
          </a:p>
          <a:p>
            <a:pPr marL="457200" marR="0" lvl="0" indent="0" algn="l" rtl="0">
              <a:lnSpc>
                <a:spcPct val="144030"/>
              </a:lnSpc>
              <a:spcBef>
                <a:spcPts val="0"/>
              </a:spcBef>
              <a:spcAft>
                <a:spcPts val="0"/>
              </a:spcAft>
              <a:buNone/>
            </a:pPr>
            <a:r>
              <a:rPr lang="en" sz="2200" dirty="0">
                <a:latin typeface="Open Sans"/>
                <a:ea typeface="Open Sans"/>
                <a:cs typeface="Open Sans"/>
                <a:sym typeface="Open Sans"/>
              </a:rPr>
              <a:t>4 - </a:t>
            </a:r>
            <a:r>
              <a:rPr lang="en" sz="2200" b="0" i="0" u="none" strike="noStrike" cap="none" dirty="0">
                <a:solidFill>
                  <a:srgbClr val="000000"/>
                </a:solidFill>
                <a:latin typeface="Open Sans"/>
                <a:ea typeface="Open Sans"/>
                <a:cs typeface="Open Sans"/>
                <a:sym typeface="Open Sans"/>
              </a:rPr>
              <a:t>Provide positive mentors</a:t>
            </a:r>
            <a:endParaRPr sz="700" dirty="0"/>
          </a:p>
          <a:p>
            <a:pPr marL="457200" marR="0" lvl="0" indent="0" algn="l" rtl="0">
              <a:lnSpc>
                <a:spcPct val="144030"/>
              </a:lnSpc>
              <a:spcBef>
                <a:spcPts val="0"/>
              </a:spcBef>
              <a:spcAft>
                <a:spcPts val="0"/>
              </a:spcAft>
              <a:buNone/>
            </a:pPr>
            <a:r>
              <a:rPr lang="en" sz="2200" dirty="0">
                <a:latin typeface="Open Sans"/>
                <a:ea typeface="Open Sans"/>
                <a:cs typeface="Open Sans"/>
                <a:sym typeface="Open Sans"/>
              </a:rPr>
              <a:t>5 - </a:t>
            </a:r>
            <a:r>
              <a:rPr lang="en" sz="2200" b="0" i="0" u="none" strike="noStrike" cap="none" dirty="0">
                <a:solidFill>
                  <a:srgbClr val="000000"/>
                </a:solidFill>
                <a:latin typeface="Open Sans"/>
                <a:ea typeface="Open Sans"/>
                <a:cs typeface="Open Sans"/>
                <a:sym typeface="Open Sans"/>
              </a:rPr>
              <a:t>Build community</a:t>
            </a:r>
            <a:endParaRPr sz="700" dirty="0"/>
          </a:p>
          <a:p>
            <a:pPr marL="457200" marR="0" lvl="0" indent="0" algn="l" rtl="0">
              <a:lnSpc>
                <a:spcPct val="144030"/>
              </a:lnSpc>
              <a:spcBef>
                <a:spcPts val="0"/>
              </a:spcBef>
              <a:spcAft>
                <a:spcPts val="0"/>
              </a:spcAft>
              <a:buNone/>
            </a:pPr>
            <a:r>
              <a:rPr lang="en" sz="2200" dirty="0">
                <a:latin typeface="Open Sans"/>
                <a:ea typeface="Open Sans"/>
                <a:cs typeface="Open Sans"/>
                <a:sym typeface="Open Sans"/>
              </a:rPr>
              <a:t>6 - </a:t>
            </a:r>
            <a:r>
              <a:rPr lang="en" sz="2200" b="0" i="0" u="none" strike="noStrike" cap="none" dirty="0">
                <a:solidFill>
                  <a:srgbClr val="000000"/>
                </a:solidFill>
                <a:latin typeface="Open Sans"/>
                <a:ea typeface="Open Sans"/>
                <a:cs typeface="Open Sans"/>
                <a:sym typeface="Open Sans"/>
              </a:rPr>
              <a:t>Create opportunities for fun and</a:t>
            </a:r>
            <a:r>
              <a:rPr lang="en" sz="2200" dirty="0">
                <a:latin typeface="Open Sans"/>
                <a:ea typeface="Open Sans"/>
                <a:cs typeface="Open Sans"/>
                <a:sym typeface="Open Sans"/>
              </a:rPr>
              <a:t> fellowship</a:t>
            </a:r>
            <a:r>
              <a:rPr lang="en" sz="2200" b="0" i="0" u="none" strike="noStrike" cap="none" dirty="0">
                <a:solidFill>
                  <a:srgbClr val="000000"/>
                </a:solidFill>
                <a:latin typeface="Open Sans"/>
                <a:ea typeface="Open Sans"/>
                <a:cs typeface="Open Sans"/>
                <a:sym typeface="Open Sans"/>
              </a:rPr>
              <a:t>           </a:t>
            </a:r>
            <a:endParaRPr sz="700" dirty="0"/>
          </a:p>
        </p:txBody>
      </p:sp>
      <p:sp>
        <p:nvSpPr>
          <p:cNvPr id="230" name="Google Shape;230;p32"/>
          <p:cNvSpPr txBox="1"/>
          <p:nvPr/>
        </p:nvSpPr>
        <p:spPr>
          <a:xfrm>
            <a:off x="2170721" y="299697"/>
            <a:ext cx="48027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dirty="0">
                <a:solidFill>
                  <a:srgbClr val="000000"/>
                </a:solidFill>
                <a:latin typeface="Open Sans"/>
                <a:ea typeface="Open Sans"/>
                <a:cs typeface="Open Sans"/>
                <a:sym typeface="Open Sans"/>
              </a:rPr>
              <a:t>THE PURPOSE OF PATHFINDERS</a:t>
            </a:r>
            <a:endParaRPr sz="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3"/>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sp>
        <p:nvSpPr>
          <p:cNvPr id="236" name="Google Shape;236;p33"/>
          <p:cNvSpPr txBox="1"/>
          <p:nvPr/>
        </p:nvSpPr>
        <p:spPr>
          <a:xfrm>
            <a:off x="514350" y="1460665"/>
            <a:ext cx="6459000" cy="2777100"/>
          </a:xfrm>
          <a:prstGeom prst="rect">
            <a:avLst/>
          </a:prstGeom>
          <a:noFill/>
          <a:ln>
            <a:noFill/>
          </a:ln>
        </p:spPr>
        <p:txBody>
          <a:bodyPr spcFirstLastPara="1" wrap="square" lIns="0" tIns="0" rIns="0" bIns="0" anchor="t" anchorCtr="0">
            <a:spAutoFit/>
          </a:bodyPr>
          <a:lstStyle/>
          <a:p>
            <a:pPr marL="279400" marR="0" lvl="1" indent="-139700" algn="l" rtl="0">
              <a:lnSpc>
                <a:spcPct val="144014"/>
              </a:lnSpc>
              <a:spcBef>
                <a:spcPts val="0"/>
              </a:spcBef>
              <a:spcAft>
                <a:spcPts val="0"/>
              </a:spcAft>
              <a:buClr>
                <a:srgbClr val="000000"/>
              </a:buClr>
              <a:buSzPts val="2200"/>
              <a:buFont typeface="Arial"/>
              <a:buChar char="•"/>
            </a:pPr>
            <a:r>
              <a:rPr lang="en" sz="2200" b="0" i="0" u="none" strike="noStrike" cap="none">
                <a:solidFill>
                  <a:srgbClr val="000000"/>
                </a:solidFill>
                <a:latin typeface="Open Sans"/>
                <a:ea typeface="Open Sans"/>
                <a:cs typeface="Open Sans"/>
                <a:sym typeface="Open Sans"/>
              </a:rPr>
              <a:t>Research shows that 70% of all Adventist children who eventually become church members make their decisions before age 14.</a:t>
            </a:r>
            <a:endParaRPr sz="700"/>
          </a:p>
          <a:p>
            <a:pPr marL="279400" marR="0" lvl="1" indent="-139700" algn="l" rtl="0">
              <a:lnSpc>
                <a:spcPct val="144014"/>
              </a:lnSpc>
              <a:spcBef>
                <a:spcPts val="0"/>
              </a:spcBef>
              <a:spcAft>
                <a:spcPts val="0"/>
              </a:spcAft>
              <a:buClr>
                <a:srgbClr val="000000"/>
              </a:buClr>
              <a:buSzPts val="2200"/>
              <a:buFont typeface="Arial"/>
              <a:buChar char="•"/>
            </a:pPr>
            <a:r>
              <a:rPr lang="en" sz="2200" b="0" i="0" u="none" strike="noStrike" cap="none">
                <a:solidFill>
                  <a:srgbClr val="000000"/>
                </a:solidFill>
                <a:latin typeface="Open Sans"/>
                <a:ea typeface="Open Sans"/>
                <a:cs typeface="Open Sans"/>
                <a:sym typeface="Open Sans"/>
              </a:rPr>
              <a:t>Study of scripture</a:t>
            </a:r>
            <a:endParaRPr sz="700"/>
          </a:p>
          <a:p>
            <a:pPr marL="279400" marR="0" lvl="1" indent="-139700" algn="l" rtl="0">
              <a:lnSpc>
                <a:spcPct val="144014"/>
              </a:lnSpc>
              <a:spcBef>
                <a:spcPts val="0"/>
              </a:spcBef>
              <a:spcAft>
                <a:spcPts val="0"/>
              </a:spcAft>
              <a:buClr>
                <a:srgbClr val="000000"/>
              </a:buClr>
              <a:buSzPts val="2200"/>
              <a:buFont typeface="Arial"/>
              <a:buChar char="•"/>
            </a:pPr>
            <a:r>
              <a:rPr lang="en" sz="2200" b="0" i="0" u="none" strike="noStrike" cap="none">
                <a:solidFill>
                  <a:srgbClr val="000000"/>
                </a:solidFill>
                <a:latin typeface="Open Sans"/>
                <a:ea typeface="Open Sans"/>
                <a:cs typeface="Open Sans"/>
                <a:sym typeface="Open Sans"/>
              </a:rPr>
              <a:t>Study of church history</a:t>
            </a:r>
            <a:endParaRPr sz="700"/>
          </a:p>
          <a:p>
            <a:pPr marL="279400" marR="0" lvl="1" indent="-139700" algn="l" rtl="0">
              <a:lnSpc>
                <a:spcPct val="144014"/>
              </a:lnSpc>
              <a:spcBef>
                <a:spcPts val="0"/>
              </a:spcBef>
              <a:spcAft>
                <a:spcPts val="0"/>
              </a:spcAft>
              <a:buClr>
                <a:srgbClr val="000000"/>
              </a:buClr>
              <a:buSzPts val="2200"/>
              <a:buFont typeface="Arial"/>
              <a:buChar char="•"/>
            </a:pPr>
            <a:r>
              <a:rPr lang="en" sz="2200" b="0" i="0" u="none" strike="noStrike" cap="none">
                <a:solidFill>
                  <a:srgbClr val="000000"/>
                </a:solidFill>
                <a:latin typeface="Open Sans"/>
                <a:ea typeface="Open Sans"/>
                <a:cs typeface="Open Sans"/>
                <a:sym typeface="Open Sans"/>
              </a:rPr>
              <a:t>Study of God’s creation</a:t>
            </a:r>
            <a:endParaRPr sz="700"/>
          </a:p>
        </p:txBody>
      </p:sp>
      <p:pic>
        <p:nvPicPr>
          <p:cNvPr id="237" name="Google Shape;237;p33"/>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38" name="Google Shape;238;p33"/>
          <p:cNvPicPr preferRelativeResize="0"/>
          <p:nvPr/>
        </p:nvPicPr>
        <p:blipFill rotWithShape="1">
          <a:blip r:embed="rId5">
            <a:alphaModFix/>
          </a:blip>
          <a:srcRect/>
          <a:stretch/>
        </p:blipFill>
        <p:spPr>
          <a:xfrm>
            <a:off x="6494504" y="1977170"/>
            <a:ext cx="1926000" cy="2651980"/>
          </a:xfrm>
          <a:prstGeom prst="rect">
            <a:avLst/>
          </a:prstGeom>
          <a:noFill/>
          <a:ln>
            <a:noFill/>
          </a:ln>
        </p:spPr>
      </p:pic>
      <p:sp>
        <p:nvSpPr>
          <p:cNvPr id="239" name="Google Shape;239;p33"/>
          <p:cNvSpPr txBox="1"/>
          <p:nvPr/>
        </p:nvSpPr>
        <p:spPr>
          <a:xfrm>
            <a:off x="2170721" y="328316"/>
            <a:ext cx="4802700" cy="10566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3300" b="1" i="0" u="none" strike="noStrike" cap="none">
                <a:solidFill>
                  <a:srgbClr val="000000"/>
                </a:solidFill>
                <a:latin typeface="Open Sans"/>
                <a:ea typeface="Open Sans"/>
                <a:cs typeface="Open Sans"/>
                <a:sym typeface="Open Sans"/>
              </a:rPr>
              <a:t>BUILD RELATIONSHIPS WITH CHRIST</a:t>
            </a:r>
            <a:endParaRPr sz="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4"/>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45" name="Google Shape;245;p34"/>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46" name="Google Shape;246;p34"/>
          <p:cNvPicPr preferRelativeResize="0"/>
          <p:nvPr/>
        </p:nvPicPr>
        <p:blipFill rotWithShape="1">
          <a:blip r:embed="rId5">
            <a:alphaModFix/>
          </a:blip>
          <a:srcRect/>
          <a:stretch/>
        </p:blipFill>
        <p:spPr>
          <a:xfrm>
            <a:off x="5102448" y="1939321"/>
            <a:ext cx="3039136" cy="2374324"/>
          </a:xfrm>
          <a:prstGeom prst="rect">
            <a:avLst/>
          </a:prstGeom>
          <a:noFill/>
          <a:ln>
            <a:noFill/>
          </a:ln>
        </p:spPr>
      </p:pic>
      <p:sp>
        <p:nvSpPr>
          <p:cNvPr id="247" name="Google Shape;247;p34"/>
          <p:cNvSpPr txBox="1"/>
          <p:nvPr/>
        </p:nvSpPr>
        <p:spPr>
          <a:xfrm>
            <a:off x="514350" y="552450"/>
            <a:ext cx="4588200" cy="2784300"/>
          </a:xfrm>
          <a:prstGeom prst="rect">
            <a:avLst/>
          </a:prstGeom>
          <a:noFill/>
          <a:ln>
            <a:noFill/>
          </a:ln>
        </p:spPr>
        <p:txBody>
          <a:bodyPr spcFirstLastPara="1" wrap="square" lIns="0" tIns="0" rIns="0" bIns="0" anchor="t" anchorCtr="0">
            <a:spAutoFit/>
          </a:bodyPr>
          <a:lstStyle/>
          <a:p>
            <a:pPr marL="0" marR="0" lvl="0" indent="0" algn="l" rtl="0">
              <a:lnSpc>
                <a:spcPct val="108001"/>
              </a:lnSpc>
              <a:spcBef>
                <a:spcPts val="0"/>
              </a:spcBef>
              <a:spcAft>
                <a:spcPts val="0"/>
              </a:spcAft>
              <a:buNone/>
            </a:pPr>
            <a:r>
              <a:rPr lang="en" sz="3400" b="0" i="0" u="none" strike="noStrike" cap="none">
                <a:solidFill>
                  <a:srgbClr val="000000"/>
                </a:solidFill>
                <a:latin typeface="Open Sans"/>
                <a:ea typeface="Open Sans"/>
                <a:cs typeface="Open Sans"/>
                <a:sym typeface="Open Sans"/>
              </a:rPr>
              <a:t>“TRAIN A CHILD IN THE WAY HE SHOULD GO, AND WHEN HE IS OLD HE WILL NOT TURN FROM IT”</a:t>
            </a:r>
            <a:endParaRPr sz="700"/>
          </a:p>
        </p:txBody>
      </p:sp>
      <p:sp>
        <p:nvSpPr>
          <p:cNvPr id="248" name="Google Shape;248;p34"/>
          <p:cNvSpPr txBox="1"/>
          <p:nvPr/>
        </p:nvSpPr>
        <p:spPr>
          <a:xfrm>
            <a:off x="514350" y="3336750"/>
            <a:ext cx="2712900" cy="338700"/>
          </a:xfrm>
          <a:prstGeom prst="rect">
            <a:avLst/>
          </a:prstGeom>
          <a:noFill/>
          <a:ln>
            <a:noFill/>
          </a:ln>
        </p:spPr>
        <p:txBody>
          <a:bodyPr spcFirstLastPara="1" wrap="square" lIns="0" tIns="0" rIns="0" bIns="0" anchor="t" anchorCtr="0">
            <a:spAutoFit/>
          </a:bodyPr>
          <a:lstStyle/>
          <a:p>
            <a:pPr marL="0" marR="0" lvl="0" indent="0" algn="l" rtl="0">
              <a:lnSpc>
                <a:spcPct val="144002"/>
              </a:lnSpc>
              <a:spcBef>
                <a:spcPts val="0"/>
              </a:spcBef>
              <a:spcAft>
                <a:spcPts val="0"/>
              </a:spcAft>
              <a:buNone/>
            </a:pPr>
            <a:r>
              <a:rPr lang="en" sz="2200" b="1" i="0" u="none" strike="noStrike" cap="none">
                <a:solidFill>
                  <a:srgbClr val="000000"/>
                </a:solidFill>
                <a:latin typeface="Open Sans"/>
                <a:ea typeface="Open Sans"/>
                <a:cs typeface="Open Sans"/>
                <a:sym typeface="Open Sans"/>
              </a:rPr>
              <a:t>PROVERBS 22:6</a:t>
            </a:r>
            <a:endParaRPr sz="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5"/>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54" name="Google Shape;254;p35"/>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55" name="Google Shape;255;p35"/>
          <p:cNvPicPr preferRelativeResize="0"/>
          <p:nvPr/>
        </p:nvPicPr>
        <p:blipFill rotWithShape="1">
          <a:blip r:embed="rId5">
            <a:alphaModFix/>
          </a:blip>
          <a:srcRect/>
          <a:stretch/>
        </p:blipFill>
        <p:spPr>
          <a:xfrm>
            <a:off x="623283" y="1423656"/>
            <a:ext cx="3094876" cy="2383055"/>
          </a:xfrm>
          <a:prstGeom prst="rect">
            <a:avLst/>
          </a:prstGeom>
          <a:noFill/>
          <a:ln>
            <a:noFill/>
          </a:ln>
        </p:spPr>
      </p:pic>
      <p:sp>
        <p:nvSpPr>
          <p:cNvPr id="256" name="Google Shape;256;p35"/>
          <p:cNvSpPr txBox="1"/>
          <p:nvPr/>
        </p:nvSpPr>
        <p:spPr>
          <a:xfrm>
            <a:off x="3878025" y="1613925"/>
            <a:ext cx="4907400" cy="2398200"/>
          </a:xfrm>
          <a:prstGeom prst="rect">
            <a:avLst/>
          </a:prstGeom>
          <a:noFill/>
          <a:ln>
            <a:noFill/>
          </a:ln>
        </p:spPr>
        <p:txBody>
          <a:bodyPr spcFirstLastPara="1" wrap="square" lIns="0" tIns="0" rIns="0" bIns="0" anchor="t" anchorCtr="0">
            <a:spAutoFit/>
          </a:bodyPr>
          <a:lstStyle/>
          <a:p>
            <a:pPr marL="241300" marR="0" lvl="1" indent="-120650" algn="l" rtl="0">
              <a:lnSpc>
                <a:spcPct val="144011"/>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Witnessing is a lifestyle</a:t>
            </a:r>
            <a:endParaRPr sz="700"/>
          </a:p>
          <a:p>
            <a:pPr marL="241300" marR="0" lvl="1" indent="-120650" algn="l" rtl="0">
              <a:lnSpc>
                <a:spcPct val="144011"/>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Outreach activities</a:t>
            </a:r>
            <a:endParaRPr sz="700"/>
          </a:p>
          <a:p>
            <a:pPr marL="241300" marR="0" lvl="1" indent="-120650" algn="l" rtl="0">
              <a:lnSpc>
                <a:spcPct val="144011"/>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Full participation in local church ministry programs</a:t>
            </a:r>
            <a:endParaRPr sz="700"/>
          </a:p>
          <a:p>
            <a:pPr marL="241300" marR="0" lvl="1" indent="-120650" algn="l" rtl="0">
              <a:lnSpc>
                <a:spcPct val="144011"/>
              </a:lnSpc>
              <a:spcBef>
                <a:spcPts val="0"/>
              </a:spcBef>
              <a:spcAft>
                <a:spcPts val="0"/>
              </a:spcAft>
              <a:buClr>
                <a:srgbClr val="000000"/>
              </a:buClr>
              <a:buSzPts val="1900"/>
              <a:buFont typeface="Arial"/>
              <a:buChar char="•"/>
            </a:pPr>
            <a:r>
              <a:rPr lang="en" sz="1900" b="0" i="0" u="none" strike="noStrike" cap="none">
                <a:solidFill>
                  <a:srgbClr val="000000"/>
                </a:solidFill>
                <a:latin typeface="Open Sans"/>
                <a:ea typeface="Open Sans"/>
                <a:cs typeface="Open Sans"/>
                <a:sym typeface="Open Sans"/>
              </a:rPr>
              <a:t>Pathfinders as a ministry to member and non-member children</a:t>
            </a:r>
            <a:endParaRPr sz="700"/>
          </a:p>
        </p:txBody>
      </p:sp>
      <p:sp>
        <p:nvSpPr>
          <p:cNvPr id="257" name="Google Shape;257;p35"/>
          <p:cNvSpPr txBox="1"/>
          <p:nvPr/>
        </p:nvSpPr>
        <p:spPr>
          <a:xfrm>
            <a:off x="2170725" y="145675"/>
            <a:ext cx="51468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TEACH YOUNG CHRISTIANS TO WITNESS</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6"/>
          <p:cNvPicPr preferRelativeResize="0"/>
          <p:nvPr/>
        </p:nvPicPr>
        <p:blipFill rotWithShape="1">
          <a:blip r:embed="rId3">
            <a:alphaModFix amt="50000"/>
          </a:blip>
          <a:srcRect t="7813" b="7813"/>
          <a:stretch/>
        </p:blipFill>
        <p:spPr>
          <a:xfrm>
            <a:off x="0" y="0"/>
            <a:ext cx="9144005" cy="5143499"/>
          </a:xfrm>
          <a:prstGeom prst="rect">
            <a:avLst/>
          </a:prstGeom>
          <a:noFill/>
          <a:ln>
            <a:noFill/>
          </a:ln>
        </p:spPr>
      </p:pic>
      <p:pic>
        <p:nvPicPr>
          <p:cNvPr id="263" name="Google Shape;263;p36"/>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64" name="Google Shape;264;p36"/>
          <p:cNvPicPr preferRelativeResize="0"/>
          <p:nvPr/>
        </p:nvPicPr>
        <p:blipFill rotWithShape="1">
          <a:blip r:embed="rId5">
            <a:alphaModFix/>
          </a:blip>
          <a:srcRect/>
          <a:stretch/>
        </p:blipFill>
        <p:spPr>
          <a:xfrm>
            <a:off x="5176347" y="590568"/>
            <a:ext cx="3017212" cy="2598574"/>
          </a:xfrm>
          <a:prstGeom prst="rect">
            <a:avLst/>
          </a:prstGeom>
          <a:noFill/>
          <a:ln>
            <a:noFill/>
          </a:ln>
        </p:spPr>
      </p:pic>
      <p:sp>
        <p:nvSpPr>
          <p:cNvPr id="265" name="Google Shape;265;p36"/>
          <p:cNvSpPr txBox="1"/>
          <p:nvPr/>
        </p:nvSpPr>
        <p:spPr>
          <a:xfrm>
            <a:off x="483600" y="561975"/>
            <a:ext cx="4637400" cy="2545200"/>
          </a:xfrm>
          <a:prstGeom prst="rect">
            <a:avLst/>
          </a:prstGeom>
          <a:noFill/>
          <a:ln>
            <a:noFill/>
          </a:ln>
        </p:spPr>
        <p:txBody>
          <a:bodyPr spcFirstLastPara="1" wrap="square" lIns="0" tIns="0" rIns="0" bIns="0" anchor="t" anchorCtr="0">
            <a:spAutoFit/>
          </a:bodyPr>
          <a:lstStyle/>
          <a:p>
            <a:pPr marL="0" marR="0" lvl="0" indent="0" algn="l" rtl="0">
              <a:lnSpc>
                <a:spcPct val="108001"/>
              </a:lnSpc>
              <a:spcBef>
                <a:spcPts val="0"/>
              </a:spcBef>
              <a:spcAft>
                <a:spcPts val="0"/>
              </a:spcAft>
              <a:buNone/>
            </a:pPr>
            <a:r>
              <a:rPr lang="en" sz="3900" b="0" i="0" u="none" strike="noStrike" cap="none">
                <a:solidFill>
                  <a:srgbClr val="000000"/>
                </a:solidFill>
                <a:latin typeface="Open Sans"/>
                <a:ea typeface="Open Sans"/>
                <a:cs typeface="Open Sans"/>
                <a:sym typeface="Open Sans"/>
              </a:rPr>
              <a:t>“THE ADVENT MESSAGE TO ALL THE WORLD IN THIS GENERATION”</a:t>
            </a:r>
            <a:endParaRPr sz="700"/>
          </a:p>
        </p:txBody>
      </p:sp>
      <p:sp>
        <p:nvSpPr>
          <p:cNvPr id="266" name="Google Shape;266;p36"/>
          <p:cNvSpPr txBox="1"/>
          <p:nvPr/>
        </p:nvSpPr>
        <p:spPr>
          <a:xfrm>
            <a:off x="483592" y="3382403"/>
            <a:ext cx="2266200" cy="8637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 sz="2300" b="1" i="0" u="none" strike="noStrike" cap="none">
                <a:solidFill>
                  <a:srgbClr val="000000"/>
                </a:solidFill>
                <a:latin typeface="Open Sans"/>
                <a:ea typeface="Open Sans"/>
                <a:cs typeface="Open Sans"/>
                <a:sym typeface="Open Sans"/>
              </a:rPr>
              <a:t>PATHFINDER AIM</a:t>
            </a:r>
            <a:endParaRPr sz="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7"/>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sp>
        <p:nvSpPr>
          <p:cNvPr id="272" name="Google Shape;272;p37"/>
          <p:cNvSpPr txBox="1"/>
          <p:nvPr/>
        </p:nvSpPr>
        <p:spPr>
          <a:xfrm>
            <a:off x="593900" y="369800"/>
            <a:ext cx="7889100" cy="21291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 sz="2600" b="0" i="0" u="none" strike="noStrike" cap="none">
                <a:solidFill>
                  <a:srgbClr val="000000"/>
                </a:solidFill>
                <a:latin typeface="Open Sans"/>
                <a:ea typeface="Open Sans"/>
                <a:cs typeface="Open Sans"/>
                <a:sym typeface="Open Sans"/>
              </a:rPr>
              <a:t>“BUT IN YOUR HEARTS REVERE CHRIST AS LORD. ALWAYS BE PREPARED TO GIVE AN ANSWER TO EVERYONE WHO ASKS YOU TO GIVE THE REASON FOR THE HOPE THAT YOU HAVE. BUT DO THIS WITH GENTLENESS AND RESPECT.”</a:t>
            </a:r>
            <a:endParaRPr sz="700"/>
          </a:p>
        </p:txBody>
      </p:sp>
      <p:pic>
        <p:nvPicPr>
          <p:cNvPr id="273" name="Google Shape;273;p37"/>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74" name="Google Shape;274;p37"/>
          <p:cNvPicPr preferRelativeResize="0"/>
          <p:nvPr/>
        </p:nvPicPr>
        <p:blipFill rotWithShape="1">
          <a:blip r:embed="rId5">
            <a:alphaModFix/>
          </a:blip>
          <a:srcRect/>
          <a:stretch/>
        </p:blipFill>
        <p:spPr>
          <a:xfrm>
            <a:off x="2187447" y="2571750"/>
            <a:ext cx="1383602" cy="2057400"/>
          </a:xfrm>
          <a:prstGeom prst="rect">
            <a:avLst/>
          </a:prstGeom>
          <a:noFill/>
          <a:ln>
            <a:noFill/>
          </a:ln>
        </p:spPr>
      </p:pic>
      <p:sp>
        <p:nvSpPr>
          <p:cNvPr id="275" name="Google Shape;275;p37"/>
          <p:cNvSpPr txBox="1"/>
          <p:nvPr/>
        </p:nvSpPr>
        <p:spPr>
          <a:xfrm>
            <a:off x="514350" y="2571747"/>
            <a:ext cx="1673100" cy="307800"/>
          </a:xfrm>
          <a:prstGeom prst="rect">
            <a:avLst/>
          </a:prstGeom>
          <a:noFill/>
          <a:ln>
            <a:noFill/>
          </a:ln>
        </p:spPr>
        <p:txBody>
          <a:bodyPr spcFirstLastPara="1" wrap="square" lIns="0" tIns="0" rIns="0" bIns="0" anchor="t" anchorCtr="0">
            <a:spAutoFit/>
          </a:bodyPr>
          <a:lstStyle/>
          <a:p>
            <a:pPr marL="0" marR="0" lvl="0" indent="0" algn="l" rtl="0">
              <a:lnSpc>
                <a:spcPct val="144006"/>
              </a:lnSpc>
              <a:spcBef>
                <a:spcPts val="0"/>
              </a:spcBef>
              <a:spcAft>
                <a:spcPts val="0"/>
              </a:spcAft>
              <a:buNone/>
            </a:pPr>
            <a:r>
              <a:rPr lang="en" sz="2000" b="1" i="0" u="none" strike="noStrike" cap="none">
                <a:solidFill>
                  <a:srgbClr val="000000"/>
                </a:solidFill>
                <a:latin typeface="Open Sans"/>
                <a:ea typeface="Open Sans"/>
                <a:cs typeface="Open Sans"/>
                <a:sym typeface="Open Sans"/>
              </a:rPr>
              <a:t>1 Peter 3:15</a:t>
            </a:r>
            <a:endParaRPr sz="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8"/>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81" name="Google Shape;281;p38"/>
          <p:cNvPicPr preferRelativeResize="0"/>
          <p:nvPr/>
        </p:nvPicPr>
        <p:blipFill rotWithShape="1">
          <a:blip r:embed="rId4">
            <a:alphaModFix/>
          </a:blip>
          <a:srcRect/>
          <a:stretch/>
        </p:blipFill>
        <p:spPr>
          <a:xfrm>
            <a:off x="8291172" y="4219183"/>
            <a:ext cx="676957" cy="819932"/>
          </a:xfrm>
          <a:prstGeom prst="rect">
            <a:avLst/>
          </a:prstGeom>
          <a:noFill/>
          <a:ln>
            <a:noFill/>
          </a:ln>
        </p:spPr>
      </p:pic>
      <p:sp>
        <p:nvSpPr>
          <p:cNvPr id="282" name="Google Shape;282;p38"/>
          <p:cNvSpPr txBox="1"/>
          <p:nvPr/>
        </p:nvSpPr>
        <p:spPr>
          <a:xfrm>
            <a:off x="1669872" y="1818572"/>
            <a:ext cx="5804400" cy="2211300"/>
          </a:xfrm>
          <a:prstGeom prst="rect">
            <a:avLst/>
          </a:prstGeom>
          <a:noFill/>
          <a:ln>
            <a:noFill/>
          </a:ln>
        </p:spPr>
        <p:txBody>
          <a:bodyPr spcFirstLastPara="1" wrap="square" lIns="0" tIns="0" rIns="0" bIns="0" anchor="t" anchorCtr="0">
            <a:spAutoFit/>
          </a:bodyPr>
          <a:lstStyle/>
          <a:p>
            <a:pPr marL="342900" marR="0" lvl="1" indent="-171450" algn="l" rtl="0">
              <a:lnSpc>
                <a:spcPct val="144023"/>
              </a:lnSpc>
              <a:spcBef>
                <a:spcPts val="0"/>
              </a:spcBef>
              <a:spcAft>
                <a:spcPts val="0"/>
              </a:spcAft>
              <a:buClr>
                <a:srgbClr val="000000"/>
              </a:buClr>
              <a:buSzPts val="2700"/>
              <a:buFont typeface="Arial"/>
              <a:buChar char="•"/>
            </a:pPr>
            <a:r>
              <a:rPr lang="en" sz="2700" b="0" i="0" u="none" strike="noStrike" cap="none">
                <a:solidFill>
                  <a:srgbClr val="000000"/>
                </a:solidFill>
                <a:latin typeface="Open Sans"/>
                <a:ea typeface="Open Sans"/>
                <a:cs typeface="Open Sans"/>
                <a:sym typeface="Open Sans"/>
              </a:rPr>
              <a:t>Balanced growth (triangle)</a:t>
            </a:r>
            <a:endParaRPr sz="700"/>
          </a:p>
          <a:p>
            <a:pPr marL="342900" marR="0" lvl="1" indent="-171450" algn="l" rtl="0">
              <a:lnSpc>
                <a:spcPct val="144023"/>
              </a:lnSpc>
              <a:spcBef>
                <a:spcPts val="0"/>
              </a:spcBef>
              <a:spcAft>
                <a:spcPts val="0"/>
              </a:spcAft>
              <a:buClr>
                <a:srgbClr val="000000"/>
              </a:buClr>
              <a:buSzPts val="2700"/>
              <a:buFont typeface="Arial"/>
              <a:buChar char="•"/>
            </a:pPr>
            <a:r>
              <a:rPr lang="en" sz="2700" b="0" i="0" u="none" strike="noStrike" cap="none">
                <a:solidFill>
                  <a:srgbClr val="000000"/>
                </a:solidFill>
                <a:latin typeface="Open Sans"/>
                <a:ea typeface="Open Sans"/>
                <a:cs typeface="Open Sans"/>
                <a:sym typeface="Open Sans"/>
              </a:rPr>
              <a:t>Growth in knowledge</a:t>
            </a:r>
            <a:endParaRPr sz="700"/>
          </a:p>
          <a:p>
            <a:pPr marL="342900" marR="0" lvl="1" indent="-171450" algn="l" rtl="0">
              <a:lnSpc>
                <a:spcPct val="144023"/>
              </a:lnSpc>
              <a:spcBef>
                <a:spcPts val="0"/>
              </a:spcBef>
              <a:spcAft>
                <a:spcPts val="0"/>
              </a:spcAft>
              <a:buClr>
                <a:srgbClr val="000000"/>
              </a:buClr>
              <a:buSzPts val="2700"/>
              <a:buFont typeface="Arial"/>
              <a:buChar char="•"/>
            </a:pPr>
            <a:r>
              <a:rPr lang="en" sz="2700" b="0" i="0" u="none" strike="noStrike" cap="none">
                <a:solidFill>
                  <a:srgbClr val="000000"/>
                </a:solidFill>
                <a:latin typeface="Open Sans"/>
                <a:ea typeface="Open Sans"/>
                <a:cs typeface="Open Sans"/>
                <a:sym typeface="Open Sans"/>
              </a:rPr>
              <a:t>Training ground for leadership</a:t>
            </a:r>
            <a:endParaRPr sz="700"/>
          </a:p>
          <a:p>
            <a:pPr marL="342900" marR="0" lvl="1" indent="-171450" algn="l" rtl="0">
              <a:lnSpc>
                <a:spcPct val="144023"/>
              </a:lnSpc>
              <a:spcBef>
                <a:spcPts val="0"/>
              </a:spcBef>
              <a:spcAft>
                <a:spcPts val="0"/>
              </a:spcAft>
              <a:buClr>
                <a:srgbClr val="000000"/>
              </a:buClr>
              <a:buSzPts val="2700"/>
              <a:buFont typeface="Arial"/>
              <a:buChar char="•"/>
            </a:pPr>
            <a:r>
              <a:rPr lang="en" sz="2700" b="0" i="0" u="none" strike="noStrike" cap="none">
                <a:solidFill>
                  <a:srgbClr val="000000"/>
                </a:solidFill>
                <a:latin typeface="Open Sans"/>
                <a:ea typeface="Open Sans"/>
                <a:cs typeface="Open Sans"/>
                <a:sym typeface="Open Sans"/>
              </a:rPr>
              <a:t>Principles of Christian citizenship</a:t>
            </a:r>
            <a:endParaRPr sz="700"/>
          </a:p>
        </p:txBody>
      </p:sp>
      <p:sp>
        <p:nvSpPr>
          <p:cNvPr id="283" name="Google Shape;283;p38"/>
          <p:cNvSpPr txBox="1"/>
          <p:nvPr/>
        </p:nvSpPr>
        <p:spPr>
          <a:xfrm>
            <a:off x="1606421" y="585087"/>
            <a:ext cx="59313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GROW RESPONSIBLE CITIZENS</a:t>
            </a:r>
            <a:endParaRPr sz="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9"/>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89" name="Google Shape;289;p39"/>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90" name="Google Shape;290;p39"/>
          <p:cNvPicPr preferRelativeResize="0"/>
          <p:nvPr/>
        </p:nvPicPr>
        <p:blipFill rotWithShape="1">
          <a:blip r:embed="rId5">
            <a:alphaModFix/>
          </a:blip>
          <a:srcRect/>
          <a:stretch/>
        </p:blipFill>
        <p:spPr>
          <a:xfrm>
            <a:off x="5110675" y="2308400"/>
            <a:ext cx="1434976" cy="2203849"/>
          </a:xfrm>
          <a:prstGeom prst="rect">
            <a:avLst/>
          </a:prstGeom>
          <a:noFill/>
          <a:ln>
            <a:noFill/>
          </a:ln>
        </p:spPr>
      </p:pic>
      <p:sp>
        <p:nvSpPr>
          <p:cNvPr id="291" name="Google Shape;291;p39"/>
          <p:cNvSpPr txBox="1"/>
          <p:nvPr/>
        </p:nvSpPr>
        <p:spPr>
          <a:xfrm>
            <a:off x="483600" y="500075"/>
            <a:ext cx="6228600" cy="1724100"/>
          </a:xfrm>
          <a:prstGeom prst="rect">
            <a:avLst/>
          </a:prstGeom>
          <a:noFill/>
          <a:ln>
            <a:noFill/>
          </a:ln>
        </p:spPr>
        <p:txBody>
          <a:bodyPr spcFirstLastPara="1" wrap="square" lIns="0" tIns="0" rIns="0" bIns="0" anchor="t" anchorCtr="0">
            <a:spAutoFit/>
          </a:bodyPr>
          <a:lstStyle/>
          <a:p>
            <a:pPr marL="0" marR="0" lvl="0" indent="0" algn="l" rtl="0">
              <a:lnSpc>
                <a:spcPct val="125003"/>
              </a:lnSpc>
              <a:spcBef>
                <a:spcPts val="0"/>
              </a:spcBef>
              <a:spcAft>
                <a:spcPts val="0"/>
              </a:spcAft>
              <a:buNone/>
            </a:pPr>
            <a:r>
              <a:rPr lang="en" sz="3200" b="0" i="0" u="none" strike="noStrike" cap="none">
                <a:solidFill>
                  <a:srgbClr val="000000"/>
                </a:solidFill>
                <a:latin typeface="Open Sans"/>
                <a:ea typeface="Open Sans"/>
                <a:cs typeface="Open Sans"/>
                <a:sym typeface="Open Sans"/>
              </a:rPr>
              <a:t>“JESUS GREW IN WISDOM AND STATURE, AND IN FAVOR WITH GOD AND MAN”</a:t>
            </a:r>
            <a:endParaRPr sz="700"/>
          </a:p>
        </p:txBody>
      </p:sp>
      <p:sp>
        <p:nvSpPr>
          <p:cNvPr id="292" name="Google Shape;292;p39"/>
          <p:cNvSpPr txBox="1"/>
          <p:nvPr/>
        </p:nvSpPr>
        <p:spPr>
          <a:xfrm>
            <a:off x="1333500" y="2308400"/>
            <a:ext cx="1871400" cy="292500"/>
          </a:xfrm>
          <a:prstGeom prst="rect">
            <a:avLst/>
          </a:prstGeom>
          <a:noFill/>
          <a:ln>
            <a:noFill/>
          </a:ln>
        </p:spPr>
        <p:txBody>
          <a:bodyPr spcFirstLastPara="1" wrap="square" lIns="0" tIns="0" rIns="0" bIns="0" anchor="t" anchorCtr="0">
            <a:spAutoFit/>
          </a:bodyPr>
          <a:lstStyle/>
          <a:p>
            <a:pPr marL="0" marR="0" lvl="0" indent="0" algn="l" rtl="0">
              <a:lnSpc>
                <a:spcPct val="144004"/>
              </a:lnSpc>
              <a:spcBef>
                <a:spcPts val="0"/>
              </a:spcBef>
              <a:spcAft>
                <a:spcPts val="0"/>
              </a:spcAft>
              <a:buNone/>
            </a:pPr>
            <a:r>
              <a:rPr lang="en" sz="1900" b="1" i="0" u="none" strike="noStrike" cap="none">
                <a:solidFill>
                  <a:srgbClr val="000000"/>
                </a:solidFill>
                <a:latin typeface="Open Sans"/>
                <a:ea typeface="Open Sans"/>
                <a:cs typeface="Open Sans"/>
                <a:sym typeface="Open Sans"/>
              </a:rPr>
              <a:t>LUKE 2:52</a:t>
            </a:r>
            <a:endParaRPr sz="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0"/>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298" name="Google Shape;298;p40"/>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299" name="Google Shape;299;p40"/>
          <p:cNvPicPr preferRelativeResize="0"/>
          <p:nvPr/>
        </p:nvPicPr>
        <p:blipFill rotWithShape="1">
          <a:blip r:embed="rId5">
            <a:alphaModFix/>
          </a:blip>
          <a:srcRect/>
          <a:stretch/>
        </p:blipFill>
        <p:spPr>
          <a:xfrm>
            <a:off x="324975" y="1475475"/>
            <a:ext cx="2609925" cy="2192550"/>
          </a:xfrm>
          <a:prstGeom prst="rect">
            <a:avLst/>
          </a:prstGeom>
          <a:noFill/>
          <a:ln>
            <a:noFill/>
          </a:ln>
        </p:spPr>
      </p:pic>
      <p:sp>
        <p:nvSpPr>
          <p:cNvPr id="300" name="Google Shape;300;p40"/>
          <p:cNvSpPr txBox="1"/>
          <p:nvPr/>
        </p:nvSpPr>
        <p:spPr>
          <a:xfrm>
            <a:off x="2926924" y="1432600"/>
            <a:ext cx="5702700" cy="2650800"/>
          </a:xfrm>
          <a:prstGeom prst="rect">
            <a:avLst/>
          </a:prstGeom>
          <a:noFill/>
          <a:ln>
            <a:noFill/>
          </a:ln>
        </p:spPr>
        <p:txBody>
          <a:bodyPr spcFirstLastPara="1" wrap="square" lIns="0" tIns="0" rIns="0" bIns="0" anchor="t" anchorCtr="0">
            <a:spAutoFit/>
          </a:bodyPr>
          <a:lstStyle/>
          <a:p>
            <a:pPr marL="266700" marR="0" lvl="1" indent="-133350" algn="l" rtl="0">
              <a:lnSpc>
                <a:spcPct val="144012"/>
              </a:lnSpc>
              <a:spcBef>
                <a:spcPts val="0"/>
              </a:spcBef>
              <a:spcAft>
                <a:spcPts val="0"/>
              </a:spcAft>
              <a:buClr>
                <a:srgbClr val="000000"/>
              </a:buClr>
              <a:buSzPts val="2100"/>
              <a:buFont typeface="Arial"/>
              <a:buChar char="•"/>
            </a:pPr>
            <a:r>
              <a:rPr lang="en" sz="2100" b="0" i="0" u="none" strike="noStrike" cap="none">
                <a:solidFill>
                  <a:srgbClr val="000000"/>
                </a:solidFill>
                <a:latin typeface="Open Sans"/>
                <a:ea typeface="Open Sans"/>
                <a:cs typeface="Open Sans"/>
                <a:sym typeface="Open Sans"/>
              </a:rPr>
              <a:t>Help Pathfinders understand that their church loves, needs, and appreciates them.</a:t>
            </a:r>
            <a:endParaRPr sz="700"/>
          </a:p>
          <a:p>
            <a:pPr marL="266700" marR="0" lvl="1" indent="-133350" algn="l" rtl="0">
              <a:lnSpc>
                <a:spcPct val="144012"/>
              </a:lnSpc>
              <a:spcBef>
                <a:spcPts val="0"/>
              </a:spcBef>
              <a:spcAft>
                <a:spcPts val="0"/>
              </a:spcAft>
              <a:buClr>
                <a:srgbClr val="000000"/>
              </a:buClr>
              <a:buSzPts val="2100"/>
              <a:buFont typeface="Arial"/>
              <a:buChar char="•"/>
            </a:pPr>
            <a:r>
              <a:rPr lang="en" sz="2100" b="0" i="0" u="none" strike="noStrike" cap="none">
                <a:solidFill>
                  <a:srgbClr val="000000"/>
                </a:solidFill>
                <a:latin typeface="Open Sans"/>
                <a:ea typeface="Open Sans"/>
                <a:cs typeface="Open Sans"/>
                <a:sym typeface="Open Sans"/>
              </a:rPr>
              <a:t>Christian role models</a:t>
            </a:r>
            <a:endParaRPr sz="700"/>
          </a:p>
          <a:p>
            <a:pPr marL="266700" marR="0" lvl="1" indent="-133350" algn="l" rtl="0">
              <a:lnSpc>
                <a:spcPct val="144012"/>
              </a:lnSpc>
              <a:spcBef>
                <a:spcPts val="0"/>
              </a:spcBef>
              <a:spcAft>
                <a:spcPts val="0"/>
              </a:spcAft>
              <a:buClr>
                <a:srgbClr val="000000"/>
              </a:buClr>
              <a:buSzPts val="2100"/>
              <a:buFont typeface="Arial"/>
              <a:buChar char="•"/>
            </a:pPr>
            <a:r>
              <a:rPr lang="en" sz="2100" b="0" i="0" u="none" strike="noStrike" cap="none">
                <a:solidFill>
                  <a:srgbClr val="000000"/>
                </a:solidFill>
                <a:latin typeface="Open Sans"/>
                <a:ea typeface="Open Sans"/>
                <a:cs typeface="Open Sans"/>
                <a:sym typeface="Open Sans"/>
              </a:rPr>
              <a:t>Help them learn what God has planned for their lives</a:t>
            </a:r>
            <a:endParaRPr sz="700"/>
          </a:p>
          <a:p>
            <a:pPr marL="266700" marR="0" lvl="1" indent="-133350" algn="l" rtl="0">
              <a:lnSpc>
                <a:spcPct val="144012"/>
              </a:lnSpc>
              <a:spcBef>
                <a:spcPts val="0"/>
              </a:spcBef>
              <a:spcAft>
                <a:spcPts val="0"/>
              </a:spcAft>
              <a:buClr>
                <a:srgbClr val="000000"/>
              </a:buClr>
              <a:buSzPts val="2100"/>
              <a:buFont typeface="Arial"/>
              <a:buChar char="•"/>
            </a:pPr>
            <a:r>
              <a:rPr lang="en" sz="2100" b="0" i="0" u="none" strike="noStrike" cap="none">
                <a:solidFill>
                  <a:srgbClr val="000000"/>
                </a:solidFill>
                <a:latin typeface="Open Sans"/>
                <a:ea typeface="Open Sans"/>
                <a:cs typeface="Open Sans"/>
                <a:sym typeface="Open Sans"/>
              </a:rPr>
              <a:t>Someone to listen</a:t>
            </a:r>
            <a:endParaRPr sz="700"/>
          </a:p>
        </p:txBody>
      </p:sp>
      <p:sp>
        <p:nvSpPr>
          <p:cNvPr id="301" name="Google Shape;301;p40"/>
          <p:cNvSpPr txBox="1"/>
          <p:nvPr/>
        </p:nvSpPr>
        <p:spPr>
          <a:xfrm>
            <a:off x="1838625" y="347376"/>
            <a:ext cx="57027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PROVIDE POSITIVE MENTORS</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8176570" y="4219183"/>
            <a:ext cx="676957" cy="819932"/>
          </a:xfrm>
          <a:prstGeom prst="rect">
            <a:avLst/>
          </a:prstGeom>
          <a:noFill/>
          <a:ln>
            <a:noFill/>
          </a:ln>
        </p:spPr>
      </p:pic>
      <p:sp>
        <p:nvSpPr>
          <p:cNvPr id="56" name="Google Shape;56;p13"/>
          <p:cNvSpPr txBox="1"/>
          <p:nvPr/>
        </p:nvSpPr>
        <p:spPr>
          <a:xfrm>
            <a:off x="646500" y="342275"/>
            <a:ext cx="7605900" cy="37548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t>T</a:t>
            </a:r>
            <a:r>
              <a:rPr lang="en" sz="1800" dirty="0"/>
              <a:t>he Pathfinder Club is a church-centered spiritual and recreational program for young, ages 10-15.</a:t>
            </a:r>
            <a:endParaRPr sz="1800" dirty="0"/>
          </a:p>
          <a:p>
            <a:pPr marL="0" lvl="0" indent="0" algn="l" rtl="0">
              <a:spcBef>
                <a:spcPts val="0"/>
              </a:spcBef>
              <a:spcAft>
                <a:spcPts val="0"/>
              </a:spcAft>
              <a:buNone/>
            </a:pPr>
            <a:endParaRPr dirty="0"/>
          </a:p>
          <a:p>
            <a:pPr marL="0" lvl="0" indent="0" algn="l" rtl="0">
              <a:spcBef>
                <a:spcPts val="0"/>
              </a:spcBef>
              <a:spcAft>
                <a:spcPts val="0"/>
              </a:spcAft>
              <a:buNone/>
            </a:pPr>
            <a:r>
              <a:rPr lang="en" sz="1600" dirty="0"/>
              <a:t>9 Ideals and objectives of the seventh-day Adventist Church must be made relevant and attractive to its youth. To do so, the following goals must be achieved:</a:t>
            </a:r>
            <a:endParaRPr sz="1600" dirty="0"/>
          </a:p>
          <a:p>
            <a:pPr marL="0" lvl="0" indent="0" algn="l" rtl="0">
              <a:spcBef>
                <a:spcPts val="0"/>
              </a:spcBef>
              <a:spcAft>
                <a:spcPts val="0"/>
              </a:spcAft>
              <a:buNone/>
            </a:pPr>
            <a:endParaRPr dirty="0"/>
          </a:p>
          <a:p>
            <a:pPr marL="139700" lvl="0" algn="l" rtl="0">
              <a:spcBef>
                <a:spcPts val="0"/>
              </a:spcBef>
              <a:spcAft>
                <a:spcPts val="0"/>
              </a:spcAft>
              <a:buSzPts val="1400"/>
            </a:pPr>
            <a:r>
              <a:rPr lang="en" dirty="0"/>
              <a:t>6. </a:t>
            </a:r>
            <a:r>
              <a:rPr lang="en" sz="1600" dirty="0"/>
              <a:t>Teach Pathfinders specific skills and hobbies that will make their lives more  </a:t>
            </a:r>
          </a:p>
          <a:p>
            <a:pPr marL="139700" lvl="0" algn="l" rtl="0">
              <a:spcBef>
                <a:spcPts val="0"/>
              </a:spcBef>
              <a:spcAft>
                <a:spcPts val="0"/>
              </a:spcAft>
              <a:buSzPts val="1400"/>
            </a:pPr>
            <a:r>
              <a:rPr lang="en" sz="1600" dirty="0"/>
              <a:t>    satisfying and will occupy their time with profitable accomplishments.</a:t>
            </a:r>
          </a:p>
          <a:p>
            <a:pPr marL="139700" lvl="0" algn="l" rtl="0">
              <a:spcBef>
                <a:spcPts val="0"/>
              </a:spcBef>
              <a:spcAft>
                <a:spcPts val="0"/>
              </a:spcAft>
              <a:buSzPts val="1400"/>
            </a:pPr>
            <a:endParaRPr sz="800" dirty="0"/>
          </a:p>
          <a:p>
            <a:pPr marL="139700" lvl="0" algn="l" rtl="0">
              <a:spcBef>
                <a:spcPts val="0"/>
              </a:spcBef>
              <a:spcAft>
                <a:spcPts val="0"/>
              </a:spcAft>
              <a:buSzPts val="1400"/>
            </a:pPr>
            <a:r>
              <a:rPr lang="en" sz="1600" dirty="0"/>
              <a:t>7. Encourage the Pathfinder to keep physical fit.</a:t>
            </a:r>
          </a:p>
          <a:p>
            <a:pPr marL="139700" lvl="0" algn="l" rtl="0">
              <a:spcBef>
                <a:spcPts val="0"/>
              </a:spcBef>
              <a:spcAft>
                <a:spcPts val="0"/>
              </a:spcAft>
              <a:buSzPts val="1400"/>
            </a:pPr>
            <a:endParaRPr sz="800" dirty="0"/>
          </a:p>
          <a:p>
            <a:pPr marL="139700" lvl="0" algn="l" rtl="0">
              <a:spcBef>
                <a:spcPts val="0"/>
              </a:spcBef>
              <a:spcAft>
                <a:spcPts val="0"/>
              </a:spcAft>
              <a:buSzPts val="1400"/>
            </a:pPr>
            <a:r>
              <a:rPr lang="en" sz="1600" dirty="0"/>
              <a:t>8. Give opportunity for the development of leadership.</a:t>
            </a:r>
          </a:p>
          <a:p>
            <a:pPr marL="139700" lvl="0" algn="l" rtl="0">
              <a:spcBef>
                <a:spcPts val="0"/>
              </a:spcBef>
              <a:spcAft>
                <a:spcPts val="0"/>
              </a:spcAft>
              <a:buSzPts val="1400"/>
            </a:pPr>
            <a:endParaRPr sz="800" dirty="0"/>
          </a:p>
          <a:p>
            <a:pPr marL="139700" lvl="0" algn="l" rtl="0">
              <a:spcBef>
                <a:spcPts val="0"/>
              </a:spcBef>
              <a:spcAft>
                <a:spcPts val="0"/>
              </a:spcAft>
              <a:buSzPts val="1400"/>
            </a:pPr>
            <a:r>
              <a:rPr lang="en" sz="1600" dirty="0"/>
              <a:t>9. Seek to foster the harmonious development of the physical, social, intellectual,  </a:t>
            </a:r>
          </a:p>
          <a:p>
            <a:pPr marL="139700" lvl="0" algn="l" rtl="0">
              <a:spcBef>
                <a:spcPts val="0"/>
              </a:spcBef>
              <a:spcAft>
                <a:spcPts val="0"/>
              </a:spcAft>
              <a:buSzPts val="1400"/>
            </a:pPr>
            <a:r>
              <a:rPr lang="en" sz="1600" dirty="0"/>
              <a:t>    and spiritual life of the Pathfinder</a:t>
            </a:r>
            <a:endParaRPr sz="1600" dirty="0"/>
          </a:p>
        </p:txBody>
      </p:sp>
    </p:spTree>
    <p:extLst>
      <p:ext uri="{BB962C8B-B14F-4D97-AF65-F5344CB8AC3E}">
        <p14:creationId xmlns:p14="http://schemas.microsoft.com/office/powerpoint/2010/main" val="124984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1"/>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307" name="Google Shape;307;p41"/>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308" name="Google Shape;308;p41"/>
          <p:cNvPicPr preferRelativeResize="0"/>
          <p:nvPr/>
        </p:nvPicPr>
        <p:blipFill rotWithShape="1">
          <a:blip r:embed="rId5">
            <a:alphaModFix/>
          </a:blip>
          <a:srcRect/>
          <a:stretch/>
        </p:blipFill>
        <p:spPr>
          <a:xfrm>
            <a:off x="7272625" y="514350"/>
            <a:ext cx="1613650" cy="3497125"/>
          </a:xfrm>
          <a:prstGeom prst="rect">
            <a:avLst/>
          </a:prstGeom>
          <a:noFill/>
          <a:ln>
            <a:noFill/>
          </a:ln>
        </p:spPr>
      </p:pic>
      <p:sp>
        <p:nvSpPr>
          <p:cNvPr id="309" name="Google Shape;309;p41"/>
          <p:cNvSpPr txBox="1"/>
          <p:nvPr/>
        </p:nvSpPr>
        <p:spPr>
          <a:xfrm>
            <a:off x="514350" y="495300"/>
            <a:ext cx="6646200" cy="2790300"/>
          </a:xfrm>
          <a:prstGeom prst="rect">
            <a:avLst/>
          </a:prstGeom>
          <a:noFill/>
          <a:ln>
            <a:noFill/>
          </a:ln>
        </p:spPr>
        <p:txBody>
          <a:bodyPr spcFirstLastPara="1" wrap="square" lIns="0" tIns="0" rIns="0" bIns="0" anchor="t" anchorCtr="0">
            <a:spAutoFit/>
          </a:bodyPr>
          <a:lstStyle/>
          <a:p>
            <a:pPr marL="0" marR="0" lvl="0" indent="0" algn="l" rtl="0">
              <a:lnSpc>
                <a:spcPct val="125014"/>
              </a:lnSpc>
              <a:spcBef>
                <a:spcPts val="0"/>
              </a:spcBef>
              <a:spcAft>
                <a:spcPts val="0"/>
              </a:spcAft>
              <a:buNone/>
            </a:pPr>
            <a:r>
              <a:rPr lang="en" sz="2500" b="0" i="0" u="none" strike="noStrike" cap="none">
                <a:solidFill>
                  <a:srgbClr val="000000"/>
                </a:solidFill>
                <a:latin typeface="Open Sans"/>
                <a:ea typeface="Open Sans"/>
                <a:cs typeface="Open Sans"/>
                <a:sym typeface="Open Sans"/>
              </a:rPr>
              <a:t>“GO THEREFORE AND MAKE DISCIPLES OF ALL THE NATIONS, BAPTIZING THEM IN THE NAME OF THE FATHER AND OF THE SON AND OF THE HOLY SPIRIT, TEACHING THEM TO OBSERVE ALL THINGS THAT I HAVE COMMANDED YOU”</a:t>
            </a:r>
            <a:endParaRPr sz="700"/>
          </a:p>
        </p:txBody>
      </p:sp>
      <p:sp>
        <p:nvSpPr>
          <p:cNvPr id="310" name="Google Shape;310;p41"/>
          <p:cNvSpPr txBox="1"/>
          <p:nvPr/>
        </p:nvSpPr>
        <p:spPr>
          <a:xfrm>
            <a:off x="514350" y="3505889"/>
            <a:ext cx="4674000" cy="277200"/>
          </a:xfrm>
          <a:prstGeom prst="rect">
            <a:avLst/>
          </a:prstGeom>
          <a:noFill/>
          <a:ln>
            <a:noFill/>
          </a:ln>
        </p:spPr>
        <p:txBody>
          <a:bodyPr spcFirstLastPara="1" wrap="square" lIns="0" tIns="0" rIns="0" bIns="0" anchor="t" anchorCtr="0">
            <a:spAutoFit/>
          </a:bodyPr>
          <a:lstStyle/>
          <a:p>
            <a:pPr marL="0" marR="0" lvl="0" indent="0" algn="l" rtl="0">
              <a:lnSpc>
                <a:spcPct val="144000"/>
              </a:lnSpc>
              <a:spcBef>
                <a:spcPts val="0"/>
              </a:spcBef>
              <a:spcAft>
                <a:spcPts val="0"/>
              </a:spcAft>
              <a:buNone/>
            </a:pPr>
            <a:r>
              <a:rPr lang="en" sz="1800" b="1" i="0" u="none" strike="noStrike" cap="none">
                <a:solidFill>
                  <a:srgbClr val="000000"/>
                </a:solidFill>
                <a:latin typeface="Open Sans"/>
                <a:ea typeface="Open Sans"/>
                <a:cs typeface="Open Sans"/>
                <a:sym typeface="Open Sans"/>
              </a:rPr>
              <a:t>MATHEW 28:19,20</a:t>
            </a:r>
            <a:endParaRPr sz="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2"/>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316" name="Google Shape;316;p42"/>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317" name="Google Shape;317;p42"/>
          <p:cNvPicPr preferRelativeResize="0"/>
          <p:nvPr/>
        </p:nvPicPr>
        <p:blipFill rotWithShape="1">
          <a:blip r:embed="rId5">
            <a:alphaModFix/>
          </a:blip>
          <a:srcRect/>
          <a:stretch/>
        </p:blipFill>
        <p:spPr>
          <a:xfrm>
            <a:off x="803275" y="1958400"/>
            <a:ext cx="2748977" cy="2725299"/>
          </a:xfrm>
          <a:prstGeom prst="rect">
            <a:avLst/>
          </a:prstGeom>
          <a:noFill/>
          <a:ln>
            <a:noFill/>
          </a:ln>
        </p:spPr>
      </p:pic>
      <p:sp>
        <p:nvSpPr>
          <p:cNvPr id="318" name="Google Shape;318;p42"/>
          <p:cNvSpPr txBox="1"/>
          <p:nvPr/>
        </p:nvSpPr>
        <p:spPr>
          <a:xfrm>
            <a:off x="3473824" y="1407375"/>
            <a:ext cx="5155800" cy="2393400"/>
          </a:xfrm>
          <a:prstGeom prst="rect">
            <a:avLst/>
          </a:prstGeom>
          <a:noFill/>
          <a:ln>
            <a:noFill/>
          </a:ln>
        </p:spPr>
        <p:txBody>
          <a:bodyPr spcFirstLastPara="1" wrap="square" lIns="0" tIns="0" rIns="0" bIns="0" anchor="t" anchorCtr="0">
            <a:spAutoFit/>
          </a:bodyPr>
          <a:lstStyle/>
          <a:p>
            <a:pPr marL="304800" marR="0" lvl="1" indent="-146050" algn="l" rtl="0">
              <a:lnSpc>
                <a:spcPct val="144004"/>
              </a:lnSpc>
              <a:spcBef>
                <a:spcPts val="0"/>
              </a:spcBef>
              <a:spcAft>
                <a:spcPts val="0"/>
              </a:spcAft>
              <a:buClr>
                <a:srgbClr val="000000"/>
              </a:buClr>
              <a:buSzPts val="2300"/>
              <a:buFont typeface="Arial"/>
              <a:buChar char="•"/>
            </a:pPr>
            <a:r>
              <a:rPr lang="en" sz="2300" b="0" i="0" u="none" strike="noStrike" cap="none">
                <a:solidFill>
                  <a:srgbClr val="000000"/>
                </a:solidFill>
                <a:latin typeface="Open Sans"/>
                <a:ea typeface="Open Sans"/>
                <a:cs typeface="Open Sans"/>
                <a:sym typeface="Open Sans"/>
              </a:rPr>
              <a:t>Learn to work with others to accomplish goals</a:t>
            </a:r>
            <a:endParaRPr sz="700"/>
          </a:p>
          <a:p>
            <a:pPr marL="304800" marR="0" lvl="1" indent="-146050" algn="l" rtl="0">
              <a:lnSpc>
                <a:spcPct val="144004"/>
              </a:lnSpc>
              <a:spcBef>
                <a:spcPts val="0"/>
              </a:spcBef>
              <a:spcAft>
                <a:spcPts val="0"/>
              </a:spcAft>
              <a:buClr>
                <a:srgbClr val="000000"/>
              </a:buClr>
              <a:buSzPts val="2300"/>
              <a:buFont typeface="Arial"/>
              <a:buChar char="•"/>
            </a:pPr>
            <a:r>
              <a:rPr lang="en" sz="2300" b="0" i="0" u="none" strike="noStrike" cap="none">
                <a:solidFill>
                  <a:srgbClr val="000000"/>
                </a:solidFill>
                <a:latin typeface="Open Sans"/>
                <a:ea typeface="Open Sans"/>
                <a:cs typeface="Open Sans"/>
                <a:sym typeface="Open Sans"/>
              </a:rPr>
              <a:t>Understand that they are not alone</a:t>
            </a:r>
            <a:endParaRPr sz="700"/>
          </a:p>
          <a:p>
            <a:pPr marL="304800" marR="0" lvl="1" indent="-146050" algn="l" rtl="0">
              <a:lnSpc>
                <a:spcPct val="144004"/>
              </a:lnSpc>
              <a:spcBef>
                <a:spcPts val="0"/>
              </a:spcBef>
              <a:spcAft>
                <a:spcPts val="0"/>
              </a:spcAft>
              <a:buClr>
                <a:srgbClr val="000000"/>
              </a:buClr>
              <a:buSzPts val="2300"/>
              <a:buFont typeface="Arial"/>
              <a:buChar char="•"/>
            </a:pPr>
            <a:r>
              <a:rPr lang="en" sz="2300" b="0" i="0" u="none" strike="noStrike" cap="none">
                <a:solidFill>
                  <a:srgbClr val="000000"/>
                </a:solidFill>
                <a:latin typeface="Open Sans"/>
                <a:ea typeface="Open Sans"/>
                <a:cs typeface="Open Sans"/>
                <a:sym typeface="Open Sans"/>
              </a:rPr>
              <a:t>Become part of the fabric of the club, church, and society</a:t>
            </a:r>
            <a:endParaRPr sz="700"/>
          </a:p>
        </p:txBody>
      </p:sp>
      <p:sp>
        <p:nvSpPr>
          <p:cNvPr id="319" name="Google Shape;319;p42"/>
          <p:cNvSpPr txBox="1"/>
          <p:nvPr/>
        </p:nvSpPr>
        <p:spPr>
          <a:xfrm>
            <a:off x="2170721" y="298323"/>
            <a:ext cx="4802700" cy="5079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3300" b="1" i="0" u="none" strike="noStrike" cap="none">
                <a:solidFill>
                  <a:srgbClr val="000000"/>
                </a:solidFill>
                <a:latin typeface="Open Sans"/>
                <a:ea typeface="Open Sans"/>
                <a:cs typeface="Open Sans"/>
                <a:sym typeface="Open Sans"/>
              </a:rPr>
              <a:t>BUILD COMMUNITY</a:t>
            </a:r>
            <a:endParaRPr sz="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3"/>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325" name="Google Shape;325;p43"/>
          <p:cNvPicPr preferRelativeResize="0"/>
          <p:nvPr/>
        </p:nvPicPr>
        <p:blipFill rotWithShape="1">
          <a:blip r:embed="rId4">
            <a:alphaModFix/>
          </a:blip>
          <a:srcRect/>
          <a:stretch/>
        </p:blipFill>
        <p:spPr>
          <a:xfrm>
            <a:off x="3283325" y="2428250"/>
            <a:ext cx="3185200" cy="2562125"/>
          </a:xfrm>
          <a:prstGeom prst="rect">
            <a:avLst/>
          </a:prstGeom>
          <a:noFill/>
          <a:ln>
            <a:noFill/>
          </a:ln>
        </p:spPr>
      </p:pic>
      <p:pic>
        <p:nvPicPr>
          <p:cNvPr id="326" name="Google Shape;326;p43"/>
          <p:cNvPicPr preferRelativeResize="0"/>
          <p:nvPr/>
        </p:nvPicPr>
        <p:blipFill rotWithShape="1">
          <a:blip r:embed="rId5">
            <a:alphaModFix/>
          </a:blip>
          <a:srcRect/>
          <a:stretch/>
        </p:blipFill>
        <p:spPr>
          <a:xfrm>
            <a:off x="8291172" y="4170449"/>
            <a:ext cx="676957" cy="819932"/>
          </a:xfrm>
          <a:prstGeom prst="rect">
            <a:avLst/>
          </a:prstGeom>
          <a:noFill/>
          <a:ln>
            <a:noFill/>
          </a:ln>
        </p:spPr>
      </p:pic>
      <p:sp>
        <p:nvSpPr>
          <p:cNvPr id="327" name="Google Shape;327;p43"/>
          <p:cNvSpPr txBox="1"/>
          <p:nvPr/>
        </p:nvSpPr>
        <p:spPr>
          <a:xfrm>
            <a:off x="514350" y="457900"/>
            <a:ext cx="7341000" cy="2455500"/>
          </a:xfrm>
          <a:prstGeom prst="rect">
            <a:avLst/>
          </a:prstGeom>
          <a:noFill/>
          <a:ln>
            <a:noFill/>
          </a:ln>
        </p:spPr>
        <p:txBody>
          <a:bodyPr spcFirstLastPara="1" wrap="square" lIns="0" tIns="0" rIns="0" bIns="0" anchor="t" anchorCtr="0">
            <a:spAutoFit/>
          </a:bodyPr>
          <a:lstStyle/>
          <a:p>
            <a:pPr marL="0" marR="0" lvl="0" indent="0" algn="l" rtl="0">
              <a:lnSpc>
                <a:spcPct val="125016"/>
              </a:lnSpc>
              <a:spcBef>
                <a:spcPts val="0"/>
              </a:spcBef>
              <a:spcAft>
                <a:spcPts val="0"/>
              </a:spcAft>
              <a:buNone/>
            </a:pPr>
            <a:r>
              <a:rPr lang="en" sz="2200" b="0" i="0" u="none" strike="noStrike" cap="none">
                <a:solidFill>
                  <a:srgbClr val="000000"/>
                </a:solidFill>
                <a:latin typeface="Open Sans"/>
                <a:ea typeface="Open Sans"/>
                <a:cs typeface="Open Sans"/>
                <a:sym typeface="Open Sans"/>
              </a:rPr>
              <a:t>”I DO NOT PRAY FOR THESE ALONE, BUT ALSO FOR THOSE WHO WILL BELIEVE IN ME THROUGH THEIR WORD; THAT THEY ALL MAY BE ONE AS YOU, FATHER ARE IN ME, AND I IN YOU, THAT THEY ALSO MAY ONE IN US, THAT THE WORLD MAY BELIEVE THAT YOU SENT ME”</a:t>
            </a:r>
            <a:endParaRPr sz="700"/>
          </a:p>
        </p:txBody>
      </p:sp>
      <p:sp>
        <p:nvSpPr>
          <p:cNvPr id="328" name="Google Shape;328;p43"/>
          <p:cNvSpPr txBox="1"/>
          <p:nvPr/>
        </p:nvSpPr>
        <p:spPr>
          <a:xfrm>
            <a:off x="514350" y="3116150"/>
            <a:ext cx="2175000" cy="2772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 sz="1800" b="1" i="0" u="none" strike="noStrike" cap="none">
                <a:solidFill>
                  <a:srgbClr val="000000"/>
                </a:solidFill>
                <a:latin typeface="Open Sans"/>
                <a:ea typeface="Open Sans"/>
                <a:cs typeface="Open Sans"/>
                <a:sym typeface="Open Sans"/>
              </a:rPr>
              <a:t>JOHN 17:20-21</a:t>
            </a:r>
            <a:endParaRPr sz="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4"/>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334" name="Google Shape;334;p44"/>
          <p:cNvPicPr preferRelativeResize="0"/>
          <p:nvPr/>
        </p:nvPicPr>
        <p:blipFill rotWithShape="1">
          <a:blip r:embed="rId4">
            <a:alphaModFix/>
          </a:blip>
          <a:srcRect/>
          <a:stretch/>
        </p:blipFill>
        <p:spPr>
          <a:xfrm>
            <a:off x="8291172" y="4219183"/>
            <a:ext cx="676957" cy="819932"/>
          </a:xfrm>
          <a:prstGeom prst="rect">
            <a:avLst/>
          </a:prstGeom>
          <a:noFill/>
          <a:ln>
            <a:noFill/>
          </a:ln>
        </p:spPr>
      </p:pic>
      <p:sp>
        <p:nvSpPr>
          <p:cNvPr id="335" name="Google Shape;335;p44"/>
          <p:cNvSpPr txBox="1"/>
          <p:nvPr/>
        </p:nvSpPr>
        <p:spPr>
          <a:xfrm>
            <a:off x="963700" y="1575275"/>
            <a:ext cx="7261500" cy="2705400"/>
          </a:xfrm>
          <a:prstGeom prst="rect">
            <a:avLst/>
          </a:prstGeom>
          <a:noFill/>
          <a:ln>
            <a:noFill/>
          </a:ln>
        </p:spPr>
        <p:txBody>
          <a:bodyPr spcFirstLastPara="1" wrap="square" lIns="0" tIns="0" rIns="0" bIns="0" anchor="t" anchorCtr="0">
            <a:spAutoFit/>
          </a:bodyPr>
          <a:lstStyle/>
          <a:p>
            <a:pPr marL="330200" marR="0" lvl="1" indent="-165100" algn="l" rtl="0">
              <a:lnSpc>
                <a:spcPct val="144008"/>
              </a:lnSpc>
              <a:spcBef>
                <a:spcPts val="0"/>
              </a:spcBef>
              <a:spcAft>
                <a:spcPts val="0"/>
              </a:spcAft>
              <a:buClr>
                <a:srgbClr val="000000"/>
              </a:buClr>
              <a:buSzPts val="2600"/>
              <a:buFont typeface="Arial"/>
              <a:buChar char="•"/>
            </a:pPr>
            <a:r>
              <a:rPr lang="en" sz="2600" b="0" i="0" u="none" strike="noStrike" cap="none">
                <a:solidFill>
                  <a:srgbClr val="000000"/>
                </a:solidFill>
                <a:latin typeface="Open Sans"/>
                <a:ea typeface="Open Sans"/>
                <a:cs typeface="Open Sans"/>
                <a:sym typeface="Open Sans"/>
              </a:rPr>
              <a:t>Provide a safe environment for getting to know others</a:t>
            </a:r>
            <a:endParaRPr sz="700"/>
          </a:p>
          <a:p>
            <a:pPr marL="330200" marR="0" lvl="1" indent="-165100" algn="l" rtl="0">
              <a:lnSpc>
                <a:spcPct val="144008"/>
              </a:lnSpc>
              <a:spcBef>
                <a:spcPts val="0"/>
              </a:spcBef>
              <a:spcAft>
                <a:spcPts val="0"/>
              </a:spcAft>
              <a:buClr>
                <a:srgbClr val="000000"/>
              </a:buClr>
              <a:buSzPts val="2600"/>
              <a:buFont typeface="Arial"/>
              <a:buChar char="•"/>
            </a:pPr>
            <a:r>
              <a:rPr lang="en" sz="2600" b="0" i="0" u="none" strike="noStrike" cap="none">
                <a:solidFill>
                  <a:srgbClr val="000000"/>
                </a:solidFill>
                <a:latin typeface="Open Sans"/>
                <a:ea typeface="Open Sans"/>
                <a:cs typeface="Open Sans"/>
                <a:sym typeface="Open Sans"/>
              </a:rPr>
              <a:t>Have fun in a Christian context</a:t>
            </a:r>
            <a:endParaRPr sz="700"/>
          </a:p>
          <a:p>
            <a:pPr marL="330200" marR="0" lvl="1" indent="-165100" algn="l" rtl="0">
              <a:lnSpc>
                <a:spcPct val="144008"/>
              </a:lnSpc>
              <a:spcBef>
                <a:spcPts val="0"/>
              </a:spcBef>
              <a:spcAft>
                <a:spcPts val="0"/>
              </a:spcAft>
              <a:buClr>
                <a:srgbClr val="000000"/>
              </a:buClr>
              <a:buSzPts val="2600"/>
              <a:buFont typeface="Arial"/>
              <a:buChar char="•"/>
            </a:pPr>
            <a:r>
              <a:rPr lang="en" sz="2600" b="0" i="0" u="none" strike="noStrike" cap="none">
                <a:solidFill>
                  <a:srgbClr val="000000"/>
                </a:solidFill>
                <a:latin typeface="Open Sans"/>
                <a:ea typeface="Open Sans"/>
                <a:cs typeface="Open Sans"/>
                <a:sym typeface="Open Sans"/>
              </a:rPr>
              <a:t>Lots of opportunities for fellowship with the greater Pathfinder community</a:t>
            </a:r>
            <a:endParaRPr sz="700"/>
          </a:p>
        </p:txBody>
      </p:sp>
      <p:sp>
        <p:nvSpPr>
          <p:cNvPr id="336" name="Google Shape;336;p44"/>
          <p:cNvSpPr txBox="1"/>
          <p:nvPr/>
        </p:nvSpPr>
        <p:spPr>
          <a:xfrm>
            <a:off x="1434971" y="324266"/>
            <a:ext cx="59886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CREATE OPPORTUNITIES FOR FUN AND FELLOWSHIP</a:t>
            </a:r>
            <a:endParaRPr sz="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6"/>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348" name="Google Shape;348;p46"/>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349" name="Google Shape;349;p46"/>
          <p:cNvPicPr preferRelativeResize="0"/>
          <p:nvPr/>
        </p:nvPicPr>
        <p:blipFill rotWithShape="1">
          <a:blip r:embed="rId5">
            <a:alphaModFix/>
          </a:blip>
          <a:srcRect/>
          <a:stretch/>
        </p:blipFill>
        <p:spPr>
          <a:xfrm>
            <a:off x="519639" y="1840901"/>
            <a:ext cx="2674304" cy="2735861"/>
          </a:xfrm>
          <a:prstGeom prst="rect">
            <a:avLst/>
          </a:prstGeom>
          <a:noFill/>
          <a:ln>
            <a:noFill/>
          </a:ln>
        </p:spPr>
      </p:pic>
      <p:sp>
        <p:nvSpPr>
          <p:cNvPr id="350" name="Google Shape;350;p46"/>
          <p:cNvSpPr txBox="1"/>
          <p:nvPr/>
        </p:nvSpPr>
        <p:spPr>
          <a:xfrm>
            <a:off x="1511568" y="566738"/>
            <a:ext cx="6274500" cy="1440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4500" b="1" i="0" u="none" strike="noStrike" cap="none">
                <a:solidFill>
                  <a:srgbClr val="000000"/>
                </a:solidFill>
                <a:latin typeface="Open Sans"/>
                <a:ea typeface="Open Sans"/>
                <a:cs typeface="Open Sans"/>
                <a:sym typeface="Open Sans"/>
              </a:rPr>
              <a:t>CONNECTING THE DOTS</a:t>
            </a:r>
            <a:endParaRPr sz="700"/>
          </a:p>
        </p:txBody>
      </p:sp>
      <p:sp>
        <p:nvSpPr>
          <p:cNvPr id="2" name="TextBox 1">
            <a:extLst>
              <a:ext uri="{FF2B5EF4-FFF2-40B4-BE49-F238E27FC236}">
                <a16:creationId xmlns:a16="http://schemas.microsoft.com/office/drawing/2014/main" id="{3F77D206-F939-A55C-3096-9C15D13814FF}"/>
              </a:ext>
            </a:extLst>
          </p:cNvPr>
          <p:cNvSpPr txBox="1"/>
          <p:nvPr/>
        </p:nvSpPr>
        <p:spPr>
          <a:xfrm>
            <a:off x="4488025" y="2295330"/>
            <a:ext cx="3699260" cy="2523768"/>
          </a:xfrm>
          <a:prstGeom prst="rect">
            <a:avLst/>
          </a:prstGeom>
          <a:noFill/>
        </p:spPr>
        <p:txBody>
          <a:bodyPr wrap="square" rtlCol="0">
            <a:spAutoFit/>
          </a:bodyPr>
          <a:lstStyle/>
          <a:p>
            <a:pPr algn="ctr"/>
            <a:r>
              <a:rPr lang="en-US" sz="1600" b="1" i="0" u="none" strike="noStrike" cap="none" dirty="0">
                <a:solidFill>
                  <a:srgbClr val="000000"/>
                </a:solidFill>
                <a:latin typeface="Open Sans"/>
                <a:ea typeface="Open Sans"/>
                <a:cs typeface="Open Sans"/>
                <a:sym typeface="Open Sans"/>
              </a:rPr>
              <a:t>Share the 6 reasons for </a:t>
            </a:r>
          </a:p>
          <a:p>
            <a:pPr algn="ctr"/>
            <a:r>
              <a:rPr lang="en-US" sz="1600" b="1" i="0" u="none" strike="noStrike" cap="none" dirty="0">
                <a:solidFill>
                  <a:srgbClr val="000000"/>
                </a:solidFill>
                <a:latin typeface="Open Sans"/>
                <a:ea typeface="Open Sans"/>
                <a:cs typeface="Open Sans"/>
                <a:sym typeface="Open Sans"/>
              </a:rPr>
              <a:t>the Purpose of Pathfinders</a:t>
            </a:r>
          </a:p>
          <a:p>
            <a:pPr algn="ctr"/>
            <a:endParaRPr lang="en-US" sz="1600" b="1" dirty="0">
              <a:latin typeface="Open Sans"/>
              <a:ea typeface="Open Sans"/>
              <a:cs typeface="Open Sans"/>
              <a:sym typeface="Open Sans"/>
            </a:endParaRPr>
          </a:p>
          <a:p>
            <a:pPr marL="342900" indent="-342900" algn="ctr">
              <a:buAutoNum type="arabicPeriod"/>
            </a:pPr>
            <a:r>
              <a:rPr lang="en-US" sz="1600" b="1" i="0" u="none" strike="noStrike" cap="none" dirty="0">
                <a:solidFill>
                  <a:srgbClr val="000000"/>
                </a:solidFill>
                <a:latin typeface="Open Sans"/>
                <a:ea typeface="Open Sans"/>
                <a:cs typeface="Open Sans"/>
                <a:sym typeface="Open Sans"/>
              </a:rPr>
              <a:t>__________</a:t>
            </a:r>
          </a:p>
          <a:p>
            <a:pPr marL="342900" indent="-342900" algn="ctr">
              <a:buAutoNum type="arabicPeriod"/>
            </a:pPr>
            <a:r>
              <a:rPr lang="en-US" sz="1600" b="1" dirty="0">
                <a:latin typeface="Open Sans"/>
                <a:ea typeface="Open Sans"/>
                <a:cs typeface="Open Sans"/>
                <a:sym typeface="Open Sans"/>
              </a:rPr>
              <a:t>__________</a:t>
            </a:r>
          </a:p>
          <a:p>
            <a:pPr marL="342900" indent="-342900" algn="ctr">
              <a:buAutoNum type="arabicPeriod"/>
            </a:pPr>
            <a:r>
              <a:rPr lang="en-US" sz="1600" b="1" i="0" u="none" strike="noStrike" cap="none" dirty="0">
                <a:solidFill>
                  <a:srgbClr val="000000"/>
                </a:solidFill>
                <a:latin typeface="Open Sans"/>
                <a:ea typeface="Open Sans"/>
                <a:cs typeface="Open Sans"/>
                <a:sym typeface="Open Sans"/>
              </a:rPr>
              <a:t>__________</a:t>
            </a:r>
          </a:p>
          <a:p>
            <a:pPr marL="342900" indent="-342900" algn="ctr">
              <a:buAutoNum type="arabicPeriod"/>
            </a:pPr>
            <a:r>
              <a:rPr lang="en-US" sz="1600" b="1" dirty="0">
                <a:latin typeface="Open Sans"/>
                <a:ea typeface="Open Sans"/>
                <a:cs typeface="Open Sans"/>
                <a:sym typeface="Open Sans"/>
              </a:rPr>
              <a:t>__________</a:t>
            </a:r>
          </a:p>
          <a:p>
            <a:pPr marL="342900" indent="-342900" algn="ctr">
              <a:buAutoNum type="arabicPeriod"/>
            </a:pPr>
            <a:r>
              <a:rPr lang="en-US" sz="1600" b="1" i="0" u="none" strike="noStrike" cap="none" dirty="0">
                <a:solidFill>
                  <a:srgbClr val="000000"/>
                </a:solidFill>
                <a:latin typeface="Open Sans"/>
                <a:ea typeface="Open Sans"/>
                <a:cs typeface="Open Sans"/>
                <a:sym typeface="Open Sans"/>
              </a:rPr>
              <a:t>__________</a:t>
            </a:r>
          </a:p>
          <a:p>
            <a:pPr marL="342900" indent="-342900" algn="ctr">
              <a:buAutoNum type="arabicPeriod"/>
            </a:pPr>
            <a:r>
              <a:rPr lang="en-US" sz="1600" b="1" dirty="0">
                <a:latin typeface="Open Sans"/>
                <a:ea typeface="Open Sans"/>
                <a:cs typeface="Open Sans"/>
                <a:sym typeface="Open Sans"/>
              </a:rPr>
              <a:t>__________</a:t>
            </a:r>
            <a:endParaRPr lang="en-US" sz="1600" b="1" i="0" u="none" strike="noStrike" cap="none" dirty="0">
              <a:solidFill>
                <a:srgbClr val="000000"/>
              </a:solidFill>
              <a:latin typeface="Open Sans"/>
              <a:ea typeface="Open Sans"/>
              <a:cs typeface="Open Sans"/>
              <a:sym typeface="Open Sans"/>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7"/>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356" name="Google Shape;356;p47"/>
          <p:cNvPicPr preferRelativeResize="0"/>
          <p:nvPr/>
        </p:nvPicPr>
        <p:blipFill rotWithShape="1">
          <a:blip r:embed="rId4">
            <a:alphaModFix/>
          </a:blip>
          <a:srcRect/>
          <a:stretch/>
        </p:blipFill>
        <p:spPr>
          <a:xfrm>
            <a:off x="8291172" y="4219183"/>
            <a:ext cx="676957" cy="819932"/>
          </a:xfrm>
          <a:prstGeom prst="rect">
            <a:avLst/>
          </a:prstGeom>
          <a:noFill/>
          <a:ln>
            <a:noFill/>
          </a:ln>
        </p:spPr>
      </p:pic>
      <p:pic>
        <p:nvPicPr>
          <p:cNvPr id="357" name="Google Shape;357;p47"/>
          <p:cNvPicPr preferRelativeResize="0"/>
          <p:nvPr/>
        </p:nvPicPr>
        <p:blipFill rotWithShape="1">
          <a:blip r:embed="rId5">
            <a:alphaModFix/>
          </a:blip>
          <a:srcRect/>
          <a:stretch/>
        </p:blipFill>
        <p:spPr>
          <a:xfrm>
            <a:off x="923614" y="1657040"/>
            <a:ext cx="834905" cy="2866626"/>
          </a:xfrm>
          <a:prstGeom prst="rect">
            <a:avLst/>
          </a:prstGeom>
          <a:noFill/>
          <a:ln>
            <a:noFill/>
          </a:ln>
        </p:spPr>
      </p:pic>
      <p:sp>
        <p:nvSpPr>
          <p:cNvPr id="358" name="Google Shape;358;p47"/>
          <p:cNvSpPr txBox="1"/>
          <p:nvPr/>
        </p:nvSpPr>
        <p:spPr>
          <a:xfrm>
            <a:off x="1814550" y="917974"/>
            <a:ext cx="6476700" cy="3902100"/>
          </a:xfrm>
          <a:prstGeom prst="rect">
            <a:avLst/>
          </a:prstGeom>
          <a:noFill/>
          <a:ln>
            <a:noFill/>
          </a:ln>
        </p:spPr>
        <p:txBody>
          <a:bodyPr spcFirstLastPara="1" wrap="square" lIns="0" tIns="0" rIns="0" bIns="0" anchor="t" anchorCtr="0">
            <a:spAutoFit/>
          </a:bodyPr>
          <a:lstStyle/>
          <a:p>
            <a:pPr marL="330200" marR="0" lvl="1" indent="-165100" algn="l" rtl="0">
              <a:lnSpc>
                <a:spcPct val="125004"/>
              </a:lnSpc>
              <a:spcBef>
                <a:spcPts val="0"/>
              </a:spcBef>
              <a:spcAft>
                <a:spcPts val="0"/>
              </a:spcAft>
              <a:buClr>
                <a:srgbClr val="000000"/>
              </a:buClr>
              <a:buSzPts val="2600"/>
              <a:buFont typeface="Arial"/>
              <a:buChar char="•"/>
            </a:pPr>
            <a:r>
              <a:rPr lang="en" sz="2600" b="0" i="0" u="none" strike="noStrike" cap="none">
                <a:solidFill>
                  <a:srgbClr val="000000"/>
                </a:solidFill>
                <a:latin typeface="Open Sans"/>
                <a:ea typeface="Open Sans"/>
                <a:cs typeface="Open Sans"/>
                <a:sym typeface="Open Sans"/>
              </a:rPr>
              <a:t>Pathfinders is a ministry which is designed to deal with many of the issues facing adolescent children.</a:t>
            </a:r>
            <a:endParaRPr sz="700"/>
          </a:p>
          <a:p>
            <a:pPr marL="330200" marR="0" lvl="1" indent="-165100" algn="l" rtl="0">
              <a:lnSpc>
                <a:spcPct val="125004"/>
              </a:lnSpc>
              <a:spcBef>
                <a:spcPts val="0"/>
              </a:spcBef>
              <a:spcAft>
                <a:spcPts val="0"/>
              </a:spcAft>
              <a:buClr>
                <a:srgbClr val="000000"/>
              </a:buClr>
              <a:buSzPts val="2600"/>
              <a:buFont typeface="Arial"/>
              <a:buChar char="•"/>
            </a:pPr>
            <a:r>
              <a:rPr lang="en" sz="2600" b="0" i="0" u="none" strike="noStrike" cap="none">
                <a:solidFill>
                  <a:srgbClr val="000000"/>
                </a:solidFill>
                <a:latin typeface="Open Sans"/>
                <a:ea typeface="Open Sans"/>
                <a:cs typeface="Open Sans"/>
                <a:sym typeface="Open Sans"/>
              </a:rPr>
              <a:t>It provides for a structured fellowship with fellow Pathfinders and adults</a:t>
            </a:r>
            <a:endParaRPr sz="700"/>
          </a:p>
          <a:p>
            <a:pPr marL="330200" marR="0" lvl="1" indent="-165100" algn="l" rtl="0">
              <a:lnSpc>
                <a:spcPct val="125004"/>
              </a:lnSpc>
              <a:spcBef>
                <a:spcPts val="0"/>
              </a:spcBef>
              <a:spcAft>
                <a:spcPts val="0"/>
              </a:spcAft>
              <a:buClr>
                <a:srgbClr val="000000"/>
              </a:buClr>
              <a:buSzPts val="2600"/>
              <a:buFont typeface="Arial"/>
              <a:buChar char="•"/>
            </a:pPr>
            <a:r>
              <a:rPr lang="en" sz="2600" b="0" i="0" u="none" strike="noStrike" cap="none">
                <a:solidFill>
                  <a:srgbClr val="000000"/>
                </a:solidFill>
                <a:latin typeface="Open Sans"/>
                <a:ea typeface="Open Sans"/>
                <a:cs typeface="Open Sans"/>
                <a:sym typeface="Open Sans"/>
              </a:rPr>
              <a:t>It helps foster the development of values which provide a good foundation in adult life</a:t>
            </a:r>
            <a:endParaRPr sz="700"/>
          </a:p>
        </p:txBody>
      </p:sp>
      <p:sp>
        <p:nvSpPr>
          <p:cNvPr id="359" name="Google Shape;359;p47"/>
          <p:cNvSpPr txBox="1"/>
          <p:nvPr/>
        </p:nvSpPr>
        <p:spPr>
          <a:xfrm>
            <a:off x="2170586" y="225268"/>
            <a:ext cx="4803000" cy="6927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4500" b="1" i="0" u="none" strike="noStrike" cap="none">
                <a:solidFill>
                  <a:srgbClr val="000000"/>
                </a:solidFill>
                <a:latin typeface="Open Sans"/>
                <a:ea typeface="Open Sans"/>
                <a:cs typeface="Open Sans"/>
                <a:sym typeface="Open Sans"/>
              </a:rPr>
              <a:t>IN SUMMARY</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t="12502" b="12495"/>
          <a:stretch/>
        </p:blipFill>
        <p:spPr>
          <a:xfrm>
            <a:off x="0" y="0"/>
            <a:ext cx="9144000" cy="5143500"/>
          </a:xfrm>
          <a:prstGeom prst="rect">
            <a:avLst/>
          </a:prstGeom>
          <a:noFill/>
          <a:ln>
            <a:noFill/>
          </a:ln>
        </p:spPr>
      </p:pic>
      <p:pic>
        <p:nvPicPr>
          <p:cNvPr id="71" name="Google Shape;71;p15"/>
          <p:cNvPicPr preferRelativeResize="0"/>
          <p:nvPr/>
        </p:nvPicPr>
        <p:blipFill rotWithShape="1">
          <a:blip r:embed="rId4">
            <a:alphaModFix amt="50000"/>
          </a:blip>
          <a:srcRect t="8354" r="734" b="8354"/>
          <a:stretch/>
        </p:blipFill>
        <p:spPr>
          <a:xfrm>
            <a:off x="0" y="0"/>
            <a:ext cx="9143996" cy="5111775"/>
          </a:xfrm>
          <a:prstGeom prst="rect">
            <a:avLst/>
          </a:prstGeom>
          <a:noFill/>
          <a:ln>
            <a:noFill/>
          </a:ln>
        </p:spPr>
      </p:pic>
      <p:pic>
        <p:nvPicPr>
          <p:cNvPr id="72" name="Google Shape;72;p15"/>
          <p:cNvPicPr preferRelativeResize="0"/>
          <p:nvPr/>
        </p:nvPicPr>
        <p:blipFill rotWithShape="1">
          <a:blip r:embed="rId5">
            <a:alphaModFix/>
          </a:blip>
          <a:srcRect/>
          <a:stretch/>
        </p:blipFill>
        <p:spPr>
          <a:xfrm>
            <a:off x="8227162" y="3980860"/>
            <a:ext cx="804977" cy="974992"/>
          </a:xfrm>
          <a:prstGeom prst="rect">
            <a:avLst/>
          </a:prstGeom>
          <a:noFill/>
          <a:ln>
            <a:noFill/>
          </a:ln>
        </p:spPr>
      </p:pic>
      <p:sp>
        <p:nvSpPr>
          <p:cNvPr id="73" name="Google Shape;73;p15"/>
          <p:cNvSpPr txBox="1"/>
          <p:nvPr/>
        </p:nvSpPr>
        <p:spPr>
          <a:xfrm>
            <a:off x="1531710" y="1441746"/>
            <a:ext cx="6080700" cy="2903100"/>
          </a:xfrm>
          <a:prstGeom prst="rect">
            <a:avLst/>
          </a:prstGeom>
          <a:noFill/>
          <a:ln>
            <a:noFill/>
          </a:ln>
        </p:spPr>
        <p:txBody>
          <a:bodyPr spcFirstLastPara="1" wrap="square" lIns="0" tIns="0" rIns="0" bIns="0" anchor="t" anchorCtr="0">
            <a:spAutoFit/>
          </a:bodyPr>
          <a:lstStyle/>
          <a:p>
            <a:pPr marL="292100" marR="0" lvl="1" indent="-146050" algn="l" rtl="0">
              <a:lnSpc>
                <a:spcPct val="144000"/>
              </a:lnSpc>
              <a:spcBef>
                <a:spcPts val="0"/>
              </a:spcBef>
              <a:spcAft>
                <a:spcPts val="0"/>
              </a:spcAft>
              <a:buClr>
                <a:srgbClr val="000000"/>
              </a:buClr>
              <a:buSzPts val="2300"/>
              <a:buFont typeface="Arial"/>
              <a:buChar char="•"/>
            </a:pPr>
            <a:r>
              <a:rPr lang="en" sz="2300" b="0" i="0" u="none" strike="noStrike" cap="none">
                <a:solidFill>
                  <a:srgbClr val="000000"/>
                </a:solidFill>
                <a:latin typeface="Open Sans"/>
                <a:ea typeface="Open Sans"/>
                <a:cs typeface="Open Sans"/>
                <a:sym typeface="Open Sans"/>
              </a:rPr>
              <a:t>Understand the issues faced by Pathfinder age (10-16) children</a:t>
            </a:r>
            <a:endParaRPr sz="700"/>
          </a:p>
          <a:p>
            <a:pPr marL="292100" marR="0" lvl="1" indent="-146050" algn="l" rtl="0">
              <a:lnSpc>
                <a:spcPct val="144000"/>
              </a:lnSpc>
              <a:spcBef>
                <a:spcPts val="0"/>
              </a:spcBef>
              <a:spcAft>
                <a:spcPts val="0"/>
              </a:spcAft>
              <a:buClr>
                <a:srgbClr val="000000"/>
              </a:buClr>
              <a:buSzPts val="2300"/>
              <a:buFont typeface="Arial"/>
              <a:buChar char="•"/>
            </a:pPr>
            <a:r>
              <a:rPr lang="en" sz="2300" b="0" i="0" u="none" strike="noStrike" cap="none">
                <a:solidFill>
                  <a:srgbClr val="000000"/>
                </a:solidFill>
                <a:latin typeface="Open Sans"/>
                <a:ea typeface="Open Sans"/>
                <a:cs typeface="Open Sans"/>
                <a:sym typeface="Open Sans"/>
              </a:rPr>
              <a:t>Understand the purposes behind the Pathfinder program</a:t>
            </a:r>
            <a:endParaRPr sz="700"/>
          </a:p>
          <a:p>
            <a:pPr marL="292100" marR="0" lvl="1" indent="-146050" algn="l" rtl="0">
              <a:lnSpc>
                <a:spcPct val="144000"/>
              </a:lnSpc>
              <a:spcBef>
                <a:spcPts val="0"/>
              </a:spcBef>
              <a:spcAft>
                <a:spcPts val="0"/>
              </a:spcAft>
              <a:buClr>
                <a:srgbClr val="000000"/>
              </a:buClr>
              <a:buSzPts val="2300"/>
              <a:buFont typeface="Arial"/>
              <a:buChar char="•"/>
            </a:pPr>
            <a:r>
              <a:rPr lang="en" sz="2300" b="0" i="0" u="none" strike="noStrike" cap="none">
                <a:solidFill>
                  <a:srgbClr val="000000"/>
                </a:solidFill>
                <a:latin typeface="Open Sans"/>
                <a:ea typeface="Open Sans"/>
                <a:cs typeface="Open Sans"/>
                <a:sym typeface="Open Sans"/>
              </a:rPr>
              <a:t>Understand how these purposes relate to the needs of this particular age group</a:t>
            </a:r>
            <a:endParaRPr sz="700"/>
          </a:p>
        </p:txBody>
      </p:sp>
      <p:sp>
        <p:nvSpPr>
          <p:cNvPr id="74" name="Google Shape;74;p15"/>
          <p:cNvSpPr txBox="1"/>
          <p:nvPr/>
        </p:nvSpPr>
        <p:spPr>
          <a:xfrm>
            <a:off x="2170586" y="398458"/>
            <a:ext cx="4803000" cy="992400"/>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 sz="3100" b="1" i="0" u="none" strike="noStrike" cap="none">
                <a:solidFill>
                  <a:srgbClr val="000000"/>
                </a:solidFill>
                <a:latin typeface="Open Sans"/>
                <a:ea typeface="Open Sans"/>
                <a:cs typeface="Open Sans"/>
                <a:sym typeface="Open Sans"/>
              </a:rPr>
              <a:t>WHAT WE INTEND TO ACCOMPLISH</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t="12502" b="12495"/>
          <a:stretch/>
        </p:blipFill>
        <p:spPr>
          <a:xfrm>
            <a:off x="0" y="0"/>
            <a:ext cx="9144000" cy="5143500"/>
          </a:xfrm>
          <a:prstGeom prst="rect">
            <a:avLst/>
          </a:prstGeom>
          <a:noFill/>
          <a:ln>
            <a:noFill/>
          </a:ln>
        </p:spPr>
      </p:pic>
      <p:pic>
        <p:nvPicPr>
          <p:cNvPr id="80" name="Google Shape;80;p16"/>
          <p:cNvPicPr preferRelativeResize="0"/>
          <p:nvPr/>
        </p:nvPicPr>
        <p:blipFill rotWithShape="1">
          <a:blip r:embed="rId4">
            <a:alphaModFix amt="50000"/>
          </a:blip>
          <a:srcRect t="7555" b="7555"/>
          <a:stretch/>
        </p:blipFill>
        <p:spPr>
          <a:xfrm>
            <a:off x="0" y="0"/>
            <a:ext cx="9094174" cy="5143500"/>
          </a:xfrm>
          <a:prstGeom prst="rect">
            <a:avLst/>
          </a:prstGeom>
          <a:noFill/>
          <a:ln>
            <a:noFill/>
          </a:ln>
        </p:spPr>
      </p:pic>
      <p:pic>
        <p:nvPicPr>
          <p:cNvPr id="81" name="Google Shape;81;p16"/>
          <p:cNvPicPr preferRelativeResize="0"/>
          <p:nvPr/>
        </p:nvPicPr>
        <p:blipFill rotWithShape="1">
          <a:blip r:embed="rId5">
            <a:alphaModFix/>
          </a:blip>
          <a:srcRect/>
          <a:stretch/>
        </p:blipFill>
        <p:spPr>
          <a:xfrm>
            <a:off x="8097557" y="4040803"/>
            <a:ext cx="824233" cy="998314"/>
          </a:xfrm>
          <a:prstGeom prst="rect">
            <a:avLst/>
          </a:prstGeom>
          <a:noFill/>
          <a:ln>
            <a:noFill/>
          </a:ln>
        </p:spPr>
      </p:pic>
      <p:sp>
        <p:nvSpPr>
          <p:cNvPr id="82" name="Google Shape;82;p16"/>
          <p:cNvSpPr txBox="1"/>
          <p:nvPr/>
        </p:nvSpPr>
        <p:spPr>
          <a:xfrm>
            <a:off x="840450" y="1030000"/>
            <a:ext cx="7541400" cy="3756600"/>
          </a:xfrm>
          <a:prstGeom prst="rect">
            <a:avLst/>
          </a:prstGeom>
          <a:noFill/>
          <a:ln>
            <a:noFill/>
          </a:ln>
        </p:spPr>
        <p:txBody>
          <a:bodyPr spcFirstLastPara="1" wrap="square" lIns="0" tIns="0" rIns="0" bIns="0" anchor="t" anchorCtr="0">
            <a:spAutoFit/>
          </a:bodyPr>
          <a:lstStyle/>
          <a:p>
            <a:pPr marL="254000" marR="0" lvl="1" indent="-127000" algn="just" rtl="0">
              <a:lnSpc>
                <a:spcPct val="140029"/>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The term adolescence comes from the Latin verb adolescere, which means “to go into adulthood.”</a:t>
            </a:r>
            <a:endParaRPr sz="700"/>
          </a:p>
          <a:p>
            <a:pPr marL="254000" marR="0" lvl="1" indent="-127000" algn="just" rtl="0">
              <a:lnSpc>
                <a:spcPct val="140029"/>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Transition between childhood and adulthood</a:t>
            </a:r>
            <a:endParaRPr sz="700"/>
          </a:p>
          <a:p>
            <a:pPr marL="254000" marR="0" lvl="1" indent="-127000" algn="just" rtl="0">
              <a:lnSpc>
                <a:spcPct val="140029"/>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 From about the ages of 11-19</a:t>
            </a:r>
            <a:endParaRPr sz="700"/>
          </a:p>
          <a:p>
            <a:pPr marL="254000" marR="0" lvl="1" indent="-127000" algn="just" rtl="0">
              <a:lnSpc>
                <a:spcPct val="140029"/>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Adolescence is a period of rapid physical, cognitive, </a:t>
            </a:r>
            <a:endParaRPr sz="700"/>
          </a:p>
          <a:p>
            <a:pPr marL="254000" marR="0" lvl="1" indent="-127000" algn="just" rtl="0">
              <a:lnSpc>
                <a:spcPct val="140029"/>
              </a:lnSpc>
              <a:spcBef>
                <a:spcPts val="0"/>
              </a:spcBef>
              <a:spcAft>
                <a:spcPts val="0"/>
              </a:spcAft>
              <a:buNone/>
            </a:pPr>
            <a:r>
              <a:rPr lang="en" sz="2000" b="0" i="0" u="none" strike="noStrike" cap="none">
                <a:solidFill>
                  <a:srgbClr val="000000"/>
                </a:solidFill>
                <a:latin typeface="Open Sans"/>
                <a:ea typeface="Open Sans"/>
                <a:cs typeface="Open Sans"/>
                <a:sym typeface="Open Sans"/>
              </a:rPr>
              <a:t>	sexual, social and emotional changes.</a:t>
            </a:r>
            <a:endParaRPr sz="700"/>
          </a:p>
          <a:p>
            <a:pPr marL="254000" marR="0" lvl="1" indent="-127000" algn="just" rtl="0">
              <a:lnSpc>
                <a:spcPct val="140029"/>
              </a:lnSpc>
              <a:spcBef>
                <a:spcPts val="0"/>
              </a:spcBef>
              <a:spcAft>
                <a:spcPts val="0"/>
              </a:spcAft>
              <a:buClr>
                <a:srgbClr val="000000"/>
              </a:buClr>
              <a:buSzPts val="2000"/>
              <a:buFont typeface="Arial"/>
              <a:buChar char="•"/>
            </a:pPr>
            <a:r>
              <a:rPr lang="en" sz="2000" b="0" i="0" u="none" strike="noStrike" cap="none">
                <a:solidFill>
                  <a:srgbClr val="000000"/>
                </a:solidFill>
                <a:latin typeface="Open Sans"/>
                <a:ea typeface="Open Sans"/>
                <a:cs typeface="Open Sans"/>
                <a:sym typeface="Open Sans"/>
              </a:rPr>
              <a:t>It is an adjustment period for the adolescent, </a:t>
            </a:r>
            <a:endParaRPr sz="700"/>
          </a:p>
          <a:p>
            <a:pPr marL="254000" marR="0" lvl="1" indent="-127000" algn="just" rtl="0">
              <a:lnSpc>
                <a:spcPct val="140029"/>
              </a:lnSpc>
              <a:spcBef>
                <a:spcPts val="0"/>
              </a:spcBef>
              <a:spcAft>
                <a:spcPts val="0"/>
              </a:spcAft>
              <a:buNone/>
            </a:pPr>
            <a:r>
              <a:rPr lang="en" sz="2000" b="0" i="0" u="none" strike="noStrike" cap="none">
                <a:solidFill>
                  <a:srgbClr val="000000"/>
                </a:solidFill>
                <a:latin typeface="Open Sans"/>
                <a:ea typeface="Open Sans"/>
                <a:cs typeface="Open Sans"/>
                <a:sym typeface="Open Sans"/>
              </a:rPr>
              <a:t>	their parents, and those who are in </a:t>
            </a:r>
            <a:endParaRPr sz="700"/>
          </a:p>
          <a:p>
            <a:pPr marL="254000" marR="0" lvl="1" indent="-127000" algn="just" rtl="0">
              <a:lnSpc>
                <a:spcPct val="140029"/>
              </a:lnSpc>
              <a:spcBef>
                <a:spcPts val="0"/>
              </a:spcBef>
              <a:spcAft>
                <a:spcPts val="0"/>
              </a:spcAft>
              <a:buNone/>
            </a:pPr>
            <a:r>
              <a:rPr lang="en" sz="2000" b="0" i="0" u="none" strike="noStrike" cap="none">
                <a:solidFill>
                  <a:srgbClr val="000000"/>
                </a:solidFill>
                <a:latin typeface="Open Sans"/>
                <a:ea typeface="Open Sans"/>
                <a:cs typeface="Open Sans"/>
                <a:sym typeface="Open Sans"/>
              </a:rPr>
              <a:t>	frequent contact with them.</a:t>
            </a:r>
            <a:endParaRPr sz="700"/>
          </a:p>
        </p:txBody>
      </p:sp>
      <p:sp>
        <p:nvSpPr>
          <p:cNvPr id="83" name="Google Shape;83;p16"/>
          <p:cNvSpPr txBox="1"/>
          <p:nvPr/>
        </p:nvSpPr>
        <p:spPr>
          <a:xfrm>
            <a:off x="2170725" y="324973"/>
            <a:ext cx="4802700" cy="5541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600" b="1" i="0" u="none" strike="noStrike" cap="none">
                <a:solidFill>
                  <a:srgbClr val="000000"/>
                </a:solidFill>
                <a:latin typeface="Open Sans"/>
                <a:ea typeface="Open Sans"/>
                <a:cs typeface="Open Sans"/>
                <a:sym typeface="Open Sans"/>
              </a:rPr>
              <a:t>ADOLESCENCE</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3">
            <a:alphaModFix amt="50000"/>
          </a:blip>
          <a:srcRect t="4218" b="11407"/>
          <a:stretch/>
        </p:blipFill>
        <p:spPr>
          <a:xfrm>
            <a:off x="0" y="0"/>
            <a:ext cx="9143996" cy="5143500"/>
          </a:xfrm>
          <a:prstGeom prst="rect">
            <a:avLst/>
          </a:prstGeom>
          <a:noFill/>
          <a:ln>
            <a:noFill/>
          </a:ln>
        </p:spPr>
      </p:pic>
      <p:pic>
        <p:nvPicPr>
          <p:cNvPr id="89" name="Google Shape;89;p17"/>
          <p:cNvPicPr preferRelativeResize="0"/>
          <p:nvPr/>
        </p:nvPicPr>
        <p:blipFill rotWithShape="1">
          <a:blip r:embed="rId4">
            <a:alphaModFix/>
          </a:blip>
          <a:srcRect/>
          <a:stretch/>
        </p:blipFill>
        <p:spPr>
          <a:xfrm>
            <a:off x="2427792" y="2487216"/>
            <a:ext cx="915016" cy="233329"/>
          </a:xfrm>
          <a:prstGeom prst="rect">
            <a:avLst/>
          </a:prstGeom>
          <a:noFill/>
          <a:ln>
            <a:noFill/>
          </a:ln>
        </p:spPr>
      </p:pic>
      <p:pic>
        <p:nvPicPr>
          <p:cNvPr id="90" name="Google Shape;90;p17"/>
          <p:cNvPicPr preferRelativeResize="0"/>
          <p:nvPr/>
        </p:nvPicPr>
        <p:blipFill rotWithShape="1">
          <a:blip r:embed="rId4">
            <a:alphaModFix/>
          </a:blip>
          <a:srcRect/>
          <a:stretch/>
        </p:blipFill>
        <p:spPr>
          <a:xfrm>
            <a:off x="5467080" y="2487216"/>
            <a:ext cx="915016" cy="233329"/>
          </a:xfrm>
          <a:prstGeom prst="rect">
            <a:avLst/>
          </a:prstGeom>
          <a:noFill/>
          <a:ln>
            <a:noFill/>
          </a:ln>
        </p:spPr>
      </p:pic>
      <p:pic>
        <p:nvPicPr>
          <p:cNvPr id="91" name="Google Shape;91;p17"/>
          <p:cNvPicPr preferRelativeResize="0"/>
          <p:nvPr/>
        </p:nvPicPr>
        <p:blipFill rotWithShape="1">
          <a:blip r:embed="rId5">
            <a:alphaModFix/>
          </a:blip>
          <a:srcRect/>
          <a:stretch/>
        </p:blipFill>
        <p:spPr>
          <a:xfrm>
            <a:off x="8235672" y="4159105"/>
            <a:ext cx="676957" cy="819932"/>
          </a:xfrm>
          <a:prstGeom prst="rect">
            <a:avLst/>
          </a:prstGeom>
          <a:noFill/>
          <a:ln>
            <a:noFill/>
          </a:ln>
        </p:spPr>
      </p:pic>
      <p:pic>
        <p:nvPicPr>
          <p:cNvPr id="92" name="Google Shape;92;p17"/>
          <p:cNvPicPr preferRelativeResize="0"/>
          <p:nvPr/>
        </p:nvPicPr>
        <p:blipFill rotWithShape="1">
          <a:blip r:embed="rId6">
            <a:alphaModFix/>
          </a:blip>
          <a:srcRect/>
          <a:stretch/>
        </p:blipFill>
        <p:spPr>
          <a:xfrm>
            <a:off x="304028" y="2078106"/>
            <a:ext cx="2123763" cy="1284877"/>
          </a:xfrm>
          <a:prstGeom prst="rect">
            <a:avLst/>
          </a:prstGeom>
          <a:noFill/>
          <a:ln>
            <a:noFill/>
          </a:ln>
        </p:spPr>
      </p:pic>
      <p:pic>
        <p:nvPicPr>
          <p:cNvPr id="93" name="Google Shape;93;p17"/>
          <p:cNvPicPr preferRelativeResize="0"/>
          <p:nvPr/>
        </p:nvPicPr>
        <p:blipFill rotWithShape="1">
          <a:blip r:embed="rId6">
            <a:alphaModFix/>
          </a:blip>
          <a:srcRect/>
          <a:stretch/>
        </p:blipFill>
        <p:spPr>
          <a:xfrm>
            <a:off x="6429721" y="2078106"/>
            <a:ext cx="2123763" cy="1284877"/>
          </a:xfrm>
          <a:prstGeom prst="rect">
            <a:avLst/>
          </a:prstGeom>
          <a:noFill/>
          <a:ln>
            <a:noFill/>
          </a:ln>
        </p:spPr>
      </p:pic>
      <p:pic>
        <p:nvPicPr>
          <p:cNvPr id="94" name="Google Shape;94;p17"/>
          <p:cNvPicPr preferRelativeResize="0"/>
          <p:nvPr/>
        </p:nvPicPr>
        <p:blipFill rotWithShape="1">
          <a:blip r:embed="rId6">
            <a:alphaModFix/>
          </a:blip>
          <a:srcRect/>
          <a:stretch/>
        </p:blipFill>
        <p:spPr>
          <a:xfrm>
            <a:off x="3342754" y="2078106"/>
            <a:ext cx="2123763" cy="1284877"/>
          </a:xfrm>
          <a:prstGeom prst="rect">
            <a:avLst/>
          </a:prstGeom>
          <a:noFill/>
          <a:ln>
            <a:noFill/>
          </a:ln>
        </p:spPr>
      </p:pic>
      <p:sp>
        <p:nvSpPr>
          <p:cNvPr id="95" name="Google Shape;95;p17"/>
          <p:cNvSpPr txBox="1"/>
          <p:nvPr/>
        </p:nvSpPr>
        <p:spPr>
          <a:xfrm>
            <a:off x="258367" y="2426222"/>
            <a:ext cx="2123700" cy="59100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 sz="1600" b="0" i="0" u="none" strike="noStrike" cap="none">
                <a:solidFill>
                  <a:srgbClr val="000000"/>
                </a:solidFill>
                <a:latin typeface="NTR"/>
                <a:ea typeface="NTR"/>
                <a:cs typeface="NTR"/>
                <a:sym typeface="NTR"/>
              </a:rPr>
              <a:t>Childhood</a:t>
            </a:r>
            <a:endParaRPr sz="700"/>
          </a:p>
          <a:p>
            <a:pPr marL="0" marR="0" lvl="0" indent="0" algn="ctr" rtl="0">
              <a:lnSpc>
                <a:spcPct val="139968"/>
              </a:lnSpc>
              <a:spcBef>
                <a:spcPts val="0"/>
              </a:spcBef>
              <a:spcAft>
                <a:spcPts val="0"/>
              </a:spcAft>
              <a:buNone/>
            </a:pPr>
            <a:r>
              <a:rPr lang="en" sz="1600" b="0" i="0" u="none" strike="noStrike" cap="none">
                <a:solidFill>
                  <a:srgbClr val="000000"/>
                </a:solidFill>
                <a:latin typeface="NTR"/>
                <a:ea typeface="NTR"/>
                <a:cs typeface="NTR"/>
                <a:sym typeface="NTR"/>
              </a:rPr>
              <a:t>(dependent)</a:t>
            </a:r>
            <a:endParaRPr sz="700"/>
          </a:p>
        </p:txBody>
      </p:sp>
      <p:sp>
        <p:nvSpPr>
          <p:cNvPr id="96" name="Google Shape;96;p17"/>
          <p:cNvSpPr txBox="1"/>
          <p:nvPr/>
        </p:nvSpPr>
        <p:spPr>
          <a:xfrm>
            <a:off x="3343316" y="2533650"/>
            <a:ext cx="2123700" cy="24630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 sz="1600" b="0" i="0" u="none" strike="noStrike" cap="none">
                <a:solidFill>
                  <a:srgbClr val="000000"/>
                </a:solidFill>
                <a:latin typeface="NTR"/>
                <a:ea typeface="NTR"/>
                <a:cs typeface="NTR"/>
                <a:sym typeface="NTR"/>
              </a:rPr>
              <a:t>Adolescence</a:t>
            </a:r>
            <a:endParaRPr sz="700"/>
          </a:p>
        </p:txBody>
      </p:sp>
      <p:sp>
        <p:nvSpPr>
          <p:cNvPr id="97" name="Google Shape;97;p17"/>
          <p:cNvSpPr txBox="1"/>
          <p:nvPr/>
        </p:nvSpPr>
        <p:spPr>
          <a:xfrm>
            <a:off x="6450387" y="2426222"/>
            <a:ext cx="2123700" cy="59100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 sz="1600" b="0" i="0" u="none" strike="noStrike" cap="none">
                <a:solidFill>
                  <a:srgbClr val="000000"/>
                </a:solidFill>
                <a:latin typeface="NTR"/>
                <a:ea typeface="NTR"/>
                <a:cs typeface="NTR"/>
                <a:sym typeface="NTR"/>
              </a:rPr>
              <a:t>Adulthood</a:t>
            </a:r>
            <a:endParaRPr sz="700"/>
          </a:p>
          <a:p>
            <a:pPr marL="0" marR="0" lvl="0" indent="0" algn="ctr" rtl="0">
              <a:lnSpc>
                <a:spcPct val="139968"/>
              </a:lnSpc>
              <a:spcBef>
                <a:spcPts val="0"/>
              </a:spcBef>
              <a:spcAft>
                <a:spcPts val="0"/>
              </a:spcAft>
              <a:buNone/>
            </a:pPr>
            <a:r>
              <a:rPr lang="en" sz="1600" b="0" i="0" u="none" strike="noStrike" cap="none">
                <a:solidFill>
                  <a:srgbClr val="000000"/>
                </a:solidFill>
                <a:latin typeface="NTR"/>
                <a:ea typeface="NTR"/>
                <a:cs typeface="NTR"/>
                <a:sym typeface="NTR"/>
              </a:rPr>
              <a:t>(independent)</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3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pic>
        <p:nvPicPr>
          <p:cNvPr id="103" name="Google Shape;103;p18"/>
          <p:cNvPicPr preferRelativeResize="0"/>
          <p:nvPr/>
        </p:nvPicPr>
        <p:blipFill rotWithShape="1">
          <a:blip r:embed="rId4">
            <a:alphaModFix/>
          </a:blip>
          <a:srcRect/>
          <a:stretch/>
        </p:blipFill>
        <p:spPr>
          <a:xfrm>
            <a:off x="8176570" y="4219183"/>
            <a:ext cx="676957" cy="819932"/>
          </a:xfrm>
          <a:prstGeom prst="rect">
            <a:avLst/>
          </a:prstGeom>
          <a:noFill/>
          <a:ln>
            <a:noFill/>
          </a:ln>
        </p:spPr>
      </p:pic>
      <p:sp>
        <p:nvSpPr>
          <p:cNvPr id="104" name="Google Shape;104;p18"/>
          <p:cNvSpPr txBox="1"/>
          <p:nvPr/>
        </p:nvSpPr>
        <p:spPr>
          <a:xfrm>
            <a:off x="1720850" y="1464150"/>
            <a:ext cx="70356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p>
          <a:p>
            <a:pPr marL="0" lvl="0" indent="0" algn="l" rtl="0">
              <a:spcBef>
                <a:spcPts val="0"/>
              </a:spcBef>
              <a:spcAft>
                <a:spcPts val="0"/>
              </a:spcAft>
              <a:buNone/>
            </a:pPr>
            <a:r>
              <a:rPr lang="en" sz="1700"/>
              <a:t>            </a:t>
            </a:r>
            <a:r>
              <a:rPr lang="en" sz="2100" b="1"/>
              <a:t> How was your adolescence years?</a:t>
            </a:r>
            <a:endParaRPr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12502" b="12495"/>
          <a:stretch/>
        </p:blipFill>
        <p:spPr>
          <a:xfrm>
            <a:off x="0" y="0"/>
            <a:ext cx="9144000" cy="5143500"/>
          </a:xfrm>
          <a:prstGeom prst="rect">
            <a:avLst/>
          </a:prstGeom>
          <a:noFill/>
          <a:ln>
            <a:noFill/>
          </a:ln>
        </p:spPr>
      </p:pic>
      <p:pic>
        <p:nvPicPr>
          <p:cNvPr id="110" name="Google Shape;110;p19"/>
          <p:cNvPicPr preferRelativeResize="0"/>
          <p:nvPr/>
        </p:nvPicPr>
        <p:blipFill rotWithShape="1">
          <a:blip r:embed="rId4">
            <a:alphaModFix amt="50000"/>
          </a:blip>
          <a:srcRect t="7698" b="7706"/>
          <a:stretch/>
        </p:blipFill>
        <p:spPr>
          <a:xfrm>
            <a:off x="11891" y="-405"/>
            <a:ext cx="9120222" cy="5143500"/>
          </a:xfrm>
          <a:prstGeom prst="rect">
            <a:avLst/>
          </a:prstGeom>
          <a:noFill/>
          <a:ln>
            <a:noFill/>
          </a:ln>
        </p:spPr>
      </p:pic>
      <p:pic>
        <p:nvPicPr>
          <p:cNvPr id="111" name="Google Shape;111;p19"/>
          <p:cNvPicPr preferRelativeResize="0"/>
          <p:nvPr/>
        </p:nvPicPr>
        <p:blipFill rotWithShape="1">
          <a:blip r:embed="rId5">
            <a:alphaModFix/>
          </a:blip>
          <a:srcRect/>
          <a:stretch/>
        </p:blipFill>
        <p:spPr>
          <a:xfrm>
            <a:off x="2902745" y="1431752"/>
            <a:ext cx="3138183" cy="2715955"/>
          </a:xfrm>
          <a:prstGeom prst="rect">
            <a:avLst/>
          </a:prstGeom>
          <a:noFill/>
          <a:ln>
            <a:noFill/>
          </a:ln>
        </p:spPr>
      </p:pic>
      <p:pic>
        <p:nvPicPr>
          <p:cNvPr id="112" name="Google Shape;112;p19"/>
          <p:cNvPicPr preferRelativeResize="0"/>
          <p:nvPr/>
        </p:nvPicPr>
        <p:blipFill rotWithShape="1">
          <a:blip r:embed="rId6">
            <a:alphaModFix/>
          </a:blip>
          <a:srcRect/>
          <a:stretch/>
        </p:blipFill>
        <p:spPr>
          <a:xfrm>
            <a:off x="8291172" y="4219183"/>
            <a:ext cx="676957" cy="819932"/>
          </a:xfrm>
          <a:prstGeom prst="rect">
            <a:avLst/>
          </a:prstGeom>
          <a:noFill/>
          <a:ln>
            <a:noFill/>
          </a:ln>
        </p:spPr>
      </p:pic>
      <p:sp>
        <p:nvSpPr>
          <p:cNvPr id="113" name="Google Shape;113;p19"/>
          <p:cNvSpPr txBox="1"/>
          <p:nvPr/>
        </p:nvSpPr>
        <p:spPr>
          <a:xfrm>
            <a:off x="3534518" y="4263675"/>
            <a:ext cx="2225100" cy="369300"/>
          </a:xfrm>
          <a:prstGeom prst="rect">
            <a:avLst/>
          </a:prstGeom>
          <a:noFill/>
          <a:ln>
            <a:noFill/>
          </a:ln>
        </p:spPr>
        <p:txBody>
          <a:bodyPr spcFirstLastPara="1" wrap="square" lIns="0" tIns="0" rIns="0" bIns="0" anchor="t" anchorCtr="0">
            <a:spAutoFit/>
          </a:bodyPr>
          <a:lstStyle/>
          <a:p>
            <a:pPr marL="0" marR="0" lvl="0" indent="0" algn="l" rtl="0">
              <a:lnSpc>
                <a:spcPct val="120004"/>
              </a:lnSpc>
              <a:spcBef>
                <a:spcPts val="0"/>
              </a:spcBef>
              <a:spcAft>
                <a:spcPts val="0"/>
              </a:spcAft>
              <a:buNone/>
            </a:pPr>
            <a:r>
              <a:rPr lang="en" sz="2400" b="0" i="0" u="none" strike="noStrike" cap="none">
                <a:solidFill>
                  <a:srgbClr val="000000"/>
                </a:solidFill>
                <a:latin typeface="Open Sans"/>
                <a:ea typeface="Open Sans"/>
                <a:cs typeface="Open Sans"/>
                <a:sym typeface="Open Sans"/>
              </a:rPr>
              <a:t>Spiritual/Moral</a:t>
            </a:r>
            <a:endParaRPr sz="700"/>
          </a:p>
        </p:txBody>
      </p:sp>
      <p:sp>
        <p:nvSpPr>
          <p:cNvPr id="114" name="Google Shape;114;p19"/>
          <p:cNvSpPr txBox="1"/>
          <p:nvPr/>
        </p:nvSpPr>
        <p:spPr>
          <a:xfrm rot="-3529258">
            <a:off x="2773957" y="2389319"/>
            <a:ext cx="1300912" cy="369461"/>
          </a:xfrm>
          <a:prstGeom prst="rect">
            <a:avLst/>
          </a:prstGeom>
          <a:noFill/>
          <a:ln>
            <a:noFill/>
          </a:ln>
        </p:spPr>
        <p:txBody>
          <a:bodyPr spcFirstLastPara="1" wrap="square" lIns="0" tIns="0" rIns="0" bIns="0" anchor="t" anchorCtr="0">
            <a:spAutoFit/>
          </a:bodyPr>
          <a:lstStyle/>
          <a:p>
            <a:pPr marL="0" marR="0" lvl="0" indent="0" algn="l" rtl="0">
              <a:lnSpc>
                <a:spcPct val="120004"/>
              </a:lnSpc>
              <a:spcBef>
                <a:spcPts val="0"/>
              </a:spcBef>
              <a:spcAft>
                <a:spcPts val="0"/>
              </a:spcAft>
              <a:buNone/>
            </a:pPr>
            <a:r>
              <a:rPr lang="en" sz="2400" b="0" i="0" u="none" strike="noStrike" cap="none">
                <a:solidFill>
                  <a:srgbClr val="000000"/>
                </a:solidFill>
                <a:latin typeface="Open Sans"/>
                <a:ea typeface="Open Sans"/>
                <a:cs typeface="Open Sans"/>
                <a:sym typeface="Open Sans"/>
              </a:rPr>
              <a:t>Physical</a:t>
            </a:r>
            <a:endParaRPr sz="700"/>
          </a:p>
        </p:txBody>
      </p:sp>
      <p:sp>
        <p:nvSpPr>
          <p:cNvPr id="115" name="Google Shape;115;p19"/>
          <p:cNvSpPr txBox="1"/>
          <p:nvPr/>
        </p:nvSpPr>
        <p:spPr>
          <a:xfrm rot="3594974">
            <a:off x="4288303" y="2501674"/>
            <a:ext cx="2680016" cy="369396"/>
          </a:xfrm>
          <a:prstGeom prst="rect">
            <a:avLst/>
          </a:prstGeom>
          <a:noFill/>
          <a:ln>
            <a:noFill/>
          </a:ln>
        </p:spPr>
        <p:txBody>
          <a:bodyPr spcFirstLastPara="1" wrap="square" lIns="0" tIns="0" rIns="0" bIns="0" anchor="t" anchorCtr="0">
            <a:spAutoFit/>
          </a:bodyPr>
          <a:lstStyle/>
          <a:p>
            <a:pPr marL="0" marR="0" lvl="0" indent="0" algn="l" rtl="0">
              <a:lnSpc>
                <a:spcPct val="120004"/>
              </a:lnSpc>
              <a:spcBef>
                <a:spcPts val="0"/>
              </a:spcBef>
              <a:spcAft>
                <a:spcPts val="0"/>
              </a:spcAft>
              <a:buNone/>
            </a:pPr>
            <a:r>
              <a:rPr lang="en" sz="2400" b="0" i="0" u="none" strike="noStrike" cap="none">
                <a:solidFill>
                  <a:srgbClr val="000000"/>
                </a:solidFill>
                <a:latin typeface="Open Sans"/>
                <a:ea typeface="Open Sans"/>
                <a:cs typeface="Open Sans"/>
                <a:sym typeface="Open Sans"/>
              </a:rPr>
              <a:t>Mental/Emotional</a:t>
            </a:r>
            <a:endParaRPr sz="700"/>
          </a:p>
        </p:txBody>
      </p:sp>
      <p:sp>
        <p:nvSpPr>
          <p:cNvPr id="116" name="Google Shape;116;p19"/>
          <p:cNvSpPr txBox="1"/>
          <p:nvPr/>
        </p:nvSpPr>
        <p:spPr>
          <a:xfrm>
            <a:off x="1886141" y="270806"/>
            <a:ext cx="53718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b="1" i="0" u="none" strike="noStrike" cap="none">
                <a:solidFill>
                  <a:srgbClr val="000000"/>
                </a:solidFill>
                <a:latin typeface="Open Sans"/>
                <a:ea typeface="Open Sans"/>
                <a:cs typeface="Open Sans"/>
                <a:sym typeface="Open Sans"/>
              </a:rPr>
              <a:t>THE ASPECTS OF DEVELOPMENT</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3">
            <a:alphaModFix amt="50000"/>
          </a:blip>
          <a:srcRect t="7813" b="7813"/>
          <a:stretch/>
        </p:blipFill>
        <p:spPr>
          <a:xfrm>
            <a:off x="0" y="0"/>
            <a:ext cx="9143996" cy="5143500"/>
          </a:xfrm>
          <a:prstGeom prst="rect">
            <a:avLst/>
          </a:prstGeom>
          <a:noFill/>
          <a:ln>
            <a:noFill/>
          </a:ln>
        </p:spPr>
      </p:pic>
      <p:sp>
        <p:nvSpPr>
          <p:cNvPr id="122" name="Google Shape;122;p20"/>
          <p:cNvSpPr txBox="1"/>
          <p:nvPr/>
        </p:nvSpPr>
        <p:spPr>
          <a:xfrm>
            <a:off x="3429075" y="1396901"/>
            <a:ext cx="4800600" cy="3619200"/>
          </a:xfrm>
          <a:prstGeom prst="rect">
            <a:avLst/>
          </a:prstGeom>
          <a:noFill/>
          <a:ln>
            <a:noFill/>
          </a:ln>
        </p:spPr>
        <p:txBody>
          <a:bodyPr spcFirstLastPara="1" wrap="square" lIns="0" tIns="0" rIns="0" bIns="0" anchor="t" anchorCtr="0">
            <a:spAutoFit/>
          </a:bodyPr>
          <a:lstStyle/>
          <a:p>
            <a:pPr marL="228600" marR="0" lvl="1" indent="-114300" algn="l" rtl="0">
              <a:lnSpc>
                <a:spcPct val="134029"/>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Rapid, irregular growth</a:t>
            </a:r>
            <a:endParaRPr sz="700"/>
          </a:p>
          <a:p>
            <a:pPr marL="228600" marR="0" lvl="1" indent="-114300" algn="l" rtl="0">
              <a:lnSpc>
                <a:spcPct val="134029"/>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Undergo body changes that may result in awkwardness, lack of coordination</a:t>
            </a:r>
            <a:endParaRPr sz="700"/>
          </a:p>
          <a:p>
            <a:pPr marL="228600" marR="0" lvl="1" indent="-114300" algn="l" rtl="0">
              <a:lnSpc>
                <a:spcPct val="134029"/>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Have varying maturity rates, with girls tending to mature 1.5-2 years earlier (on average) than boys</a:t>
            </a:r>
            <a:endParaRPr sz="700"/>
          </a:p>
          <a:p>
            <a:pPr marL="228600" marR="0" lvl="1" indent="-114300" algn="l" rtl="0">
              <a:lnSpc>
                <a:spcPct val="134029"/>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Experience restlessness and fatigue due to hormonal changes</a:t>
            </a:r>
            <a:endParaRPr sz="700"/>
          </a:p>
          <a:p>
            <a:pPr marL="228600" marR="0" lvl="1" indent="-114300" algn="l" rtl="0">
              <a:lnSpc>
                <a:spcPct val="134029"/>
              </a:lnSpc>
              <a:spcBef>
                <a:spcPts val="0"/>
              </a:spcBef>
              <a:spcAft>
                <a:spcPts val="0"/>
              </a:spcAft>
              <a:buClr>
                <a:srgbClr val="000000"/>
              </a:buClr>
              <a:buSzPts val="1800"/>
              <a:buFont typeface="Arial"/>
              <a:buChar char="•"/>
            </a:pPr>
            <a:r>
              <a:rPr lang="en" sz="1800" b="0" i="0" u="none" strike="noStrike" cap="none">
                <a:solidFill>
                  <a:srgbClr val="000000"/>
                </a:solidFill>
                <a:latin typeface="Open Sans"/>
                <a:ea typeface="Open Sans"/>
                <a:cs typeface="Open Sans"/>
                <a:sym typeface="Open Sans"/>
              </a:rPr>
              <a:t>Need daily physical activity because of increased energy</a:t>
            </a:r>
            <a:endParaRPr sz="700"/>
          </a:p>
        </p:txBody>
      </p:sp>
      <p:pic>
        <p:nvPicPr>
          <p:cNvPr id="123" name="Google Shape;123;p20"/>
          <p:cNvPicPr preferRelativeResize="0"/>
          <p:nvPr/>
        </p:nvPicPr>
        <p:blipFill rotWithShape="1">
          <a:blip r:embed="rId4">
            <a:alphaModFix/>
          </a:blip>
          <a:srcRect/>
          <a:stretch/>
        </p:blipFill>
        <p:spPr>
          <a:xfrm>
            <a:off x="8030411" y="4219183"/>
            <a:ext cx="676957" cy="819932"/>
          </a:xfrm>
          <a:prstGeom prst="rect">
            <a:avLst/>
          </a:prstGeom>
          <a:noFill/>
          <a:ln>
            <a:noFill/>
          </a:ln>
        </p:spPr>
      </p:pic>
      <p:pic>
        <p:nvPicPr>
          <p:cNvPr id="124" name="Google Shape;124;p20"/>
          <p:cNvPicPr preferRelativeResize="0"/>
          <p:nvPr/>
        </p:nvPicPr>
        <p:blipFill rotWithShape="1">
          <a:blip r:embed="rId5">
            <a:alphaModFix/>
          </a:blip>
          <a:srcRect/>
          <a:stretch/>
        </p:blipFill>
        <p:spPr>
          <a:xfrm>
            <a:off x="1202592" y="1470359"/>
            <a:ext cx="1819864" cy="2344429"/>
          </a:xfrm>
          <a:prstGeom prst="rect">
            <a:avLst/>
          </a:prstGeom>
          <a:noFill/>
          <a:ln>
            <a:noFill/>
          </a:ln>
        </p:spPr>
      </p:pic>
      <p:sp>
        <p:nvSpPr>
          <p:cNvPr id="125" name="Google Shape;125;p20"/>
          <p:cNvSpPr txBox="1"/>
          <p:nvPr/>
        </p:nvSpPr>
        <p:spPr>
          <a:xfrm>
            <a:off x="1520550" y="128250"/>
            <a:ext cx="6510000" cy="10566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3300" i="0" u="none" strike="noStrike" cap="none">
                <a:solidFill>
                  <a:srgbClr val="000000"/>
                </a:solidFill>
                <a:latin typeface="Open Sans"/>
                <a:ea typeface="Open Sans"/>
                <a:cs typeface="Open Sans"/>
                <a:sym typeface="Open Sans"/>
              </a:rPr>
              <a:t>THE PHYSICAL CHARACTERISTICS OF ADOLESCENCE</a:t>
            </a:r>
            <a:endParaRPr sz="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1684</Words>
  <Application>Microsoft Macintosh PowerPoint</Application>
  <PresentationFormat>On-screen Show (16:9)</PresentationFormat>
  <Paragraphs>185</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NTR</vt:lpstr>
      <vt:lpstr>Open Sans</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Cinthia Portanova</cp:lastModifiedBy>
  <cp:revision>1</cp:revision>
  <dcterms:modified xsi:type="dcterms:W3CDTF">2023-02-07T03:26:49Z</dcterms:modified>
</cp:coreProperties>
</file>