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5" r:id="rId9"/>
    <p:sldId id="263" r:id="rId10"/>
    <p:sldId id="264" r:id="rId11"/>
  </p:sldIdLst>
  <p:sldSz cx="9144000" cy="5143500" type="screen16x9"/>
  <p:notesSz cx="6858000" cy="9144000"/>
  <p:embeddedFontLst>
    <p:embeddedFont>
      <p:font typeface="Aharoni" panose="02010803020104030203" pitchFamily="2" charset="-79"/>
      <p:bold r:id="rId13"/>
    </p:embeddedFont>
    <p:embeddedFont>
      <p:font typeface="Georgia" panose="02040502050405020303" pitchFamily="18" charset="0"/>
      <p:regular r:id="rId14"/>
      <p:bold r:id="rId15"/>
      <p:italic r:id="rId16"/>
      <p:boldItalic r:id="rId17"/>
    </p:embeddedFont>
    <p:embeddedFont>
      <p:font typeface="Lobster" pitchFamily="2" charset="77"/>
      <p:regular r:id="rId18"/>
    </p:embeddedFont>
    <p:embeddedFont>
      <p:font typeface="Montserrat" pitchFamily="2" charset="77"/>
      <p:regular r:id="rId19"/>
      <p:bold r:id="rId20"/>
      <p:italic r:id="rId21"/>
      <p:boldItalic r:id="rId22"/>
    </p:embeddedFont>
    <p:embeddedFont>
      <p:font typeface="Oswald" pitchFamily="2" charset="77"/>
      <p:regular r:id="rId23"/>
      <p:bold r:id="rId24"/>
    </p:embeddedFont>
    <p:embeddedFont>
      <p:font typeface="Permanent Marker" panose="02000000000000000000" pitchFamily="2" charset="0"/>
      <p:regular r:id="rId25"/>
    </p:embeddedFont>
    <p:embeddedFont>
      <p:font typeface="Playfair Display" pitchFamily="2" charset="77"/>
      <p:regular r:id="rId26"/>
      <p:bold r:id="rId27"/>
      <p:italic r:id="rId28"/>
      <p:boldItalic r:id="rId29"/>
    </p:embeddedFont>
    <p:embeddedFont>
      <p:font typeface="Satisfy" panose="02000000000000000000" pitchFamily="2" charset="0"/>
      <p:regular r:id="rId30"/>
    </p:embeddedFont>
    <p:embeddedFont>
      <p:font typeface="Shadows Into Light" panose="02000000000000000000" pitchFamily="2" charset="77"/>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7839D-456B-4227-9015-D44B4028334C}" v="24" dt="2023-02-03T17:18:23.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8"/>
    <p:restoredTop sz="89955" autoAdjust="0"/>
  </p:normalViewPr>
  <p:slideViewPr>
    <p:cSldViewPr snapToGrid="0">
      <p:cViewPr varScale="1">
        <p:scale>
          <a:sx n="138" d="100"/>
          <a:sy n="138" d="100"/>
        </p:scale>
        <p:origin x="72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c6f9721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c6f9721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6f97216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6f97216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Youth programs are very important because of the training it gives to the youth, because of the principles it establishes in their life moving forward, and because of the information that will be helpful in their spiritual life. It can help raise and inform many young groups, who will learn to comprehend what they are doing and why there are doing it.</a:t>
            </a:r>
          </a:p>
          <a:p>
            <a:pPr marL="0" lvl="0" indent="0" algn="l" rtl="0">
              <a:spcBef>
                <a:spcPts val="0"/>
              </a:spcBef>
              <a:spcAft>
                <a:spcPts val="0"/>
              </a:spcAft>
              <a:buNone/>
            </a:pPr>
            <a:endParaRPr lang="en-US"/>
          </a:p>
          <a:p>
            <a:pPr marL="0" lvl="0" indent="0" algn="l" rtl="0">
              <a:spcBef>
                <a:spcPts val="0"/>
              </a:spcBef>
              <a:spcAft>
                <a:spcPts val="0"/>
              </a:spcAft>
              <a:buNone/>
            </a:pPr>
            <a:r>
              <a:rPr lang="en-US"/>
              <a:t>3 minutes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6f97216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6f97216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a program has a clear purpose, it becomes a tool or galvanizing experience for spiritual growth. The types of programs we conduct are of great importance. We MUST know what we are doing and why we are doing it. </a:t>
            </a:r>
          </a:p>
          <a:p>
            <a:pPr marL="0" lvl="0" indent="0" algn="l" rtl="0">
              <a:spcBef>
                <a:spcPts val="0"/>
              </a:spcBef>
              <a:spcAft>
                <a:spcPts val="0"/>
              </a:spcAft>
              <a:buNone/>
            </a:pPr>
            <a:endParaRPr lang="en-US"/>
          </a:p>
          <a:p>
            <a:pPr marL="0" lvl="0" indent="0" algn="l" rtl="0">
              <a:spcBef>
                <a:spcPts val="0"/>
              </a:spcBef>
              <a:spcAft>
                <a:spcPts val="0"/>
              </a:spcAft>
              <a:buNone/>
            </a:pPr>
            <a:r>
              <a:rPr lang="en-US"/>
              <a:t>5 minutes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97216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97216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illustration of the bridge represents (Point A) being your program to (Point B) being your overall goal</a:t>
            </a:r>
          </a:p>
          <a:p>
            <a:pPr marL="0" lvl="0" indent="0" algn="l" rtl="0">
              <a:spcBef>
                <a:spcPts val="0"/>
              </a:spcBef>
              <a:spcAft>
                <a:spcPts val="0"/>
              </a:spcAft>
              <a:buNone/>
            </a:pPr>
            <a:endParaRPr lang="en-US"/>
          </a:p>
          <a:p>
            <a:pPr marL="0" lvl="0" indent="0" algn="l" rtl="0">
              <a:spcBef>
                <a:spcPts val="0"/>
              </a:spcBef>
              <a:spcAft>
                <a:spcPts val="0"/>
              </a:spcAft>
              <a:buNone/>
            </a:pPr>
            <a:r>
              <a:rPr lang="en-US"/>
              <a:t>Each word that is spoken from Point A of your program to Point B is a measurement of how willingly you are perusing and desiring the objective to be.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6f97216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6f97216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a:t>5 minutes </a:t>
            </a:r>
          </a:p>
          <a:p>
            <a:pPr marL="0" lvl="0" indent="0" algn="l" rtl="0">
              <a:spcBef>
                <a:spcPts val="0"/>
              </a:spcBef>
              <a:spcAft>
                <a:spcPts val="0"/>
              </a:spcAft>
              <a:buNone/>
            </a:pPr>
            <a:endParaRPr lang="en-US" b="1" i="0"/>
          </a:p>
          <a:p>
            <a:pPr marL="0" lvl="0" indent="0" algn="l" rtl="0">
              <a:spcBef>
                <a:spcPts val="0"/>
              </a:spcBef>
              <a:spcAft>
                <a:spcPts val="0"/>
              </a:spcAft>
              <a:buNone/>
            </a:pPr>
            <a:r>
              <a:rPr lang="en-US" b="1" i="0"/>
              <a:t>Types of Youth Programs:</a:t>
            </a:r>
          </a:p>
          <a:p>
            <a:pPr marL="171450" lvl="0" indent="-171450" algn="l" rtl="0">
              <a:spcBef>
                <a:spcPts val="0"/>
              </a:spcBef>
              <a:spcAft>
                <a:spcPts val="0"/>
              </a:spcAft>
              <a:buFontTx/>
              <a:buChar char="-"/>
            </a:pPr>
            <a:r>
              <a:rPr lang="en-US" b="0" i="0"/>
              <a:t>Youth groups (Bible Study) </a:t>
            </a:r>
          </a:p>
          <a:p>
            <a:pPr marL="171450" lvl="0" indent="-171450" algn="l" rtl="0">
              <a:spcBef>
                <a:spcPts val="0"/>
              </a:spcBef>
              <a:spcAft>
                <a:spcPts val="0"/>
              </a:spcAft>
              <a:buFontTx/>
              <a:buChar char="-"/>
            </a:pPr>
            <a:r>
              <a:rPr lang="en-US" b="0" i="0"/>
              <a:t>Youth Day </a:t>
            </a:r>
          </a:p>
          <a:p>
            <a:pPr marL="171450" lvl="0" indent="-171450" algn="l" rtl="0">
              <a:spcBef>
                <a:spcPts val="0"/>
              </a:spcBef>
              <a:spcAft>
                <a:spcPts val="0"/>
              </a:spcAft>
              <a:buFontTx/>
              <a:buChar char="-"/>
            </a:pPr>
            <a:r>
              <a:rPr lang="en-US" b="0" i="0"/>
              <a:t>Saturday Night Social/Recreational events </a:t>
            </a:r>
          </a:p>
          <a:p>
            <a:pPr marL="171450" lvl="0" indent="-171450" algn="l" rtl="0">
              <a:spcBef>
                <a:spcPts val="0"/>
              </a:spcBef>
              <a:spcAft>
                <a:spcPts val="0"/>
              </a:spcAft>
              <a:buFontTx/>
              <a:buChar char="-"/>
            </a:pPr>
            <a:r>
              <a:rPr lang="en-US" b="0" i="0"/>
              <a:t>Prayer/Testimony </a:t>
            </a:r>
          </a:p>
          <a:p>
            <a:pPr marL="171450" lvl="0" indent="-171450" algn="l" rtl="0">
              <a:spcBef>
                <a:spcPts val="0"/>
              </a:spcBef>
              <a:spcAft>
                <a:spcPts val="0"/>
              </a:spcAft>
              <a:buFontTx/>
              <a:buChar char="-"/>
            </a:pPr>
            <a:r>
              <a:rPr lang="en-US" b="0" i="0"/>
              <a:t>Camp Outs/ Youth Retreats </a:t>
            </a:r>
          </a:p>
          <a:p>
            <a:pPr marL="171450" lvl="0" indent="-171450" algn="l" rtl="0">
              <a:spcBef>
                <a:spcPts val="0"/>
              </a:spcBef>
              <a:spcAft>
                <a:spcPts val="0"/>
              </a:spcAft>
              <a:buFontTx/>
              <a:buChar char="-"/>
            </a:pPr>
            <a:r>
              <a:rPr lang="en-US" b="0" i="0"/>
              <a:t>Etc.  </a:t>
            </a:r>
          </a:p>
          <a:p>
            <a:pPr marL="0" lvl="0" indent="0" algn="l" rtl="0">
              <a:spcBef>
                <a:spcPts val="0"/>
              </a:spcBef>
              <a:spcAft>
                <a:spcPts val="0"/>
              </a:spcAft>
              <a:buNone/>
            </a:pPr>
            <a:endParaRPr lang="en-US" b="1" i="0"/>
          </a:p>
          <a:p>
            <a:pPr marL="0" lvl="0" indent="0" algn="l" rtl="0">
              <a:spcBef>
                <a:spcPts val="0"/>
              </a:spcBef>
              <a:spcAft>
                <a:spcPts val="0"/>
              </a:spcAft>
              <a:buNone/>
            </a:pPr>
            <a:r>
              <a:rPr lang="en-US" b="1" i="0" u="sng"/>
              <a:t>Purposes: </a:t>
            </a:r>
            <a:endParaRPr lang="en-US" u="sng"/>
          </a:p>
          <a:p>
            <a:pPr marL="0" lvl="0" indent="0" algn="l" rtl="0">
              <a:spcBef>
                <a:spcPts val="0"/>
              </a:spcBef>
              <a:spcAft>
                <a:spcPts val="0"/>
              </a:spcAft>
              <a:buNone/>
            </a:pPr>
            <a:r>
              <a:rPr lang="en-US" b="1"/>
              <a:t>Salvation/Heaven: </a:t>
            </a:r>
            <a:r>
              <a:rPr lang="en-US"/>
              <a:t>“Save our youth”, “Get our kids to heaven” </a:t>
            </a:r>
          </a:p>
          <a:p>
            <a:pPr marL="0" lvl="0" indent="0" algn="l" rtl="0">
              <a:spcBef>
                <a:spcPts val="0"/>
              </a:spcBef>
              <a:spcAft>
                <a:spcPts val="0"/>
              </a:spcAft>
              <a:buNone/>
            </a:pPr>
            <a:r>
              <a:rPr lang="en-US" b="1"/>
              <a:t>Church attendance: </a:t>
            </a:r>
            <a:r>
              <a:rPr lang="en-US"/>
              <a:t>“We need our young people in the pews each week”</a:t>
            </a:r>
          </a:p>
          <a:p>
            <a:pPr marL="0" lvl="0" indent="0" algn="l" rtl="0">
              <a:spcBef>
                <a:spcPts val="0"/>
              </a:spcBef>
              <a:spcAft>
                <a:spcPts val="0"/>
              </a:spcAft>
              <a:buNone/>
            </a:pPr>
            <a:r>
              <a:rPr lang="en-US" b="1"/>
              <a:t>Relationship: </a:t>
            </a:r>
            <a:r>
              <a:rPr lang="en-US"/>
              <a:t>“Having a relationship with God is the only thing that matters” </a:t>
            </a:r>
          </a:p>
          <a:p>
            <a:pPr marL="0" lvl="0" indent="0" algn="l" rtl="0">
              <a:spcBef>
                <a:spcPts val="0"/>
              </a:spcBef>
              <a:spcAft>
                <a:spcPts val="0"/>
              </a:spcAft>
              <a:buNone/>
            </a:pPr>
            <a:r>
              <a:rPr lang="en-US" b="1"/>
              <a:t>Spreading the Gospel: </a:t>
            </a:r>
            <a:r>
              <a:rPr lang="en-US"/>
              <a:t>“Preach the Advent message to all the world”</a:t>
            </a:r>
          </a:p>
          <a:p>
            <a:pPr marL="0" lvl="0" indent="0" algn="l" rtl="0">
              <a:spcBef>
                <a:spcPts val="0"/>
              </a:spcBef>
              <a:spcAft>
                <a:spcPts val="0"/>
              </a:spcAft>
              <a:buNone/>
            </a:pPr>
            <a:r>
              <a:rPr lang="en-US" b="1"/>
              <a:t>Serving the Community: </a:t>
            </a:r>
            <a:r>
              <a:rPr lang="en-US"/>
              <a:t>“In the end, its about the sheep and the goats” – Matthew 25: 31-46 </a:t>
            </a:r>
          </a:p>
          <a:p>
            <a:pPr marL="0" lvl="0" indent="0" algn="l" rtl="0">
              <a:spcBef>
                <a:spcPts val="0"/>
              </a:spcBef>
              <a:spcAft>
                <a:spcPts val="0"/>
              </a:spcAft>
              <a:buNone/>
            </a:pPr>
            <a:r>
              <a:rPr lang="en-US" b="1"/>
              <a:t>Entertainment: </a:t>
            </a:r>
            <a:r>
              <a:rPr lang="en-US"/>
              <a:t>“Revive things now and they will stick around later”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b82ec0a2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b82ec0a2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Lets consider the overall goal of “Christenlikeness”</a:t>
            </a:r>
          </a:p>
          <a:p>
            <a:pPr marL="0" lvl="0" indent="0" algn="l" rtl="0">
              <a:spcBef>
                <a:spcPts val="0"/>
              </a:spcBef>
              <a:spcAft>
                <a:spcPts val="0"/>
              </a:spcAft>
              <a:buNone/>
            </a:pPr>
            <a:endParaRPr lang="en-US"/>
          </a:p>
          <a:p>
            <a:pPr marL="0" lvl="0" indent="0" algn="l" rtl="0">
              <a:spcBef>
                <a:spcPts val="0"/>
              </a:spcBef>
              <a:spcAft>
                <a:spcPts val="0"/>
              </a:spcAft>
              <a:buNone/>
            </a:pPr>
            <a:r>
              <a:rPr lang="en-US"/>
              <a:t>What does Christenlikeness mean? More specific goals incorporated: </a:t>
            </a:r>
          </a:p>
          <a:p>
            <a:pPr marL="171450" lvl="0" indent="-171450" algn="l" rtl="0">
              <a:spcBef>
                <a:spcPts val="0"/>
              </a:spcBef>
              <a:spcAft>
                <a:spcPts val="0"/>
              </a:spcAft>
              <a:buFontTx/>
              <a:buChar char="-"/>
            </a:pPr>
            <a:r>
              <a:rPr lang="en-US"/>
              <a:t>Accepting Christ as Savior </a:t>
            </a:r>
          </a:p>
          <a:p>
            <a:pPr marL="171450" lvl="0" indent="-171450" algn="l" rtl="0">
              <a:spcBef>
                <a:spcPts val="0"/>
              </a:spcBef>
              <a:spcAft>
                <a:spcPts val="0"/>
              </a:spcAft>
              <a:buFontTx/>
              <a:buChar char="-"/>
            </a:pPr>
            <a:r>
              <a:rPr lang="en-US"/>
              <a:t>Accepting Christ as Lord </a:t>
            </a:r>
          </a:p>
          <a:p>
            <a:pPr marL="171450" lvl="0" indent="-171450" algn="l" rtl="0">
              <a:spcBef>
                <a:spcPts val="0"/>
              </a:spcBef>
              <a:spcAft>
                <a:spcPts val="0"/>
              </a:spcAft>
              <a:buFontTx/>
              <a:buChar char="-"/>
            </a:pPr>
            <a:r>
              <a:rPr lang="en-US"/>
              <a:t>Relationship with God </a:t>
            </a:r>
          </a:p>
          <a:p>
            <a:pPr marL="171450" lvl="0" indent="-171450" algn="l" rtl="0">
              <a:spcBef>
                <a:spcPts val="0"/>
              </a:spcBef>
              <a:spcAft>
                <a:spcPts val="0"/>
              </a:spcAft>
              <a:buFontTx/>
              <a:buChar char="-"/>
            </a:pPr>
            <a:r>
              <a:rPr lang="en-US"/>
              <a:t>Character development with the Fruits of the Spirit </a:t>
            </a:r>
          </a:p>
          <a:p>
            <a:pPr marL="171450" lvl="0" indent="-171450" algn="l" rtl="0">
              <a:spcBef>
                <a:spcPts val="0"/>
              </a:spcBef>
              <a:spcAft>
                <a:spcPts val="0"/>
              </a:spcAft>
              <a:buFontTx/>
              <a:buChar char="-"/>
            </a:pPr>
            <a:r>
              <a:rPr lang="en-US"/>
              <a:t>Service through the gifts of the Spirit </a:t>
            </a:r>
          </a:p>
          <a:p>
            <a:pPr marL="171450" lvl="0" indent="-171450" algn="l" rtl="0">
              <a:spcBef>
                <a:spcPts val="0"/>
              </a:spcBef>
              <a:spcAft>
                <a:spcPts val="0"/>
              </a:spcAft>
              <a:buFontTx/>
              <a:buChar char="-"/>
            </a:pPr>
            <a:r>
              <a:rPr lang="en-US"/>
              <a:t>Living + Spreading the kingdom of God </a:t>
            </a:r>
          </a:p>
          <a:p>
            <a:pPr marL="171450" lvl="0" indent="-171450" algn="l" rtl="0">
              <a:spcBef>
                <a:spcPts val="0"/>
              </a:spcBef>
              <a:spcAft>
                <a:spcPts val="0"/>
              </a:spcAft>
              <a:buFontTx/>
              <a:buChar char="-"/>
            </a:pPr>
            <a:r>
              <a:rPr lang="en-US"/>
              <a:t>Joy and suffering </a:t>
            </a: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6f97216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6f97216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Lets go from program to Philosophy, Why am I doing this program? Answer with Philosophy. You may use one or more parts of the philosophy, such as responsibility or service. Your goal should then answer the WHY of the philosophy. If these 3 parts do not complement each other, then you need to change your goal or your philosophy. </a:t>
            </a:r>
          </a:p>
          <a:p>
            <a:pPr marL="0" lvl="0" indent="0" algn="l" rtl="0">
              <a:spcBef>
                <a:spcPts val="0"/>
              </a:spcBef>
              <a:spcAft>
                <a:spcPts val="0"/>
              </a:spcAft>
              <a:buNone/>
            </a:pPr>
            <a:r>
              <a:rPr lang="en-US"/>
              <a:t>Now, lets go from the goal to the program and ask the HOW questions. “How can we experience the goal of </a:t>
            </a:r>
            <a:r>
              <a:rPr lang="en-US" err="1"/>
              <a:t>christenlikeness</a:t>
            </a:r>
            <a:r>
              <a:rPr lang="en-US"/>
              <a:t>? Answer using the philosophy. We then continue to program. How can we foster relationships that build responsible servant leaders?” We need to be able to answer the question with our actions in the Youth program. </a:t>
            </a:r>
          </a:p>
          <a:p>
            <a:pPr marL="0" lvl="0" indent="0" algn="l" rtl="0">
              <a:spcBef>
                <a:spcPts val="0"/>
              </a:spcBef>
              <a:spcAft>
                <a:spcPts val="0"/>
              </a:spcAft>
              <a:buNone/>
            </a:pPr>
            <a:endParaRPr lang="en-US"/>
          </a:p>
          <a:p>
            <a:pPr marL="0" lvl="0" indent="0" algn="l" rtl="0">
              <a:spcBef>
                <a:spcPts val="0"/>
              </a:spcBef>
              <a:spcAft>
                <a:spcPts val="0"/>
              </a:spcAft>
              <a:buNone/>
            </a:pPr>
            <a:r>
              <a:rPr lang="en-US"/>
              <a:t>One way of keeping a good and strong bridge is to record what you do each week and why you did it. As the year goes by, you can adjust what should keep happening and what needs to change. Ask the questions using the illustration above. “Did we foster relationships that build responsible servant leaders?” </a:t>
            </a:r>
          </a:p>
          <a:p>
            <a:pPr marL="0" lvl="0" indent="0" algn="l" rtl="0">
              <a:spcBef>
                <a:spcPts val="0"/>
              </a:spcBef>
              <a:spcAft>
                <a:spcPts val="0"/>
              </a:spcAft>
              <a:buNone/>
            </a:pPr>
            <a:endParaRPr lang="en-US"/>
          </a:p>
          <a:p>
            <a:pPr marL="0" lvl="0" indent="0" algn="l" rtl="0">
              <a:spcBef>
                <a:spcPts val="0"/>
              </a:spcBef>
              <a:spcAft>
                <a:spcPts val="0"/>
              </a:spcAft>
              <a:buNone/>
            </a:pPr>
            <a:r>
              <a:rPr lang="en-US"/>
              <a:t>The words in our philosophy are themes that guide the way we do ministry. </a:t>
            </a:r>
          </a:p>
          <a:p>
            <a:pPr marL="171450" lvl="0" indent="-171450" algn="l" rtl="0">
              <a:spcBef>
                <a:spcPts val="0"/>
              </a:spcBef>
              <a:spcAft>
                <a:spcPts val="0"/>
              </a:spcAft>
              <a:buFontTx/>
              <a:buChar char="-"/>
            </a:pPr>
            <a:r>
              <a:rPr lang="en-US"/>
              <a:t>Why? Because it takes us to the goal! </a:t>
            </a:r>
          </a:p>
          <a:p>
            <a:pPr marL="171450" lvl="0" indent="-171450" algn="l" rtl="0">
              <a:spcBef>
                <a:spcPts val="0"/>
              </a:spcBef>
              <a:spcAft>
                <a:spcPts val="0"/>
              </a:spcAft>
              <a:buFontTx/>
              <a:buChar char="-"/>
            </a:pPr>
            <a:r>
              <a:rPr lang="en-US"/>
              <a:t>How? By shaping everything we do in the youth ministry to implement a specific or several approaches!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4ca1da8a0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4ca1da8a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8 minutes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6f972163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6f97216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0"/>
              <a:buFont typeface="Montserrat"/>
              <a:buNone/>
              <a:defRPr sz="14000">
                <a:latin typeface="Montserrat"/>
                <a:ea typeface="Montserrat"/>
                <a:cs typeface="Montserrat"/>
                <a:sym typeface="Montserrat"/>
              </a:defRPr>
            </a:lvl1pPr>
            <a:lvl2pPr lvl="1" algn="ctr" rtl="0">
              <a:spcBef>
                <a:spcPts val="0"/>
              </a:spcBef>
              <a:spcAft>
                <a:spcPts val="0"/>
              </a:spcAft>
              <a:buSzPts val="14000"/>
              <a:buFont typeface="Montserrat"/>
              <a:buNone/>
              <a:defRPr sz="14000">
                <a:latin typeface="Montserrat"/>
                <a:ea typeface="Montserrat"/>
                <a:cs typeface="Montserrat"/>
                <a:sym typeface="Montserrat"/>
              </a:defRPr>
            </a:lvl2pPr>
            <a:lvl3pPr lvl="2" algn="ctr" rtl="0">
              <a:spcBef>
                <a:spcPts val="0"/>
              </a:spcBef>
              <a:spcAft>
                <a:spcPts val="0"/>
              </a:spcAft>
              <a:buSzPts val="14000"/>
              <a:buFont typeface="Montserrat"/>
              <a:buNone/>
              <a:defRPr sz="14000">
                <a:latin typeface="Montserrat"/>
                <a:ea typeface="Montserrat"/>
                <a:cs typeface="Montserrat"/>
                <a:sym typeface="Montserrat"/>
              </a:defRPr>
            </a:lvl3pPr>
            <a:lvl4pPr lvl="3" algn="ctr" rtl="0">
              <a:spcBef>
                <a:spcPts val="0"/>
              </a:spcBef>
              <a:spcAft>
                <a:spcPts val="0"/>
              </a:spcAft>
              <a:buSzPts val="14000"/>
              <a:buFont typeface="Montserrat"/>
              <a:buNone/>
              <a:defRPr sz="14000">
                <a:latin typeface="Montserrat"/>
                <a:ea typeface="Montserrat"/>
                <a:cs typeface="Montserrat"/>
                <a:sym typeface="Montserrat"/>
              </a:defRPr>
            </a:lvl4pPr>
            <a:lvl5pPr lvl="4" algn="ctr" rtl="0">
              <a:spcBef>
                <a:spcPts val="0"/>
              </a:spcBef>
              <a:spcAft>
                <a:spcPts val="0"/>
              </a:spcAft>
              <a:buSzPts val="14000"/>
              <a:buFont typeface="Montserrat"/>
              <a:buNone/>
              <a:defRPr sz="14000">
                <a:latin typeface="Montserrat"/>
                <a:ea typeface="Montserrat"/>
                <a:cs typeface="Montserrat"/>
                <a:sym typeface="Montserrat"/>
              </a:defRPr>
            </a:lvl5pPr>
            <a:lvl6pPr lvl="5" algn="ctr" rtl="0">
              <a:spcBef>
                <a:spcPts val="0"/>
              </a:spcBef>
              <a:spcAft>
                <a:spcPts val="0"/>
              </a:spcAft>
              <a:buSzPts val="14000"/>
              <a:buFont typeface="Montserrat"/>
              <a:buNone/>
              <a:defRPr sz="14000">
                <a:latin typeface="Montserrat"/>
                <a:ea typeface="Montserrat"/>
                <a:cs typeface="Montserrat"/>
                <a:sym typeface="Montserrat"/>
              </a:defRPr>
            </a:lvl6pPr>
            <a:lvl7pPr lvl="6" algn="ctr" rtl="0">
              <a:spcBef>
                <a:spcPts val="0"/>
              </a:spcBef>
              <a:spcAft>
                <a:spcPts val="0"/>
              </a:spcAft>
              <a:buSzPts val="14000"/>
              <a:buFont typeface="Montserrat"/>
              <a:buNone/>
              <a:defRPr sz="14000">
                <a:latin typeface="Montserrat"/>
                <a:ea typeface="Montserrat"/>
                <a:cs typeface="Montserrat"/>
                <a:sym typeface="Montserrat"/>
              </a:defRPr>
            </a:lvl7pPr>
            <a:lvl8pPr lvl="7" algn="ctr" rtl="0">
              <a:spcBef>
                <a:spcPts val="0"/>
              </a:spcBef>
              <a:spcAft>
                <a:spcPts val="0"/>
              </a:spcAft>
              <a:buSzPts val="14000"/>
              <a:buFont typeface="Montserrat"/>
              <a:buNone/>
              <a:defRPr sz="14000">
                <a:latin typeface="Montserrat"/>
                <a:ea typeface="Montserrat"/>
                <a:cs typeface="Montserrat"/>
                <a:sym typeface="Montserrat"/>
              </a:defRPr>
            </a:lvl8pPr>
            <a:lvl9pPr lvl="8" algn="ctr" rtl="0">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highlight>
                  <a:schemeClr val="dk1"/>
                </a:highlight>
              </a:defRPr>
            </a:lvl1pPr>
            <a:lvl2pPr marL="914400" lvl="1" indent="-317500" algn="ctr" rtl="0">
              <a:spcBef>
                <a:spcPts val="1600"/>
              </a:spcBef>
              <a:spcAft>
                <a:spcPts val="0"/>
              </a:spcAft>
              <a:buSzPts val="1400"/>
              <a:buChar char="○"/>
              <a:defRPr>
                <a:highlight>
                  <a:schemeClr val="dk1"/>
                </a:highlight>
              </a:defRPr>
            </a:lvl2pPr>
            <a:lvl3pPr marL="1371600" lvl="2" indent="-317500" algn="ctr" rtl="0">
              <a:spcBef>
                <a:spcPts val="1600"/>
              </a:spcBef>
              <a:spcAft>
                <a:spcPts val="0"/>
              </a:spcAft>
              <a:buSzPts val="1400"/>
              <a:buChar char="■"/>
              <a:defRPr>
                <a:highlight>
                  <a:schemeClr val="dk1"/>
                </a:highlight>
              </a:defRPr>
            </a:lvl3pPr>
            <a:lvl4pPr marL="1828800" lvl="3" indent="-317500" algn="ctr" rtl="0">
              <a:spcBef>
                <a:spcPts val="1600"/>
              </a:spcBef>
              <a:spcAft>
                <a:spcPts val="0"/>
              </a:spcAft>
              <a:buSzPts val="1400"/>
              <a:buChar char="●"/>
              <a:defRPr>
                <a:highlight>
                  <a:schemeClr val="dk1"/>
                </a:highlight>
              </a:defRPr>
            </a:lvl4pPr>
            <a:lvl5pPr marL="2286000" lvl="4" indent="-317500" algn="ctr" rtl="0">
              <a:spcBef>
                <a:spcPts val="1600"/>
              </a:spcBef>
              <a:spcAft>
                <a:spcPts val="0"/>
              </a:spcAft>
              <a:buSzPts val="1400"/>
              <a:buChar char="○"/>
              <a:defRPr>
                <a:highlight>
                  <a:schemeClr val="dk1"/>
                </a:highlight>
              </a:defRPr>
            </a:lvl5pPr>
            <a:lvl6pPr marL="2743200" lvl="5" indent="-317500" algn="ctr" rtl="0">
              <a:spcBef>
                <a:spcPts val="1600"/>
              </a:spcBef>
              <a:spcAft>
                <a:spcPts val="0"/>
              </a:spcAft>
              <a:buSzPts val="1400"/>
              <a:buChar char="■"/>
              <a:defRPr>
                <a:highlight>
                  <a:schemeClr val="dk1"/>
                </a:highlight>
              </a:defRPr>
            </a:lvl6pPr>
            <a:lvl7pPr marL="3200400" lvl="6" indent="-317500" algn="ctr" rtl="0">
              <a:spcBef>
                <a:spcPts val="1600"/>
              </a:spcBef>
              <a:spcAft>
                <a:spcPts val="0"/>
              </a:spcAft>
              <a:buSzPts val="1400"/>
              <a:buChar char="●"/>
              <a:defRPr>
                <a:highlight>
                  <a:schemeClr val="dk1"/>
                </a:highlight>
              </a:defRPr>
            </a:lvl7pPr>
            <a:lvl8pPr marL="3657600" lvl="7" indent="-317500" algn="ctr" rtl="0">
              <a:spcBef>
                <a:spcPts val="1600"/>
              </a:spcBef>
              <a:spcAft>
                <a:spcPts val="0"/>
              </a:spcAft>
              <a:buSzPts val="1400"/>
              <a:buChar char="○"/>
              <a:defRPr>
                <a:highlight>
                  <a:schemeClr val="dk1"/>
                </a:highlight>
              </a:defRPr>
            </a:lvl8pPr>
            <a:lvl9pPr marL="4114800" lvl="8" indent="-317500" algn="ctr" rtl="0">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highlight>
                  <a:schemeClr val="lt1"/>
                </a:highlight>
              </a:defRPr>
            </a:lvl1pPr>
            <a:lvl2pPr marL="914400" lvl="1" indent="-317500" rtl="0">
              <a:spcBef>
                <a:spcPts val="1600"/>
              </a:spcBef>
              <a:spcAft>
                <a:spcPts val="0"/>
              </a:spcAft>
              <a:buSzPts val="1400"/>
              <a:buChar char="○"/>
              <a:defRPr>
                <a:highlight>
                  <a:schemeClr val="lt1"/>
                </a:highlight>
              </a:defRPr>
            </a:lvl2pPr>
            <a:lvl3pPr marL="1371600" lvl="2" indent="-317500" rtl="0">
              <a:spcBef>
                <a:spcPts val="1600"/>
              </a:spcBef>
              <a:spcAft>
                <a:spcPts val="0"/>
              </a:spcAft>
              <a:buSzPts val="1400"/>
              <a:buChar char="■"/>
              <a:defRPr>
                <a:highlight>
                  <a:schemeClr val="lt1"/>
                </a:highlight>
              </a:defRPr>
            </a:lvl3pPr>
            <a:lvl4pPr marL="1828800" lvl="3" indent="-317500" rtl="0">
              <a:spcBef>
                <a:spcPts val="1600"/>
              </a:spcBef>
              <a:spcAft>
                <a:spcPts val="0"/>
              </a:spcAft>
              <a:buSzPts val="1400"/>
              <a:buChar char="●"/>
              <a:defRPr>
                <a:highlight>
                  <a:schemeClr val="lt1"/>
                </a:highlight>
              </a:defRPr>
            </a:lvl4pPr>
            <a:lvl5pPr marL="2286000" lvl="4" indent="-317500" rtl="0">
              <a:spcBef>
                <a:spcPts val="1600"/>
              </a:spcBef>
              <a:spcAft>
                <a:spcPts val="0"/>
              </a:spcAft>
              <a:buSzPts val="1400"/>
              <a:buChar char="○"/>
              <a:defRPr>
                <a:highlight>
                  <a:schemeClr val="lt1"/>
                </a:highlight>
              </a:defRPr>
            </a:lvl5pPr>
            <a:lvl6pPr marL="2743200" lvl="5" indent="-317500" rtl="0">
              <a:spcBef>
                <a:spcPts val="1600"/>
              </a:spcBef>
              <a:spcAft>
                <a:spcPts val="0"/>
              </a:spcAft>
              <a:buSzPts val="1400"/>
              <a:buChar char="■"/>
              <a:defRPr>
                <a:highlight>
                  <a:schemeClr val="lt1"/>
                </a:highlight>
              </a:defRPr>
            </a:lvl6pPr>
            <a:lvl7pPr marL="3200400" lvl="6" indent="-317500" rtl="0">
              <a:spcBef>
                <a:spcPts val="1600"/>
              </a:spcBef>
              <a:spcAft>
                <a:spcPts val="0"/>
              </a:spcAft>
              <a:buSzPts val="1400"/>
              <a:buChar char="●"/>
              <a:defRPr>
                <a:highlight>
                  <a:schemeClr val="lt1"/>
                </a:highlight>
              </a:defRPr>
            </a:lvl7pPr>
            <a:lvl8pPr marL="3657600" lvl="7" indent="-317500" rtl="0">
              <a:spcBef>
                <a:spcPts val="1600"/>
              </a:spcBef>
              <a:spcAft>
                <a:spcPts val="0"/>
              </a:spcAft>
              <a:buSzPts val="1400"/>
              <a:buChar char="○"/>
              <a:defRPr>
                <a:highlight>
                  <a:schemeClr val="lt1"/>
                </a:highlight>
              </a:defRPr>
            </a:lvl8pPr>
            <a:lvl9pPr marL="4114800" lvl="8" indent="-317500" rtl="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rgbClr val="CFE2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rtl="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layfair Display"/>
                <a:ea typeface="Playfair Display"/>
                <a:cs typeface="Playfair Display"/>
                <a:sym typeface="Playfair Display"/>
              </a:defRPr>
            </a:lvl1pPr>
            <a:lvl2pPr lvl="1" algn="r" rtl="0">
              <a:buNone/>
              <a:defRPr sz="1000">
                <a:solidFill>
                  <a:schemeClr val="dk2"/>
                </a:solidFill>
                <a:latin typeface="Playfair Display"/>
                <a:ea typeface="Playfair Display"/>
                <a:cs typeface="Playfair Display"/>
                <a:sym typeface="Playfair Display"/>
              </a:defRPr>
            </a:lvl2pPr>
            <a:lvl3pPr lvl="2" algn="r" rtl="0">
              <a:buNone/>
              <a:defRPr sz="1000">
                <a:solidFill>
                  <a:schemeClr val="dk2"/>
                </a:solidFill>
                <a:latin typeface="Playfair Display"/>
                <a:ea typeface="Playfair Display"/>
                <a:cs typeface="Playfair Display"/>
                <a:sym typeface="Playfair Display"/>
              </a:defRPr>
            </a:lvl3pPr>
            <a:lvl4pPr lvl="3" algn="r" rtl="0">
              <a:buNone/>
              <a:defRPr sz="1000">
                <a:solidFill>
                  <a:schemeClr val="dk2"/>
                </a:solidFill>
                <a:latin typeface="Playfair Display"/>
                <a:ea typeface="Playfair Display"/>
                <a:cs typeface="Playfair Display"/>
                <a:sym typeface="Playfair Display"/>
              </a:defRPr>
            </a:lvl4pPr>
            <a:lvl5pPr lvl="4" algn="r" rtl="0">
              <a:buNone/>
              <a:defRPr sz="1000">
                <a:solidFill>
                  <a:schemeClr val="dk2"/>
                </a:solidFill>
                <a:latin typeface="Playfair Display"/>
                <a:ea typeface="Playfair Display"/>
                <a:cs typeface="Playfair Display"/>
                <a:sym typeface="Playfair Display"/>
              </a:defRPr>
            </a:lvl5pPr>
            <a:lvl6pPr lvl="5" algn="r" rtl="0">
              <a:buNone/>
              <a:defRPr sz="1000">
                <a:solidFill>
                  <a:schemeClr val="dk2"/>
                </a:solidFill>
                <a:latin typeface="Playfair Display"/>
                <a:ea typeface="Playfair Display"/>
                <a:cs typeface="Playfair Display"/>
                <a:sym typeface="Playfair Display"/>
              </a:defRPr>
            </a:lvl6pPr>
            <a:lvl7pPr lvl="6" algn="r" rtl="0">
              <a:buNone/>
              <a:defRPr sz="1000">
                <a:solidFill>
                  <a:schemeClr val="dk2"/>
                </a:solidFill>
                <a:latin typeface="Playfair Display"/>
                <a:ea typeface="Playfair Display"/>
                <a:cs typeface="Playfair Display"/>
                <a:sym typeface="Playfair Display"/>
              </a:defRPr>
            </a:lvl7pPr>
            <a:lvl8pPr lvl="7" algn="r" rtl="0">
              <a:buNone/>
              <a:defRPr sz="1000">
                <a:solidFill>
                  <a:schemeClr val="dk2"/>
                </a:solidFill>
                <a:latin typeface="Playfair Display"/>
                <a:ea typeface="Playfair Display"/>
                <a:cs typeface="Playfair Display"/>
                <a:sym typeface="Playfair Display"/>
              </a:defRPr>
            </a:lvl8pPr>
            <a:lvl9pPr lvl="8" algn="r" rtl="0">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title" idx="4294967295"/>
          </p:nvPr>
        </p:nvSpPr>
        <p:spPr>
          <a:xfrm>
            <a:off x="5787600" y="288203"/>
            <a:ext cx="3204000" cy="30480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solidFill>
                  <a:srgbClr val="1C4587"/>
                </a:solidFill>
              </a:rPr>
              <a:t>Planning Made Easy</a:t>
            </a:r>
            <a:endParaRPr sz="4800" b="1" dirty="0">
              <a:solidFill>
                <a:srgbClr val="1C4587"/>
              </a:solidFill>
            </a:endParaRPr>
          </a:p>
          <a:p>
            <a:pPr marL="0" lvl="0" indent="0" algn="ctr" rtl="0">
              <a:spcBef>
                <a:spcPts val="0"/>
              </a:spcBef>
              <a:spcAft>
                <a:spcPts val="0"/>
              </a:spcAft>
              <a:buNone/>
            </a:pPr>
            <a:br>
              <a:rPr lang="en" sz="2400" dirty="0">
                <a:solidFill>
                  <a:srgbClr val="1C4587"/>
                </a:solidFill>
              </a:rPr>
            </a:br>
            <a:r>
              <a:rPr lang="en" sz="2000" dirty="0">
                <a:solidFill>
                  <a:srgbClr val="1C4587"/>
                </a:solidFill>
              </a:rPr>
              <a:t>The Bridge from What? To Why?  Programs that really Matter</a:t>
            </a:r>
            <a:endParaRPr sz="2400" dirty="0">
              <a:solidFill>
                <a:srgbClr val="1C4587"/>
              </a:solidFill>
            </a:endParaRPr>
          </a:p>
        </p:txBody>
      </p:sp>
      <p:sp>
        <p:nvSpPr>
          <p:cNvPr id="59" name="Google Shape;59;p13"/>
          <p:cNvSpPr txBox="1">
            <a:spLocks noGrp="1"/>
          </p:cNvSpPr>
          <p:nvPr>
            <p:ph type="subTitle" idx="4294967295"/>
          </p:nvPr>
        </p:nvSpPr>
        <p:spPr>
          <a:xfrm>
            <a:off x="5787600" y="3336203"/>
            <a:ext cx="3204000" cy="919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dirty="0">
                <a:latin typeface="Georgia"/>
                <a:sym typeface="Georgia"/>
              </a:rPr>
              <a:t>Karol Rivera </a:t>
            </a:r>
          </a:p>
          <a:p>
            <a:pPr marL="0" lvl="0" indent="0" algn="ctr" rtl="0">
              <a:lnSpc>
                <a:spcPct val="100000"/>
              </a:lnSpc>
              <a:spcBef>
                <a:spcPts val="0"/>
              </a:spcBef>
              <a:spcAft>
                <a:spcPts val="0"/>
              </a:spcAft>
              <a:buNone/>
            </a:pPr>
            <a:r>
              <a:rPr lang="en" b="1" dirty="0">
                <a:latin typeface="Georgia"/>
                <a:sym typeface="Georgia"/>
              </a:rPr>
              <a:t>New Jersey Conference</a:t>
            </a:r>
            <a:endParaRPr b="1" dirty="0"/>
          </a:p>
        </p:txBody>
      </p:sp>
      <p:pic>
        <p:nvPicPr>
          <p:cNvPr id="60" name="Google Shape;60;p13" title="Planning made easy"/>
          <p:cNvPicPr preferRelativeResize="0"/>
          <p:nvPr/>
        </p:nvPicPr>
        <p:blipFill>
          <a:blip r:embed="rId3">
            <a:alphaModFix/>
          </a:blip>
          <a:stretch>
            <a:fillRect/>
          </a:stretch>
        </p:blipFill>
        <p:spPr>
          <a:xfrm>
            <a:off x="152400" y="152400"/>
            <a:ext cx="5531449" cy="4544026"/>
          </a:xfrm>
          <a:prstGeom prst="rect">
            <a:avLst/>
          </a:prstGeom>
          <a:noFill/>
          <a:ln>
            <a:noFill/>
          </a:ln>
        </p:spPr>
      </p:pic>
      <p:pic>
        <p:nvPicPr>
          <p:cNvPr id="3" name="Picture 2" descr="A picture containing text, clipart&#10;&#10;Description automatically generated">
            <a:extLst>
              <a:ext uri="{FF2B5EF4-FFF2-40B4-BE49-F238E27FC236}">
                <a16:creationId xmlns:a16="http://schemas.microsoft.com/office/drawing/2014/main" id="{DBF2E518-B6BD-BE84-B6CF-3B44F19CD348}"/>
              </a:ext>
            </a:extLst>
          </p:cNvPr>
          <p:cNvPicPr>
            <a:picLocks noChangeAspect="1"/>
          </p:cNvPicPr>
          <p:nvPr/>
        </p:nvPicPr>
        <p:blipFill>
          <a:blip r:embed="rId4"/>
          <a:stretch>
            <a:fillRect/>
          </a:stretch>
        </p:blipFill>
        <p:spPr>
          <a:xfrm>
            <a:off x="6019077" y="4115722"/>
            <a:ext cx="2972523" cy="739575"/>
          </a:xfrm>
          <a:prstGeom prst="rect">
            <a:avLst/>
          </a:prstGeom>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1" descr="Golden Gate Bridge in fog"/>
          <p:cNvPicPr preferRelativeResize="0"/>
          <p:nvPr/>
        </p:nvPicPr>
        <p:blipFill rotWithShape="1">
          <a:blip r:embed="rId3">
            <a:alphaModFix/>
          </a:blip>
          <a:srcRect l="10921"/>
          <a:stretch/>
        </p:blipFill>
        <p:spPr>
          <a:xfrm>
            <a:off x="5976730" y="196547"/>
            <a:ext cx="2886435" cy="4647124"/>
          </a:xfrm>
          <a:prstGeom prst="rect">
            <a:avLst/>
          </a:prstGeom>
          <a:ln>
            <a:noFill/>
          </a:ln>
          <a:effectLst>
            <a:outerShdw blurRad="292100" dist="139700" dir="2700000" algn="tl" rotWithShape="0">
              <a:srgbClr val="333333">
                <a:alpha val="65000"/>
              </a:srgbClr>
            </a:outerShdw>
          </a:effectLst>
        </p:spPr>
      </p:pic>
      <p:sp>
        <p:nvSpPr>
          <p:cNvPr id="130" name="Google Shape;130;p21"/>
          <p:cNvSpPr txBox="1"/>
          <p:nvPr/>
        </p:nvSpPr>
        <p:spPr>
          <a:xfrm>
            <a:off x="344345" y="2030797"/>
            <a:ext cx="5235565" cy="2780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a:solidFill>
                  <a:srgbClr val="073763"/>
                </a:solidFill>
                <a:latin typeface="Satisfy"/>
                <a:ea typeface="Satisfy"/>
                <a:cs typeface="Satisfy"/>
                <a:sym typeface="Satisfy"/>
              </a:rPr>
              <a:t>“Suppose one of you wants to build a tower.  Won’t you first sit down and estimate the cost to see if you have enough money to complete it?” </a:t>
            </a:r>
            <a:endParaRPr sz="2000" dirty="0">
              <a:solidFill>
                <a:srgbClr val="073763"/>
              </a:solidFill>
              <a:latin typeface="Satisfy"/>
              <a:ea typeface="Satisfy"/>
              <a:cs typeface="Satisfy"/>
              <a:sym typeface="Satisfy"/>
            </a:endParaRPr>
          </a:p>
          <a:p>
            <a:pPr marL="0" lvl="0" indent="0" algn="just" rtl="0">
              <a:spcBef>
                <a:spcPts val="0"/>
              </a:spcBef>
              <a:spcAft>
                <a:spcPts val="0"/>
              </a:spcAft>
              <a:buNone/>
            </a:pPr>
            <a:r>
              <a:rPr lang="en" sz="1900" dirty="0">
                <a:solidFill>
                  <a:srgbClr val="FF0000"/>
                </a:solidFill>
                <a:latin typeface="Satisfy"/>
                <a:ea typeface="Satisfy"/>
                <a:cs typeface="Satisfy"/>
                <a:sym typeface="Satisfy"/>
              </a:rPr>
              <a:t>Luke 14:28</a:t>
            </a:r>
            <a:endParaRPr sz="1900" dirty="0">
              <a:solidFill>
                <a:srgbClr val="FF0000"/>
              </a:solidFill>
              <a:latin typeface="Satisfy"/>
              <a:ea typeface="Satisfy"/>
              <a:cs typeface="Satisfy"/>
              <a:sym typeface="Satisfy"/>
            </a:endParaRPr>
          </a:p>
          <a:p>
            <a:pPr marL="0" lvl="0" indent="0" algn="just" rtl="0">
              <a:spcBef>
                <a:spcPts val="0"/>
              </a:spcBef>
              <a:spcAft>
                <a:spcPts val="0"/>
              </a:spcAft>
              <a:buNone/>
            </a:pPr>
            <a:endParaRPr sz="1900" dirty="0">
              <a:solidFill>
                <a:srgbClr val="0000FF"/>
              </a:solidFill>
              <a:latin typeface="Satisfy"/>
              <a:ea typeface="Satisfy"/>
              <a:cs typeface="Satisfy"/>
              <a:sym typeface="Satisfy"/>
            </a:endParaRPr>
          </a:p>
          <a:p>
            <a:pPr marL="0" lvl="0" indent="0" algn="just" rtl="0">
              <a:spcBef>
                <a:spcPts val="0"/>
              </a:spcBef>
              <a:spcAft>
                <a:spcPts val="0"/>
              </a:spcAft>
              <a:buNone/>
            </a:pPr>
            <a:r>
              <a:rPr lang="en" sz="2000" dirty="0">
                <a:solidFill>
                  <a:srgbClr val="073763"/>
                </a:solidFill>
                <a:latin typeface="Satisfy"/>
                <a:ea typeface="Satisfy"/>
                <a:cs typeface="Satisfy"/>
                <a:sym typeface="Satisfy"/>
              </a:rPr>
              <a:t>“Commit to the Lord whatever you do, and he will establish your plans.”</a:t>
            </a:r>
            <a:endParaRPr sz="2000" dirty="0">
              <a:solidFill>
                <a:srgbClr val="073763"/>
              </a:solidFill>
              <a:latin typeface="Satisfy"/>
              <a:ea typeface="Satisfy"/>
              <a:cs typeface="Satisfy"/>
              <a:sym typeface="Satisfy"/>
            </a:endParaRPr>
          </a:p>
          <a:p>
            <a:pPr marL="0" lvl="0" indent="0" algn="just" rtl="0">
              <a:spcBef>
                <a:spcPts val="0"/>
              </a:spcBef>
              <a:spcAft>
                <a:spcPts val="0"/>
              </a:spcAft>
              <a:buNone/>
            </a:pPr>
            <a:r>
              <a:rPr lang="en" sz="1900" dirty="0">
                <a:solidFill>
                  <a:srgbClr val="FF0000"/>
                </a:solidFill>
                <a:latin typeface="Satisfy"/>
                <a:ea typeface="Satisfy"/>
                <a:cs typeface="Satisfy"/>
                <a:sym typeface="Satisfy"/>
              </a:rPr>
              <a:t>Proverbs 16:3</a:t>
            </a:r>
            <a:endParaRPr sz="1900" dirty="0">
              <a:solidFill>
                <a:srgbClr val="FF0000"/>
              </a:solidFill>
              <a:latin typeface="Satisfy"/>
              <a:ea typeface="Satisfy"/>
              <a:cs typeface="Satisfy"/>
              <a:sym typeface="Satisfy"/>
            </a:endParaRPr>
          </a:p>
        </p:txBody>
      </p:sp>
      <p:sp>
        <p:nvSpPr>
          <p:cNvPr id="131" name="Google Shape;131;p21"/>
          <p:cNvSpPr txBox="1"/>
          <p:nvPr/>
        </p:nvSpPr>
        <p:spPr>
          <a:xfrm>
            <a:off x="1061550" y="505500"/>
            <a:ext cx="4587600" cy="13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dirty="0">
                <a:latin typeface="Lobster"/>
                <a:ea typeface="Lobster"/>
                <a:cs typeface="Lobster"/>
                <a:sym typeface="Lobster"/>
              </a:rPr>
              <a:t>Having a goal is essential to provide direction for our programs.  It must be a goal that motivates the youth group.</a:t>
            </a:r>
            <a:endParaRPr sz="2100" dirty="0">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503504" y="399402"/>
            <a:ext cx="1619586" cy="1681646"/>
          </a:xfrm>
          <a:prstGeom prst="rect">
            <a:avLst/>
          </a:prstGeom>
          <a:noFill/>
          <a:ln>
            <a:noFill/>
          </a:ln>
        </p:spPr>
      </p:pic>
      <p:pic>
        <p:nvPicPr>
          <p:cNvPr id="66" name="Google Shape;66;p14"/>
          <p:cNvPicPr preferRelativeResize="0"/>
          <p:nvPr/>
        </p:nvPicPr>
        <p:blipFill>
          <a:blip r:embed="rId4">
            <a:alphaModFix/>
          </a:blip>
          <a:stretch>
            <a:fillRect/>
          </a:stretch>
        </p:blipFill>
        <p:spPr>
          <a:xfrm>
            <a:off x="6432331" y="608982"/>
            <a:ext cx="2047038" cy="1681646"/>
          </a:xfrm>
          <a:prstGeom prst="rect">
            <a:avLst/>
          </a:prstGeom>
          <a:noFill/>
          <a:ln>
            <a:noFill/>
          </a:ln>
        </p:spPr>
      </p:pic>
      <p:sp>
        <p:nvSpPr>
          <p:cNvPr id="67" name="Google Shape;67;p14"/>
          <p:cNvSpPr txBox="1"/>
          <p:nvPr/>
        </p:nvSpPr>
        <p:spPr>
          <a:xfrm>
            <a:off x="1135117" y="2974698"/>
            <a:ext cx="7051202" cy="176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800" b="1" dirty="0">
                <a:latin typeface="Aharoni" panose="02010803020104030203" pitchFamily="2" charset="-79"/>
                <a:ea typeface="Shadows Into Light"/>
                <a:cs typeface="Aharoni" panose="02010803020104030203" pitchFamily="2" charset="-79"/>
                <a:sym typeface="Shadows Into Light"/>
              </a:rPr>
              <a:t>WHY ARE YOUTH PROGRAMS SO IMPORTANT?</a:t>
            </a:r>
            <a:endParaRPr sz="3800" b="1" dirty="0">
              <a:latin typeface="Aharoni" panose="02010803020104030203" pitchFamily="2" charset="-79"/>
              <a:ea typeface="Shadows Into Light"/>
              <a:cs typeface="Aharoni" panose="02010803020104030203" pitchFamily="2" charset="-79"/>
              <a:sym typeface="Shadows Into Light"/>
            </a:endParaRPr>
          </a:p>
        </p:txBody>
      </p:sp>
      <p:sp>
        <p:nvSpPr>
          <p:cNvPr id="68" name="Google Shape;68;p14"/>
          <p:cNvSpPr txBox="1"/>
          <p:nvPr/>
        </p:nvSpPr>
        <p:spPr>
          <a:xfrm>
            <a:off x="2806263" y="814543"/>
            <a:ext cx="2679300" cy="7725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900" b="1" dirty="0">
                <a:latin typeface="Shadows Into Light"/>
                <a:ea typeface="Shadows Into Light"/>
                <a:cs typeface="Shadows Into Light"/>
                <a:sym typeface="Shadows Into Light"/>
              </a:rPr>
              <a:t>BREAK OUT</a:t>
            </a:r>
            <a:endParaRPr sz="3900" b="1" dirty="0">
              <a:latin typeface="Shadows Into Light"/>
              <a:ea typeface="Shadows Into Light"/>
              <a:cs typeface="Shadows Into Light"/>
              <a:sym typeface="Shadows Into Ligh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000"/>
                                        <p:tgtEl>
                                          <p:spTgt spid="6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1000"/>
                                        <p:tgtEl>
                                          <p:spTgt spid="66"/>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additive="base">
                                        <p:cTn id="16" dur="1000"/>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164300" y="328575"/>
            <a:ext cx="8770500" cy="68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a:latin typeface="Shadows Into Light"/>
                <a:ea typeface="Shadows Into Light"/>
                <a:cs typeface="Shadows Into Light"/>
                <a:sym typeface="Shadows Into Light"/>
              </a:rPr>
              <a:t>10 Common reasons youth leaders do programs</a:t>
            </a:r>
            <a:endParaRPr sz="3900">
              <a:latin typeface="Shadows Into Light"/>
              <a:ea typeface="Shadows Into Light"/>
              <a:cs typeface="Shadows Into Light"/>
              <a:sym typeface="Shadows Into Light"/>
            </a:endParaRPr>
          </a:p>
        </p:txBody>
      </p:sp>
      <p:sp>
        <p:nvSpPr>
          <p:cNvPr id="74" name="Google Shape;74;p15"/>
          <p:cNvSpPr txBox="1">
            <a:spLocks noGrp="1"/>
          </p:cNvSpPr>
          <p:nvPr>
            <p:ph type="body" idx="1"/>
          </p:nvPr>
        </p:nvSpPr>
        <p:spPr>
          <a:xfrm>
            <a:off x="300419" y="1017675"/>
            <a:ext cx="8205900" cy="39096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AutoNum type="arabicPeriod"/>
            </a:pPr>
            <a:r>
              <a:rPr lang="en" b="1"/>
              <a:t>Something</a:t>
            </a:r>
            <a:r>
              <a:rPr lang="en"/>
              <a:t>-just fill the time that was given.</a:t>
            </a:r>
            <a:endParaRPr/>
          </a:p>
          <a:p>
            <a:pPr marL="457200" lvl="0" indent="-342900" algn="l" rtl="0">
              <a:lnSpc>
                <a:spcPct val="150000"/>
              </a:lnSpc>
              <a:spcBef>
                <a:spcPts val="0"/>
              </a:spcBef>
              <a:spcAft>
                <a:spcPts val="0"/>
              </a:spcAft>
              <a:buSzPts val="1800"/>
              <a:buAutoNum type="arabicPeriod"/>
            </a:pPr>
            <a:r>
              <a:rPr lang="en" b="1"/>
              <a:t>Nothing</a:t>
            </a:r>
            <a:r>
              <a:rPr lang="en"/>
              <a:t>-we don’t do anything: we do nothing.</a:t>
            </a:r>
            <a:endParaRPr/>
          </a:p>
          <a:p>
            <a:pPr marL="457200" lvl="0" indent="-342900" algn="l" rtl="0">
              <a:lnSpc>
                <a:spcPct val="150000"/>
              </a:lnSpc>
              <a:spcBef>
                <a:spcPts val="0"/>
              </a:spcBef>
              <a:spcAft>
                <a:spcPts val="0"/>
              </a:spcAft>
              <a:buSzPts val="1800"/>
              <a:buAutoNum type="arabicPeriod"/>
            </a:pPr>
            <a:r>
              <a:rPr lang="en" b="1"/>
              <a:t>Anything</a:t>
            </a:r>
            <a:r>
              <a:rPr lang="en"/>
              <a:t>-better than nothing: do anything.</a:t>
            </a:r>
            <a:endParaRPr/>
          </a:p>
          <a:p>
            <a:pPr marL="457200" lvl="0" indent="-342900" algn="l" rtl="0">
              <a:lnSpc>
                <a:spcPct val="150000"/>
              </a:lnSpc>
              <a:spcBef>
                <a:spcPts val="0"/>
              </a:spcBef>
              <a:spcAft>
                <a:spcPts val="0"/>
              </a:spcAft>
              <a:buSzPts val="1800"/>
              <a:buAutoNum type="arabicPeriod"/>
            </a:pPr>
            <a:r>
              <a:rPr lang="en" b="1"/>
              <a:t>Everything</a:t>
            </a:r>
            <a:r>
              <a:rPr lang="en"/>
              <a:t>-Super busy, hyperactive, lots of activity.</a:t>
            </a:r>
            <a:endParaRPr/>
          </a:p>
          <a:p>
            <a:pPr marL="457200" lvl="0" indent="-342900" algn="l" rtl="0">
              <a:lnSpc>
                <a:spcPct val="150000"/>
              </a:lnSpc>
              <a:spcBef>
                <a:spcPts val="0"/>
              </a:spcBef>
              <a:spcAft>
                <a:spcPts val="0"/>
              </a:spcAft>
              <a:buSzPts val="1800"/>
              <a:buAutoNum type="arabicPeriod"/>
            </a:pPr>
            <a:r>
              <a:rPr lang="en" b="1"/>
              <a:t>One thing</a:t>
            </a:r>
            <a:r>
              <a:rPr lang="en"/>
              <a:t>-focus on just one thing.</a:t>
            </a:r>
            <a:endParaRPr/>
          </a:p>
          <a:p>
            <a:pPr marL="457200" lvl="0" indent="-342900" algn="l" rtl="0">
              <a:lnSpc>
                <a:spcPct val="150000"/>
              </a:lnSpc>
              <a:spcBef>
                <a:spcPts val="0"/>
              </a:spcBef>
              <a:spcAft>
                <a:spcPts val="0"/>
              </a:spcAft>
              <a:buSzPts val="1800"/>
              <a:buAutoNum type="arabicPeriod"/>
            </a:pPr>
            <a:r>
              <a:rPr lang="en" b="1"/>
              <a:t>Best Thing</a:t>
            </a:r>
            <a:r>
              <a:rPr lang="en"/>
              <a:t>-we only do high quality.</a:t>
            </a:r>
            <a:endParaRPr/>
          </a:p>
          <a:p>
            <a:pPr marL="457200" lvl="0" indent="-342900" algn="l" rtl="0">
              <a:lnSpc>
                <a:spcPct val="150000"/>
              </a:lnSpc>
              <a:spcBef>
                <a:spcPts val="0"/>
              </a:spcBef>
              <a:spcAft>
                <a:spcPts val="0"/>
              </a:spcAft>
              <a:buSzPts val="1800"/>
              <a:buAutoNum type="arabicPeriod"/>
            </a:pPr>
            <a:r>
              <a:rPr lang="en" b="1"/>
              <a:t>Same Thing</a:t>
            </a:r>
            <a:r>
              <a:rPr lang="en"/>
              <a:t>-we’re in a rut, highly predictable.</a:t>
            </a:r>
            <a:endParaRPr/>
          </a:p>
          <a:p>
            <a:pPr marL="457200" lvl="0" indent="-342900" algn="l" rtl="0">
              <a:lnSpc>
                <a:spcPct val="150000"/>
              </a:lnSpc>
              <a:spcBef>
                <a:spcPts val="0"/>
              </a:spcBef>
              <a:spcAft>
                <a:spcPts val="0"/>
              </a:spcAft>
              <a:buSzPts val="1800"/>
              <a:buAutoNum type="arabicPeriod"/>
            </a:pPr>
            <a:r>
              <a:rPr lang="en" b="1"/>
              <a:t>New Thing</a:t>
            </a:r>
            <a:r>
              <a:rPr lang="en"/>
              <a:t>-we only do the latest: we love fads.</a:t>
            </a:r>
            <a:endParaRPr/>
          </a:p>
          <a:p>
            <a:pPr marL="457200" lvl="0" indent="-342900" algn="l" rtl="0">
              <a:lnSpc>
                <a:spcPct val="150000"/>
              </a:lnSpc>
              <a:spcBef>
                <a:spcPts val="0"/>
              </a:spcBef>
              <a:spcAft>
                <a:spcPts val="0"/>
              </a:spcAft>
              <a:buSzPts val="1800"/>
              <a:buAutoNum type="arabicPeriod"/>
            </a:pPr>
            <a:r>
              <a:rPr lang="en" b="1"/>
              <a:t>Old Thing</a:t>
            </a:r>
            <a:r>
              <a:rPr lang="en"/>
              <a:t>- stick with what the previous generation did.</a:t>
            </a:r>
            <a:endParaRPr/>
          </a:p>
          <a:p>
            <a:pPr marL="457200" lvl="0" indent="-342900" algn="l" rtl="0">
              <a:lnSpc>
                <a:spcPct val="150000"/>
              </a:lnSpc>
              <a:spcBef>
                <a:spcPts val="0"/>
              </a:spcBef>
              <a:spcAft>
                <a:spcPts val="0"/>
              </a:spcAft>
              <a:buSzPts val="1800"/>
              <a:buAutoNum type="arabicPeriod"/>
            </a:pPr>
            <a:r>
              <a:rPr lang="en" b="1"/>
              <a:t>My Thing</a:t>
            </a:r>
            <a:r>
              <a:rPr lang="en"/>
              <a:t>-whatever I want, I don’t need a reason.</a:t>
            </a:r>
            <a:endParaRPr/>
          </a:p>
        </p:txBody>
      </p:sp>
      <p:sp>
        <p:nvSpPr>
          <p:cNvPr id="75" name="Google Shape;75;p15"/>
          <p:cNvSpPr txBox="1"/>
          <p:nvPr/>
        </p:nvSpPr>
        <p:spPr>
          <a:xfrm>
            <a:off x="0" y="4378675"/>
            <a:ext cx="9144000" cy="6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highlight>
                  <a:srgbClr val="FFFF00"/>
                </a:highlight>
                <a:latin typeface="Playfair Display"/>
                <a:ea typeface="Playfair Display"/>
                <a:cs typeface="Playfair Display"/>
                <a:sym typeface="Playfair Display"/>
              </a:rPr>
              <a:t>Choose one of the Common reasons that you think it’s more important and discuss it with your group.</a:t>
            </a:r>
            <a:endParaRPr sz="1800">
              <a:highlight>
                <a:srgbClr val="FFFF00"/>
              </a:highlight>
              <a:latin typeface="Playfair Display"/>
              <a:ea typeface="Playfair Display"/>
              <a:cs typeface="Playfair Display"/>
              <a:sym typeface="Playfair Display"/>
            </a:endParaRPr>
          </a:p>
        </p:txBody>
      </p:sp>
      <p:sp>
        <p:nvSpPr>
          <p:cNvPr id="76" name="Google Shape;76;p15"/>
          <p:cNvSpPr txBox="1"/>
          <p:nvPr/>
        </p:nvSpPr>
        <p:spPr>
          <a:xfrm>
            <a:off x="6484978" y="2047982"/>
            <a:ext cx="2085300" cy="6891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dirty="0">
                <a:latin typeface="Permanent Marker"/>
                <a:ea typeface="Permanent Marker"/>
                <a:cs typeface="Permanent Marker"/>
                <a:sym typeface="Permanent Marker"/>
              </a:rPr>
              <a:t>Break out</a:t>
            </a:r>
            <a:endParaRPr dirty="0">
              <a:latin typeface="Permanent Marker"/>
              <a:ea typeface="Permanent Marker"/>
              <a:cs typeface="Permanent Marker"/>
              <a:sym typeface="Permanent Marker"/>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body" idx="4294967295"/>
          </p:nvPr>
        </p:nvSpPr>
        <p:spPr>
          <a:xfrm>
            <a:off x="41400" y="2871925"/>
            <a:ext cx="9061200" cy="2271600"/>
          </a:xfrm>
          <a:prstGeom prst="rect">
            <a:avLst/>
          </a:prstGeom>
          <a:noFill/>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What is the Goal you want to achieve with your program?</a:t>
            </a:r>
            <a:endParaRPr>
              <a:solidFill>
                <a:srgbClr val="000000"/>
              </a:solidFill>
            </a:endParaRPr>
          </a:p>
          <a:p>
            <a:pPr marL="0" lvl="0" indent="0" algn="l" rtl="0">
              <a:lnSpc>
                <a:spcPct val="100000"/>
              </a:lnSpc>
              <a:spcBef>
                <a:spcPts val="1600"/>
              </a:spcBef>
              <a:spcAft>
                <a:spcPts val="0"/>
              </a:spcAft>
              <a:buNone/>
            </a:pPr>
            <a:r>
              <a:rPr lang="en">
                <a:solidFill>
                  <a:srgbClr val="000000"/>
                </a:solidFill>
              </a:rPr>
              <a:t>Having a goal is essential to provide direction for our programs.  It must be a goal that motivates the youth group.</a:t>
            </a:r>
            <a:endParaRPr>
              <a:solidFill>
                <a:srgbClr val="000000"/>
              </a:solidFill>
            </a:endParaRPr>
          </a:p>
          <a:p>
            <a:pPr marL="0" lvl="0" indent="0" algn="l" rtl="0">
              <a:lnSpc>
                <a:spcPct val="100000"/>
              </a:lnSpc>
              <a:spcBef>
                <a:spcPts val="1600"/>
              </a:spcBef>
              <a:spcAft>
                <a:spcPts val="0"/>
              </a:spcAft>
              <a:buNone/>
            </a:pPr>
            <a:r>
              <a:rPr lang="en">
                <a:solidFill>
                  <a:srgbClr val="000000"/>
                </a:solidFill>
              </a:rPr>
              <a:t>In order for you to know what you are doing you need a plan.</a:t>
            </a:r>
            <a:endParaRPr>
              <a:solidFill>
                <a:srgbClr val="000000"/>
              </a:solidFill>
            </a:endParaRPr>
          </a:p>
          <a:p>
            <a:pPr marL="0" lvl="0" indent="0" algn="l" rtl="0">
              <a:lnSpc>
                <a:spcPct val="100000"/>
              </a:lnSpc>
              <a:spcBef>
                <a:spcPts val="1600"/>
              </a:spcBef>
              <a:spcAft>
                <a:spcPts val="0"/>
              </a:spcAft>
              <a:buNone/>
            </a:pPr>
            <a:r>
              <a:rPr lang="en">
                <a:solidFill>
                  <a:srgbClr val="000000"/>
                </a:solidFill>
              </a:rPr>
              <a:t>You need a plan to get from Point A to Point B.</a:t>
            </a:r>
            <a:endParaRPr>
              <a:solidFill>
                <a:srgbClr val="000000"/>
              </a:solidFill>
            </a:endParaRPr>
          </a:p>
          <a:p>
            <a:pPr marL="0" lvl="0" indent="0" algn="ctr" rtl="0">
              <a:spcBef>
                <a:spcPts val="1600"/>
              </a:spcBef>
              <a:spcAft>
                <a:spcPts val="1600"/>
              </a:spcAft>
              <a:buNone/>
            </a:pPr>
            <a:endParaRPr>
              <a:solidFill>
                <a:srgbClr val="000000"/>
              </a:solidFill>
            </a:endParaRPr>
          </a:p>
        </p:txBody>
      </p:sp>
      <p:pic>
        <p:nvPicPr>
          <p:cNvPr id="82" name="Google Shape;82;p16"/>
          <p:cNvPicPr preferRelativeResize="0"/>
          <p:nvPr/>
        </p:nvPicPr>
        <p:blipFill>
          <a:blip r:embed="rId3">
            <a:alphaModFix/>
          </a:blip>
          <a:stretch>
            <a:fillRect/>
          </a:stretch>
        </p:blipFill>
        <p:spPr>
          <a:xfrm>
            <a:off x="41425" y="0"/>
            <a:ext cx="9061150" cy="2805550"/>
          </a:xfrm>
          <a:prstGeom prst="rect">
            <a:avLst/>
          </a:prstGeom>
          <a:noFill/>
          <a:ln>
            <a:noFill/>
          </a:ln>
        </p:spPr>
      </p:pic>
      <p:sp>
        <p:nvSpPr>
          <p:cNvPr id="83" name="Google Shape;83;p16"/>
          <p:cNvSpPr txBox="1"/>
          <p:nvPr/>
        </p:nvSpPr>
        <p:spPr>
          <a:xfrm>
            <a:off x="745625" y="872000"/>
            <a:ext cx="2107500" cy="90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Playfair Display"/>
                <a:ea typeface="Playfair Display"/>
                <a:cs typeface="Playfair Display"/>
                <a:sym typeface="Playfair Display"/>
              </a:rPr>
              <a:t>Point A: Program</a:t>
            </a:r>
            <a:endParaRPr sz="1700" b="1">
              <a:latin typeface="Playfair Display"/>
              <a:ea typeface="Playfair Display"/>
              <a:cs typeface="Playfair Display"/>
              <a:sym typeface="Playfair Display"/>
            </a:endParaRPr>
          </a:p>
        </p:txBody>
      </p:sp>
      <p:sp>
        <p:nvSpPr>
          <p:cNvPr id="84" name="Google Shape;84;p16"/>
          <p:cNvSpPr txBox="1"/>
          <p:nvPr/>
        </p:nvSpPr>
        <p:spPr>
          <a:xfrm>
            <a:off x="6852275" y="872000"/>
            <a:ext cx="1489200" cy="90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Playfair Display"/>
                <a:ea typeface="Playfair Display"/>
                <a:cs typeface="Playfair Display"/>
                <a:sym typeface="Playfair Display"/>
              </a:rPr>
              <a:t>Point B: Goal</a:t>
            </a:r>
            <a:endParaRPr sz="1700" b="1">
              <a:latin typeface="Playfair Display"/>
              <a:ea typeface="Playfair Display"/>
              <a:cs typeface="Playfair Display"/>
              <a:sym typeface="Playfair Display"/>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10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xEl>
                                              <p:pRg st="1" end="1"/>
                                            </p:txEl>
                                          </p:spTgt>
                                        </p:tgtEl>
                                        <p:attrNameLst>
                                          <p:attrName>style.visibility</p:attrName>
                                        </p:attrNameLst>
                                      </p:cBhvr>
                                      <p:to>
                                        <p:strVal val="visible"/>
                                      </p:to>
                                    </p:set>
                                    <p:animEffect transition="in" filter="fade">
                                      <p:cBhvr>
                                        <p:cTn id="12" dur="1000"/>
                                        <p:tgtEl>
                                          <p:spTgt spid="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animEffect transition="in" filter="fade">
                                      <p:cBhvr>
                                        <p:cTn id="17" dur="1000"/>
                                        <p:tgtEl>
                                          <p:spTgt spid="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xEl>
                                              <p:pRg st="3" end="3"/>
                                            </p:txEl>
                                          </p:spTgt>
                                        </p:tgtEl>
                                        <p:attrNameLst>
                                          <p:attrName>style.visibility</p:attrName>
                                        </p:attrNameLst>
                                      </p:cBhvr>
                                      <p:to>
                                        <p:strVal val="visible"/>
                                      </p:to>
                                    </p:set>
                                    <p:animEffect transition="in" filter="fade">
                                      <p:cBhvr>
                                        <p:cTn id="22" dur="1000"/>
                                        <p:tgtEl>
                                          <p:spTgt spid="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
                                            <p:txEl>
                                              <p:pRg st="4" end="4"/>
                                            </p:txEl>
                                          </p:spTgt>
                                        </p:tgtEl>
                                        <p:attrNameLst>
                                          <p:attrName>style.visibility</p:attrName>
                                        </p:attrNameLst>
                                      </p:cBhvr>
                                      <p:to>
                                        <p:strVal val="visible"/>
                                      </p:to>
                                    </p:set>
                                    <p:animEffect transition="in" filter="fade">
                                      <p:cBhvr>
                                        <p:cTn id="27" dur="1000"/>
                                        <p:tgtEl>
                                          <p:spTgt spid="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body" idx="4294967295"/>
          </p:nvPr>
        </p:nvSpPr>
        <p:spPr>
          <a:xfrm>
            <a:off x="0" y="0"/>
            <a:ext cx="9073800" cy="771000"/>
          </a:xfrm>
          <a:prstGeom prst="rect">
            <a:avLst/>
          </a:prstGeom>
          <a:no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3300" b="1" dirty="0">
                <a:solidFill>
                  <a:srgbClr val="000000"/>
                </a:solidFill>
              </a:rPr>
              <a:t>BREAK OUT</a:t>
            </a:r>
            <a:endParaRPr sz="3300" b="1" dirty="0">
              <a:solidFill>
                <a:srgbClr val="000000"/>
              </a:solidFill>
            </a:endParaRPr>
          </a:p>
        </p:txBody>
      </p:sp>
      <p:pic>
        <p:nvPicPr>
          <p:cNvPr id="90" name="Google Shape;90;p17"/>
          <p:cNvPicPr preferRelativeResize="0"/>
          <p:nvPr/>
        </p:nvPicPr>
        <p:blipFill>
          <a:blip r:embed="rId3">
            <a:alphaModFix/>
          </a:blip>
          <a:stretch>
            <a:fillRect/>
          </a:stretch>
        </p:blipFill>
        <p:spPr>
          <a:xfrm>
            <a:off x="152400" y="923400"/>
            <a:ext cx="4762500" cy="3552825"/>
          </a:xfrm>
          <a:prstGeom prst="rect">
            <a:avLst/>
          </a:prstGeom>
          <a:noFill/>
          <a:ln>
            <a:noFill/>
          </a:ln>
        </p:spPr>
      </p:pic>
      <p:sp>
        <p:nvSpPr>
          <p:cNvPr id="91" name="Google Shape;91;p17"/>
          <p:cNvSpPr txBox="1"/>
          <p:nvPr/>
        </p:nvSpPr>
        <p:spPr>
          <a:xfrm>
            <a:off x="5168775" y="771000"/>
            <a:ext cx="3740700" cy="42840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900">
              <a:latin typeface="Playfair Display"/>
              <a:ea typeface="Playfair Display"/>
              <a:cs typeface="Playfair Display"/>
              <a:sym typeface="Playfair Display"/>
            </a:endParaRPr>
          </a:p>
          <a:p>
            <a:pPr marL="0" lvl="0" indent="0" algn="ctr" rtl="0">
              <a:spcBef>
                <a:spcPts val="0"/>
              </a:spcBef>
              <a:spcAft>
                <a:spcPts val="0"/>
              </a:spcAft>
              <a:buNone/>
            </a:pPr>
            <a:r>
              <a:rPr lang="en" sz="2900">
                <a:latin typeface="Playfair Display"/>
                <a:ea typeface="Playfair Display"/>
                <a:cs typeface="Playfair Display"/>
                <a:sym typeface="Playfair Display"/>
              </a:rPr>
              <a:t>Discuss what types of Youth Programs we do for our youth and </a:t>
            </a:r>
            <a:endParaRPr sz="2900">
              <a:latin typeface="Playfair Display"/>
              <a:ea typeface="Playfair Display"/>
              <a:cs typeface="Playfair Display"/>
              <a:sym typeface="Playfair Display"/>
            </a:endParaRPr>
          </a:p>
          <a:p>
            <a:pPr marL="0" lvl="0" indent="0" algn="ctr" rtl="0">
              <a:spcBef>
                <a:spcPts val="0"/>
              </a:spcBef>
              <a:spcAft>
                <a:spcPts val="0"/>
              </a:spcAft>
              <a:buNone/>
            </a:pPr>
            <a:r>
              <a:rPr lang="en" sz="2900">
                <a:latin typeface="Playfair Display"/>
                <a:ea typeface="Playfair Display"/>
                <a:cs typeface="Playfair Display"/>
                <a:sym typeface="Playfair Display"/>
              </a:rPr>
              <a:t>why do we do them/What's the purpose???</a:t>
            </a:r>
            <a:endParaRPr sz="2900">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p:nvPr/>
        </p:nvSpPr>
        <p:spPr>
          <a:xfrm>
            <a:off x="220800" y="19318"/>
            <a:ext cx="4008660" cy="262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Playfair Display"/>
              <a:ea typeface="Playfair Display"/>
              <a:cs typeface="Playfair Display"/>
              <a:sym typeface="Playfair Display"/>
            </a:endParaRPr>
          </a:p>
          <a:p>
            <a:pPr marL="0" lvl="0" indent="0" algn="l" rtl="0">
              <a:spcBef>
                <a:spcPts val="0"/>
              </a:spcBef>
              <a:spcAft>
                <a:spcPts val="0"/>
              </a:spcAft>
              <a:buNone/>
            </a:pPr>
            <a:r>
              <a:rPr lang="en" sz="1800" b="1">
                <a:latin typeface="Playfair Display"/>
                <a:ea typeface="Playfair Display"/>
                <a:cs typeface="Playfair Display"/>
                <a:sym typeface="Playfair Display"/>
              </a:rPr>
              <a:t>PROGRAMS</a:t>
            </a:r>
            <a:r>
              <a:rPr lang="en" sz="1800">
                <a:latin typeface="Playfair Display"/>
                <a:ea typeface="Playfair Display"/>
                <a:cs typeface="Playfair Display"/>
                <a:sym typeface="Playfair Display"/>
              </a:rPr>
              <a:t>							</a:t>
            </a:r>
            <a:endParaRPr sz="1800">
              <a:latin typeface="Playfair Display"/>
              <a:ea typeface="Playfair Display"/>
              <a:cs typeface="Playfair Display"/>
              <a:sym typeface="Playfair Display"/>
            </a:endParaRPr>
          </a:p>
          <a:p>
            <a:pPr marL="457200" lvl="0" indent="-342900">
              <a:buSzPts val="1800"/>
              <a:buFont typeface="Playfair Display"/>
              <a:buChar char="●"/>
            </a:pPr>
            <a:r>
              <a:rPr lang="en-US" sz="1800">
                <a:latin typeface="Playfair Display"/>
                <a:ea typeface="Playfair Display"/>
                <a:cs typeface="Playfair Display"/>
                <a:sym typeface="Playfair Display"/>
              </a:rPr>
              <a:t>Youth groups (Bible Study) </a:t>
            </a:r>
          </a:p>
          <a:p>
            <a:pPr marL="457200" lvl="0" indent="-342900">
              <a:buSzPts val="1800"/>
              <a:buFont typeface="Playfair Display"/>
              <a:buChar char="●"/>
            </a:pPr>
            <a:r>
              <a:rPr lang="en-US" sz="1800">
                <a:latin typeface="Playfair Display"/>
                <a:ea typeface="Playfair Display"/>
                <a:cs typeface="Playfair Display"/>
                <a:sym typeface="Playfair Display"/>
              </a:rPr>
              <a:t>Youth Day </a:t>
            </a:r>
          </a:p>
          <a:p>
            <a:pPr marL="457200" lvl="0" indent="-342900">
              <a:buSzPts val="1800"/>
              <a:buFont typeface="Playfair Display"/>
              <a:buChar char="●"/>
            </a:pPr>
            <a:r>
              <a:rPr lang="en-US" sz="1800">
                <a:latin typeface="Playfair Display"/>
                <a:ea typeface="Playfair Display"/>
                <a:cs typeface="Playfair Display"/>
                <a:sym typeface="Playfair Display"/>
              </a:rPr>
              <a:t>Saturday Night Social/Recreational events </a:t>
            </a:r>
          </a:p>
          <a:p>
            <a:pPr marL="457200" lvl="0" indent="-342900">
              <a:buSzPts val="1800"/>
              <a:buFont typeface="Playfair Display"/>
              <a:buChar char="●"/>
            </a:pPr>
            <a:r>
              <a:rPr lang="en-US" sz="1800">
                <a:latin typeface="Playfair Display"/>
                <a:ea typeface="Playfair Display"/>
                <a:cs typeface="Playfair Display"/>
                <a:sym typeface="Playfair Display"/>
              </a:rPr>
              <a:t>Prayer/Testimony </a:t>
            </a:r>
          </a:p>
          <a:p>
            <a:pPr marL="457200" lvl="0" indent="-342900">
              <a:buSzPts val="1800"/>
              <a:buFont typeface="Playfair Display"/>
              <a:buChar char="●"/>
            </a:pPr>
            <a:r>
              <a:rPr lang="en-US" sz="1800">
                <a:latin typeface="Playfair Display"/>
                <a:ea typeface="Playfair Display"/>
                <a:cs typeface="Playfair Display"/>
                <a:sym typeface="Playfair Display"/>
              </a:rPr>
              <a:t>Camp Outs/ Youth Retreats </a:t>
            </a:r>
            <a:r>
              <a:rPr lang="en" sz="1800">
                <a:latin typeface="Playfair Display"/>
                <a:ea typeface="Playfair Display"/>
                <a:cs typeface="Playfair Display"/>
                <a:sym typeface="Playfair Display"/>
              </a:rPr>
              <a:t>	              </a:t>
            </a:r>
            <a:endParaRPr sz="2000" b="1">
              <a:highlight>
                <a:srgbClr val="FFF2CC"/>
              </a:highlight>
              <a:latin typeface="Playfair Display"/>
              <a:ea typeface="Playfair Display"/>
              <a:cs typeface="Playfair Display"/>
              <a:sym typeface="Playfair Display"/>
            </a:endParaRPr>
          </a:p>
        </p:txBody>
      </p:sp>
      <p:sp>
        <p:nvSpPr>
          <p:cNvPr id="97" name="Google Shape;97;p18"/>
          <p:cNvSpPr/>
          <p:nvPr/>
        </p:nvSpPr>
        <p:spPr>
          <a:xfrm>
            <a:off x="3664787" y="579988"/>
            <a:ext cx="2125800" cy="2400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endParaRPr>
          </a:p>
        </p:txBody>
      </p:sp>
      <p:sp>
        <p:nvSpPr>
          <p:cNvPr id="98" name="Google Shape;98;p18"/>
          <p:cNvSpPr/>
          <p:nvPr/>
        </p:nvSpPr>
        <p:spPr>
          <a:xfrm>
            <a:off x="3654887" y="1790951"/>
            <a:ext cx="2135700" cy="202500"/>
          </a:xfrm>
          <a:prstGeom prst="lef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 name="Google Shape;99;p18"/>
          <p:cNvCxnSpPr/>
          <p:nvPr/>
        </p:nvCxnSpPr>
        <p:spPr>
          <a:xfrm>
            <a:off x="6900" y="2730868"/>
            <a:ext cx="9137100" cy="25200"/>
          </a:xfrm>
          <a:prstGeom prst="straightConnector1">
            <a:avLst/>
          </a:prstGeom>
          <a:noFill/>
          <a:ln w="9525" cap="flat" cmpd="sng">
            <a:solidFill>
              <a:schemeClr val="dk2"/>
            </a:solidFill>
            <a:prstDash val="solid"/>
            <a:round/>
            <a:headEnd type="none" w="med" len="med"/>
            <a:tailEnd type="none" w="med" len="med"/>
          </a:ln>
        </p:spPr>
      </p:cxnSp>
      <p:sp>
        <p:nvSpPr>
          <p:cNvPr id="100" name="Google Shape;100;p18"/>
          <p:cNvSpPr txBox="1"/>
          <p:nvPr/>
        </p:nvSpPr>
        <p:spPr>
          <a:xfrm>
            <a:off x="639492" y="2756068"/>
            <a:ext cx="8208450" cy="24148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50" dirty="0">
                <a:latin typeface="Playfair Display"/>
                <a:ea typeface="Playfair Display"/>
                <a:cs typeface="Playfair Display"/>
                <a:sym typeface="Playfair Display"/>
              </a:rPr>
              <a:t>-Notice how the programs are big and appealing.  </a:t>
            </a:r>
            <a:endParaRPr sz="1450" dirty="0">
              <a:latin typeface="Playfair Display"/>
              <a:ea typeface="Playfair Display"/>
              <a:cs typeface="Playfair Display"/>
              <a:sym typeface="Playfair Display"/>
            </a:endParaRPr>
          </a:p>
          <a:p>
            <a:pPr marL="0" lvl="0" indent="0" algn="l" rtl="0">
              <a:spcBef>
                <a:spcPts val="0"/>
              </a:spcBef>
              <a:spcAft>
                <a:spcPts val="0"/>
              </a:spcAft>
              <a:buNone/>
            </a:pPr>
            <a:r>
              <a:rPr lang="en" sz="1450" dirty="0">
                <a:latin typeface="Playfair Display"/>
                <a:ea typeface="Playfair Display"/>
                <a:cs typeface="Playfair Display"/>
                <a:sym typeface="Playfair Display"/>
              </a:rPr>
              <a:t>-Do you notice that the programs require </a:t>
            </a:r>
            <a:r>
              <a:rPr lang="en" sz="1450" b="1" dirty="0">
                <a:solidFill>
                  <a:srgbClr val="FF0000"/>
                </a:solidFill>
                <a:latin typeface="Playfair Display"/>
                <a:ea typeface="Playfair Display"/>
                <a:cs typeface="Playfair Display"/>
                <a:sym typeface="Playfair Display"/>
              </a:rPr>
              <a:t>ACTION</a:t>
            </a:r>
            <a:r>
              <a:rPr lang="en" sz="1450" dirty="0">
                <a:solidFill>
                  <a:srgbClr val="FF0000"/>
                </a:solidFill>
                <a:latin typeface="Playfair Display"/>
                <a:ea typeface="Playfair Display"/>
                <a:cs typeface="Playfair Display"/>
                <a:sym typeface="Playfair Display"/>
              </a:rPr>
              <a:t>?</a:t>
            </a:r>
            <a:endParaRPr sz="1450" dirty="0">
              <a:solidFill>
                <a:srgbClr val="FF0000"/>
              </a:solidFill>
              <a:latin typeface="Playfair Display"/>
              <a:ea typeface="Playfair Display"/>
              <a:cs typeface="Playfair Display"/>
              <a:sym typeface="Playfair Display"/>
            </a:endParaRPr>
          </a:p>
          <a:p>
            <a:pPr marL="0" lvl="0" indent="0" algn="l" rtl="0">
              <a:spcBef>
                <a:spcPts val="0"/>
              </a:spcBef>
              <a:spcAft>
                <a:spcPts val="0"/>
              </a:spcAft>
              <a:buNone/>
            </a:pPr>
            <a:endParaRPr sz="1450" dirty="0">
              <a:latin typeface="Playfair Display"/>
              <a:ea typeface="Playfair Display"/>
              <a:cs typeface="Playfair Display"/>
              <a:sym typeface="Playfair Display"/>
            </a:endParaRPr>
          </a:p>
          <a:p>
            <a:pPr marL="0" lvl="0" indent="0" algn="l" rtl="0">
              <a:spcBef>
                <a:spcPts val="0"/>
              </a:spcBef>
              <a:spcAft>
                <a:spcPts val="0"/>
              </a:spcAft>
              <a:buNone/>
            </a:pPr>
            <a:r>
              <a:rPr lang="en" sz="1450" dirty="0">
                <a:latin typeface="Playfair Display"/>
                <a:ea typeface="Playfair Display"/>
                <a:cs typeface="Playfair Display"/>
                <a:sym typeface="Playfair Display"/>
              </a:rPr>
              <a:t>If we do a program based on Jesus life and our Goal is to be like Christ it needs to lead into Action.  It needs to be more specific.</a:t>
            </a:r>
            <a:endParaRPr sz="1450" dirty="0">
              <a:latin typeface="Playfair Display"/>
              <a:ea typeface="Playfair Display"/>
              <a:cs typeface="Playfair Display"/>
              <a:sym typeface="Playfair Display"/>
            </a:endParaRPr>
          </a:p>
          <a:p>
            <a:pPr marL="0" lvl="0" indent="0" algn="l" rtl="0">
              <a:spcBef>
                <a:spcPts val="0"/>
              </a:spcBef>
              <a:spcAft>
                <a:spcPts val="0"/>
              </a:spcAft>
              <a:buNone/>
            </a:pPr>
            <a:endParaRPr sz="1450" dirty="0">
              <a:latin typeface="Playfair Display"/>
              <a:ea typeface="Playfair Display"/>
              <a:cs typeface="Playfair Display"/>
              <a:sym typeface="Playfair Display"/>
            </a:endParaRPr>
          </a:p>
          <a:p>
            <a:pPr marL="0" lvl="0" indent="0" algn="l" rtl="0">
              <a:spcBef>
                <a:spcPts val="0"/>
              </a:spcBef>
              <a:spcAft>
                <a:spcPts val="0"/>
              </a:spcAft>
              <a:buNone/>
            </a:pPr>
            <a:r>
              <a:rPr lang="en" sz="1450" dirty="0">
                <a:latin typeface="Playfair Display"/>
                <a:ea typeface="Playfair Display"/>
                <a:cs typeface="Playfair Display"/>
                <a:sym typeface="Playfair Display"/>
              </a:rPr>
              <a:t>You need something additional that relates to the goal and the program-something that links them together in a way useful for our purposes, plans, implementation, and evaluation.</a:t>
            </a:r>
            <a:endParaRPr sz="1450" dirty="0">
              <a:latin typeface="Playfair Display"/>
              <a:ea typeface="Playfair Display"/>
              <a:cs typeface="Playfair Display"/>
              <a:sym typeface="Playfair Display"/>
            </a:endParaRPr>
          </a:p>
          <a:p>
            <a:pPr marL="0" lvl="0" indent="0" algn="l" rtl="0">
              <a:spcBef>
                <a:spcPts val="0"/>
              </a:spcBef>
              <a:spcAft>
                <a:spcPts val="0"/>
              </a:spcAft>
              <a:buNone/>
            </a:pPr>
            <a:endParaRPr sz="1450" dirty="0">
              <a:latin typeface="Playfair Display"/>
              <a:ea typeface="Playfair Display"/>
              <a:cs typeface="Playfair Display"/>
              <a:sym typeface="Playfair Display"/>
            </a:endParaRPr>
          </a:p>
          <a:p>
            <a:pPr marL="0" lvl="0" indent="0" algn="l" rtl="0">
              <a:spcBef>
                <a:spcPts val="0"/>
              </a:spcBef>
              <a:spcAft>
                <a:spcPts val="0"/>
              </a:spcAft>
              <a:buNone/>
            </a:pPr>
            <a:r>
              <a:rPr lang="en" sz="1450" dirty="0">
                <a:latin typeface="Playfair Display"/>
                <a:ea typeface="Playfair Display"/>
                <a:cs typeface="Playfair Display"/>
                <a:sym typeface="Playfair Display"/>
              </a:rPr>
              <a:t>You need a </a:t>
            </a:r>
            <a:r>
              <a:rPr lang="en" sz="1450" b="1" dirty="0">
                <a:solidFill>
                  <a:srgbClr val="FF0000"/>
                </a:solidFill>
                <a:latin typeface="Playfair Display"/>
                <a:ea typeface="Playfair Display"/>
                <a:cs typeface="Playfair Display"/>
                <a:sym typeface="Playfair Display"/>
              </a:rPr>
              <a:t>BRIDGE</a:t>
            </a:r>
            <a:r>
              <a:rPr lang="en" sz="1450" dirty="0">
                <a:latin typeface="Playfair Display"/>
                <a:ea typeface="Playfair Display"/>
                <a:cs typeface="Playfair Display"/>
                <a:sym typeface="Playfair Display"/>
              </a:rPr>
              <a:t> between your programs and your goal.  You need a </a:t>
            </a:r>
            <a:r>
              <a:rPr lang="en" sz="1450" b="1" dirty="0">
                <a:solidFill>
                  <a:srgbClr val="FF0000"/>
                </a:solidFill>
                <a:latin typeface="Playfair Display"/>
                <a:ea typeface="Playfair Display"/>
                <a:cs typeface="Playfair Display"/>
                <a:sym typeface="Playfair Display"/>
              </a:rPr>
              <a:t>PHILOSOPHY</a:t>
            </a:r>
            <a:r>
              <a:rPr lang="en" sz="1450" dirty="0">
                <a:latin typeface="Playfair Display"/>
                <a:ea typeface="Playfair Display"/>
                <a:cs typeface="Playfair Display"/>
                <a:sym typeface="Playfair Display"/>
              </a:rPr>
              <a:t>.</a:t>
            </a:r>
            <a:endParaRPr sz="1450" dirty="0">
              <a:latin typeface="Playfair Display"/>
              <a:ea typeface="Playfair Display"/>
              <a:cs typeface="Playfair Display"/>
              <a:sym typeface="Playfair Display"/>
            </a:endParaRPr>
          </a:p>
        </p:txBody>
      </p:sp>
      <p:pic>
        <p:nvPicPr>
          <p:cNvPr id="101" name="Google Shape;101;p18"/>
          <p:cNvPicPr preferRelativeResize="0"/>
          <p:nvPr/>
        </p:nvPicPr>
        <p:blipFill>
          <a:blip r:embed="rId3">
            <a:alphaModFix/>
          </a:blip>
          <a:stretch>
            <a:fillRect/>
          </a:stretch>
        </p:blipFill>
        <p:spPr>
          <a:xfrm>
            <a:off x="7367787" y="1455634"/>
            <a:ext cx="1714387" cy="1207365"/>
          </a:xfrm>
          <a:prstGeom prst="rect">
            <a:avLst/>
          </a:prstGeom>
          <a:noFill/>
          <a:ln>
            <a:noFill/>
          </a:ln>
        </p:spPr>
      </p:pic>
      <p:sp>
        <p:nvSpPr>
          <p:cNvPr id="2" name="TextBox 1">
            <a:extLst>
              <a:ext uri="{FF2B5EF4-FFF2-40B4-BE49-F238E27FC236}">
                <a16:creationId xmlns:a16="http://schemas.microsoft.com/office/drawing/2014/main" id="{70C3C8F0-4B39-5405-6623-4080D119CB76}"/>
              </a:ext>
            </a:extLst>
          </p:cNvPr>
          <p:cNvSpPr txBox="1"/>
          <p:nvPr/>
        </p:nvSpPr>
        <p:spPr>
          <a:xfrm>
            <a:off x="4119989" y="1427716"/>
            <a:ext cx="1231427" cy="400110"/>
          </a:xfrm>
          <a:prstGeom prst="rect">
            <a:avLst/>
          </a:prstGeom>
          <a:noFill/>
        </p:spPr>
        <p:txBody>
          <a:bodyPr wrap="none" rtlCol="0">
            <a:spAutoFit/>
          </a:bodyPr>
          <a:lstStyle/>
          <a:p>
            <a:r>
              <a:rPr kumimoji="0" lang="en" sz="2000" b="1" i="0" u="none" strike="noStrike" kern="0" cap="none" spc="0" normalizeH="0" baseline="0" noProof="0">
                <a:ln>
                  <a:noFill/>
                </a:ln>
                <a:solidFill>
                  <a:srgbClr val="000000"/>
                </a:solidFill>
                <a:effectLst/>
                <a:highlight>
                  <a:srgbClr val="FFF2CC"/>
                </a:highlight>
                <a:uLnTx/>
                <a:uFillTx/>
                <a:latin typeface="Playfair Display"/>
                <a:ea typeface="Playfair Display"/>
                <a:cs typeface="Playfair Display"/>
                <a:sym typeface="Playfair Display"/>
              </a:rPr>
              <a:t>HOW???</a:t>
            </a:r>
            <a:endParaRPr lang="en-US"/>
          </a:p>
        </p:txBody>
      </p:sp>
      <p:sp>
        <p:nvSpPr>
          <p:cNvPr id="3" name="TextBox 2">
            <a:extLst>
              <a:ext uri="{FF2B5EF4-FFF2-40B4-BE49-F238E27FC236}">
                <a16:creationId xmlns:a16="http://schemas.microsoft.com/office/drawing/2014/main" id="{A27F99C9-42EC-4A65-C4EE-24356FC8168A}"/>
              </a:ext>
            </a:extLst>
          </p:cNvPr>
          <p:cNvSpPr txBox="1"/>
          <p:nvPr/>
        </p:nvSpPr>
        <p:spPr>
          <a:xfrm>
            <a:off x="4119989" y="214308"/>
            <a:ext cx="1247457" cy="400110"/>
          </a:xfrm>
          <a:prstGeom prst="rect">
            <a:avLst/>
          </a:prstGeom>
          <a:noFill/>
        </p:spPr>
        <p:txBody>
          <a:bodyPr wrap="none" rtlCol="0">
            <a:spAutoFit/>
          </a:bodyPr>
          <a:lstStyle/>
          <a:p>
            <a:r>
              <a:rPr kumimoji="0" lang="en" sz="2000" b="1" i="0" u="none" strike="noStrike" kern="0" cap="none" spc="0" normalizeH="0" baseline="0" noProof="0">
                <a:ln>
                  <a:noFill/>
                </a:ln>
                <a:solidFill>
                  <a:srgbClr val="000000"/>
                </a:solidFill>
                <a:effectLst/>
                <a:highlight>
                  <a:srgbClr val="FFF2CC"/>
                </a:highlight>
                <a:uLnTx/>
                <a:uFillTx/>
                <a:latin typeface="Playfair Display"/>
                <a:ea typeface="Playfair Display"/>
                <a:cs typeface="Playfair Display"/>
                <a:sym typeface="Playfair Display"/>
              </a:rPr>
              <a:t> WHY???</a:t>
            </a:r>
            <a:endParaRPr lang="en-US"/>
          </a:p>
        </p:txBody>
      </p:sp>
      <p:sp>
        <p:nvSpPr>
          <p:cNvPr id="6" name="Google Shape;96;p18">
            <a:extLst>
              <a:ext uri="{FF2B5EF4-FFF2-40B4-BE49-F238E27FC236}">
                <a16:creationId xmlns:a16="http://schemas.microsoft.com/office/drawing/2014/main" id="{CA7B90AF-1505-566D-6555-9431EC8FA896}"/>
              </a:ext>
            </a:extLst>
          </p:cNvPr>
          <p:cNvSpPr txBox="1"/>
          <p:nvPr/>
        </p:nvSpPr>
        <p:spPr>
          <a:xfrm>
            <a:off x="6374674" y="0"/>
            <a:ext cx="2449828" cy="28020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 sz="1800">
              <a:latin typeface="Playfair Display"/>
              <a:ea typeface="Playfair Display"/>
              <a:cs typeface="Playfair Display"/>
              <a:sym typeface="Playfair Display"/>
            </a:endParaRPr>
          </a:p>
          <a:p>
            <a:pPr marL="0" lvl="0" indent="0" algn="l" rtl="0">
              <a:spcBef>
                <a:spcPts val="0"/>
              </a:spcBef>
              <a:spcAft>
                <a:spcPts val="0"/>
              </a:spcAft>
              <a:buNone/>
            </a:pPr>
            <a:r>
              <a:rPr lang="en" sz="1800" b="1">
                <a:latin typeface="Playfair Display"/>
                <a:ea typeface="Playfair Display"/>
                <a:cs typeface="Playfair Display"/>
                <a:sym typeface="Playfair Display"/>
              </a:rPr>
              <a:t>GOAL</a:t>
            </a:r>
          </a:p>
          <a:p>
            <a:pPr marL="0" lvl="0" indent="0" algn="l" rtl="0">
              <a:spcBef>
                <a:spcPts val="0"/>
              </a:spcBef>
              <a:spcAft>
                <a:spcPts val="0"/>
              </a:spcAft>
              <a:buNone/>
            </a:pPr>
            <a:endParaRPr sz="1800">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sz="1800">
                <a:latin typeface="Playfair Display"/>
                <a:ea typeface="Playfair Display"/>
                <a:cs typeface="Playfair Display"/>
                <a:sym typeface="Playfair Display"/>
              </a:rPr>
              <a:t>Christenlikeness	              </a:t>
            </a:r>
            <a:endParaRPr sz="2000" b="1">
              <a:highlight>
                <a:srgbClr val="FFF2CC"/>
              </a:highlight>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
                                            <p:txEl>
                                              <p:pRg st="7" end="7"/>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Rectangle 1">
            <a:extLst>
              <a:ext uri="{FF2B5EF4-FFF2-40B4-BE49-F238E27FC236}">
                <a16:creationId xmlns:a16="http://schemas.microsoft.com/office/drawing/2014/main" id="{ADB0FD04-3FEB-24A0-F9BA-43C0AC699866}"/>
              </a:ext>
            </a:extLst>
          </p:cNvPr>
          <p:cNvSpPr/>
          <p:nvPr/>
        </p:nvSpPr>
        <p:spPr>
          <a:xfrm>
            <a:off x="0" y="3238656"/>
            <a:ext cx="9144000" cy="190484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Google Shape;114;p19"/>
          <p:cNvPicPr preferRelativeResize="0"/>
          <p:nvPr/>
        </p:nvPicPr>
        <p:blipFill rotWithShape="1">
          <a:blip r:embed="rId3">
            <a:alphaModFix/>
          </a:blip>
          <a:srcRect t="-4340"/>
          <a:stretch/>
        </p:blipFill>
        <p:spPr>
          <a:xfrm>
            <a:off x="2128436" y="3185836"/>
            <a:ext cx="4681004" cy="1957664"/>
          </a:xfrm>
          <a:prstGeom prst="rect">
            <a:avLst/>
          </a:prstGeom>
          <a:noFill/>
          <a:ln>
            <a:noFill/>
          </a:ln>
        </p:spPr>
      </p:pic>
      <p:sp>
        <p:nvSpPr>
          <p:cNvPr id="106" name="Google Shape;106;p19"/>
          <p:cNvSpPr txBox="1">
            <a:spLocks noGrp="1"/>
          </p:cNvSpPr>
          <p:nvPr>
            <p:ph type="title" idx="4294967295"/>
          </p:nvPr>
        </p:nvSpPr>
        <p:spPr>
          <a:xfrm>
            <a:off x="1820681" y="492419"/>
            <a:ext cx="275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WHY?</a:t>
            </a:r>
            <a:endParaRPr/>
          </a:p>
        </p:txBody>
      </p:sp>
      <p:sp>
        <p:nvSpPr>
          <p:cNvPr id="107" name="Google Shape;107;p19"/>
          <p:cNvSpPr txBox="1"/>
          <p:nvPr/>
        </p:nvSpPr>
        <p:spPr>
          <a:xfrm>
            <a:off x="4873628" y="557588"/>
            <a:ext cx="3000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3000">
                <a:solidFill>
                  <a:schemeClr val="dk2"/>
                </a:solidFill>
                <a:highlight>
                  <a:schemeClr val="dk1"/>
                </a:highlight>
                <a:latin typeface="Oswald"/>
                <a:ea typeface="Oswald"/>
                <a:cs typeface="Oswald"/>
                <a:sym typeface="Oswald"/>
              </a:rPr>
              <a:t>WHY?</a:t>
            </a:r>
            <a:endParaRPr/>
          </a:p>
        </p:txBody>
      </p:sp>
      <p:sp>
        <p:nvSpPr>
          <p:cNvPr id="108" name="Google Shape;108;p19"/>
          <p:cNvSpPr/>
          <p:nvPr/>
        </p:nvSpPr>
        <p:spPr>
          <a:xfrm>
            <a:off x="2580117" y="1047039"/>
            <a:ext cx="1301700" cy="2907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a:off x="5722778" y="1115130"/>
            <a:ext cx="1301700" cy="2907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p:nvPr/>
        </p:nvSpPr>
        <p:spPr>
          <a:xfrm>
            <a:off x="276527" y="778769"/>
            <a:ext cx="2262000" cy="187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PROGRAMS</a:t>
            </a:r>
          </a:p>
          <a:p>
            <a:pPr marL="285750" lvl="0" indent="-285750" algn="l" rtl="0">
              <a:spcBef>
                <a:spcPts val="0"/>
              </a:spcBef>
              <a:spcAft>
                <a:spcPts val="0"/>
              </a:spcAft>
              <a:buFont typeface="Arial" panose="020B0604020202020204" pitchFamily="34" charset="0"/>
              <a:buChar char="•"/>
            </a:pPr>
            <a:r>
              <a:rPr lang="en-US">
                <a:latin typeface="Playfair Display"/>
                <a:ea typeface="Playfair Display"/>
                <a:cs typeface="Playfair Display"/>
                <a:sym typeface="Playfair Display"/>
              </a:rPr>
              <a:t>Youth groups (Bible Study) </a:t>
            </a:r>
          </a:p>
          <a:p>
            <a:pPr marL="285750" lvl="0" indent="-285750" algn="l" rtl="0">
              <a:spcBef>
                <a:spcPts val="0"/>
              </a:spcBef>
              <a:spcAft>
                <a:spcPts val="0"/>
              </a:spcAft>
              <a:buFont typeface="Arial" panose="020B0604020202020204" pitchFamily="34" charset="0"/>
              <a:buChar char="•"/>
            </a:pPr>
            <a:r>
              <a:rPr lang="en-US">
                <a:latin typeface="Playfair Display"/>
                <a:ea typeface="Playfair Display"/>
                <a:cs typeface="Playfair Display"/>
                <a:sym typeface="Playfair Display"/>
              </a:rPr>
              <a:t>Youth Day </a:t>
            </a:r>
          </a:p>
          <a:p>
            <a:pPr marL="285750" lvl="0" indent="-285750" algn="l" rtl="0">
              <a:spcBef>
                <a:spcPts val="0"/>
              </a:spcBef>
              <a:spcAft>
                <a:spcPts val="0"/>
              </a:spcAft>
              <a:buFont typeface="Arial" panose="020B0604020202020204" pitchFamily="34" charset="0"/>
              <a:buChar char="•"/>
            </a:pPr>
            <a:r>
              <a:rPr lang="en-US">
                <a:latin typeface="Playfair Display"/>
                <a:ea typeface="Playfair Display"/>
                <a:cs typeface="Playfair Display"/>
                <a:sym typeface="Playfair Display"/>
              </a:rPr>
              <a:t>Saturday Night Social/Recreational events </a:t>
            </a:r>
          </a:p>
          <a:p>
            <a:pPr marL="285750" lvl="0" indent="-285750" algn="l" rtl="0">
              <a:spcBef>
                <a:spcPts val="0"/>
              </a:spcBef>
              <a:spcAft>
                <a:spcPts val="0"/>
              </a:spcAft>
              <a:buFont typeface="Arial" panose="020B0604020202020204" pitchFamily="34" charset="0"/>
              <a:buChar char="•"/>
            </a:pPr>
            <a:r>
              <a:rPr lang="en-US">
                <a:latin typeface="Playfair Display"/>
                <a:ea typeface="Playfair Display"/>
                <a:cs typeface="Playfair Display"/>
                <a:sym typeface="Playfair Display"/>
              </a:rPr>
              <a:t>Prayer/Testimony </a:t>
            </a:r>
          </a:p>
          <a:p>
            <a:pPr marL="285750" lvl="0" indent="-285750" algn="l" rtl="0">
              <a:spcBef>
                <a:spcPts val="0"/>
              </a:spcBef>
              <a:spcAft>
                <a:spcPts val="0"/>
              </a:spcAft>
              <a:buFont typeface="Arial" panose="020B0604020202020204" pitchFamily="34" charset="0"/>
              <a:buChar char="•"/>
            </a:pPr>
            <a:r>
              <a:rPr lang="en-US">
                <a:latin typeface="Playfair Display"/>
                <a:ea typeface="Playfair Display"/>
                <a:cs typeface="Playfair Display"/>
                <a:sym typeface="Playfair Display"/>
              </a:rPr>
              <a:t>Camp Outs/ Youth Retreats </a:t>
            </a:r>
          </a:p>
        </p:txBody>
      </p:sp>
      <p:sp>
        <p:nvSpPr>
          <p:cNvPr id="111" name="Google Shape;111;p19"/>
          <p:cNvSpPr txBox="1"/>
          <p:nvPr/>
        </p:nvSpPr>
        <p:spPr>
          <a:xfrm>
            <a:off x="3820345" y="778769"/>
            <a:ext cx="1971600" cy="17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0000"/>
                </a:solidFill>
                <a:latin typeface="Playfair Display"/>
                <a:ea typeface="Playfair Display"/>
                <a:cs typeface="Playfair Display"/>
                <a:sym typeface="Playfair Display"/>
              </a:rPr>
              <a:t>PHILOSOPHY</a:t>
            </a:r>
            <a:endParaRPr b="1">
              <a:solidFill>
                <a:srgbClr val="FF0000"/>
              </a:solidFill>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Fostering relationships that build responsible servant Leaders </a:t>
            </a:r>
            <a:endParaRPr>
              <a:latin typeface="Playfair Display"/>
              <a:ea typeface="Playfair Display"/>
              <a:cs typeface="Playfair Display"/>
              <a:sym typeface="Playfair Display"/>
            </a:endParaRPr>
          </a:p>
        </p:txBody>
      </p:sp>
      <p:sp>
        <p:nvSpPr>
          <p:cNvPr id="112" name="Google Shape;112;p19"/>
          <p:cNvSpPr txBox="1"/>
          <p:nvPr/>
        </p:nvSpPr>
        <p:spPr>
          <a:xfrm>
            <a:off x="7079550" y="787014"/>
            <a:ext cx="1912375" cy="17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GOAL</a:t>
            </a:r>
          </a:p>
          <a:p>
            <a:pPr marL="0" lvl="0" indent="0" algn="l" rtl="0">
              <a:spcBef>
                <a:spcPts val="0"/>
              </a:spcBef>
              <a:spcAft>
                <a:spcPts val="0"/>
              </a:spcAft>
              <a:buNone/>
            </a:pPr>
            <a:endParaRPr lang="en">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Christlikeness</a:t>
            </a:r>
            <a:endParaRPr>
              <a:latin typeface="Playfair Display"/>
              <a:ea typeface="Playfair Display"/>
              <a:cs typeface="Playfair Display"/>
              <a:sym typeface="Playfair Display"/>
            </a:endParaRPr>
          </a:p>
        </p:txBody>
      </p:sp>
      <p:sp>
        <p:nvSpPr>
          <p:cNvPr id="113" name="Google Shape;113;p19"/>
          <p:cNvSpPr txBox="1"/>
          <p:nvPr/>
        </p:nvSpPr>
        <p:spPr>
          <a:xfrm>
            <a:off x="2001267" y="2154777"/>
            <a:ext cx="24594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2"/>
                </a:solidFill>
                <a:highlight>
                  <a:schemeClr val="dk1"/>
                </a:highlight>
                <a:latin typeface="Oswald"/>
                <a:ea typeface="Oswald"/>
                <a:cs typeface="Oswald"/>
                <a:sym typeface="Oswald"/>
              </a:rPr>
              <a:t>HOW?</a:t>
            </a:r>
            <a:endParaRPr/>
          </a:p>
        </p:txBody>
      </p:sp>
      <p:sp>
        <p:nvSpPr>
          <p:cNvPr id="115" name="Google Shape;115;p19"/>
          <p:cNvSpPr txBox="1"/>
          <p:nvPr/>
        </p:nvSpPr>
        <p:spPr>
          <a:xfrm>
            <a:off x="2080197" y="4364731"/>
            <a:ext cx="4777481"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br>
              <a:rPr lang="en" sz="1800" b="1">
                <a:latin typeface="Playfair Display"/>
                <a:ea typeface="Playfair Display"/>
                <a:cs typeface="Playfair Display"/>
                <a:sym typeface="Playfair Display"/>
              </a:rPr>
            </a:br>
            <a:r>
              <a:rPr lang="en" sz="1800" b="1">
                <a:latin typeface="Playfair Display"/>
                <a:ea typeface="Playfair Display"/>
                <a:cs typeface="Playfair Display"/>
                <a:sym typeface="Playfair Display"/>
              </a:rPr>
              <a:t>THE BRIDGE: A statement of Philosophy</a:t>
            </a:r>
            <a:endParaRPr sz="1800" b="1">
              <a:latin typeface="Playfair Display"/>
              <a:ea typeface="Playfair Display"/>
              <a:cs typeface="Playfair Display"/>
              <a:sym typeface="Playfair Display"/>
            </a:endParaRPr>
          </a:p>
        </p:txBody>
      </p:sp>
      <p:sp>
        <p:nvSpPr>
          <p:cNvPr id="116" name="Google Shape;116;p19"/>
          <p:cNvSpPr/>
          <p:nvPr/>
        </p:nvSpPr>
        <p:spPr>
          <a:xfrm>
            <a:off x="2580117" y="2671950"/>
            <a:ext cx="1301700" cy="290700"/>
          </a:xfrm>
          <a:prstGeom prst="lef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5667706" y="2668210"/>
            <a:ext cx="1301700" cy="290700"/>
          </a:xfrm>
          <a:prstGeom prst="lef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txBox="1"/>
          <p:nvPr/>
        </p:nvSpPr>
        <p:spPr>
          <a:xfrm>
            <a:off x="5095928" y="2154777"/>
            <a:ext cx="25554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2"/>
                </a:solidFill>
                <a:highlight>
                  <a:schemeClr val="dk1"/>
                </a:highlight>
                <a:latin typeface="Oswald"/>
                <a:ea typeface="Oswald"/>
                <a:cs typeface="Oswald"/>
                <a:sym typeface="Oswald"/>
              </a:rPr>
              <a:t>HOW?</a:t>
            </a: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BF6537-CCD9-FBC1-4473-1FB4673D7581}"/>
              </a:ext>
            </a:extLst>
          </p:cNvPr>
          <p:cNvSpPr>
            <a:spLocks noGrp="1"/>
          </p:cNvSpPr>
          <p:nvPr>
            <p:ph type="title"/>
          </p:nvPr>
        </p:nvSpPr>
        <p:spPr>
          <a:xfrm>
            <a:off x="311700" y="186608"/>
            <a:ext cx="3935210" cy="572700"/>
          </a:xfrm>
        </p:spPr>
        <p:txBody>
          <a:bodyPr/>
          <a:lstStyle/>
          <a:p>
            <a:pPr algn="ctr"/>
            <a:r>
              <a:rPr lang="en-US" sz="3200" dirty="0"/>
              <a:t>Philosophy</a:t>
            </a:r>
          </a:p>
        </p:txBody>
      </p:sp>
      <p:sp>
        <p:nvSpPr>
          <p:cNvPr id="5" name="Google Shape;110;p19">
            <a:extLst>
              <a:ext uri="{FF2B5EF4-FFF2-40B4-BE49-F238E27FC236}">
                <a16:creationId xmlns:a16="http://schemas.microsoft.com/office/drawing/2014/main" id="{2FB51646-C5AA-5281-4E83-DF13F83EDE2A}"/>
              </a:ext>
            </a:extLst>
          </p:cNvPr>
          <p:cNvSpPr txBox="1"/>
          <p:nvPr/>
        </p:nvSpPr>
        <p:spPr>
          <a:xfrm>
            <a:off x="4435365" y="472958"/>
            <a:ext cx="4708635" cy="4956892"/>
          </a:xfrm>
          <a:prstGeom prst="rect">
            <a:avLst/>
          </a:prstGeom>
          <a:noFill/>
          <a:ln>
            <a:noFill/>
          </a:ln>
        </p:spPr>
        <p:txBody>
          <a:bodyPr spcFirstLastPara="1" wrap="square" lIns="91425" tIns="91425" rIns="91425" bIns="91425" numCol="2" spcCol="0" anchor="t" anchorCtr="0">
            <a:noAutofit/>
          </a:bodyPr>
          <a:lstStyle/>
          <a:p>
            <a:pPr marL="0" lvl="0" indent="0" rtl="0">
              <a:lnSpc>
                <a:spcPct val="150000"/>
              </a:lnSpc>
              <a:spcBef>
                <a:spcPts val="0"/>
              </a:spcBef>
              <a:buNone/>
            </a:pPr>
            <a:r>
              <a:rPr lang="en" b="1" dirty="0">
                <a:solidFill>
                  <a:srgbClr val="FF0000"/>
                </a:solidFill>
                <a:latin typeface="Playfair Display"/>
                <a:ea typeface="Playfair Display"/>
                <a:cs typeface="Playfair Display"/>
                <a:sym typeface="Playfair Display"/>
              </a:rPr>
              <a:t>Responsible</a:t>
            </a:r>
            <a:endParaRPr lang="en" sz="1600" b="1" dirty="0">
              <a:solidFill>
                <a:srgbClr val="FF0000"/>
              </a:solidFill>
              <a:latin typeface="Playfair Display"/>
              <a:ea typeface="Playfair Display"/>
              <a:cs typeface="Playfair Display"/>
              <a:sym typeface="Playfair Display"/>
            </a:endParaRPr>
          </a:p>
          <a:p>
            <a:pPr marL="285750" lvl="0" indent="-285750" rtl="0">
              <a:lnSpc>
                <a:spcPct val="150000"/>
              </a:lnSpc>
              <a:spcBef>
                <a:spcPts val="0"/>
              </a:spcBef>
              <a:buFont typeface="Arial" panose="020B0604020202020204" pitchFamily="34" charset="0"/>
              <a:buChar char="•"/>
            </a:pPr>
            <a:r>
              <a:rPr lang="en" b="1" dirty="0">
                <a:latin typeface="Playfair Display"/>
                <a:ea typeface="Playfair Display"/>
                <a:cs typeface="Playfair Display"/>
                <a:sym typeface="Playfair Display"/>
              </a:rPr>
              <a:t>Freedom </a:t>
            </a:r>
          </a:p>
          <a:p>
            <a:pPr marL="285750" lvl="0" indent="-285750" rtl="0">
              <a:lnSpc>
                <a:spcPct val="150000"/>
              </a:lnSpc>
              <a:spcBef>
                <a:spcPts val="0"/>
              </a:spcBef>
              <a:buFont typeface="Arial" panose="020B0604020202020204" pitchFamily="34" charset="0"/>
              <a:buChar char="•"/>
            </a:pPr>
            <a:r>
              <a:rPr lang="en" b="1" dirty="0">
                <a:latin typeface="Playfair Display"/>
                <a:ea typeface="Playfair Display"/>
                <a:cs typeface="Playfair Display"/>
                <a:sym typeface="Playfair Display"/>
              </a:rPr>
              <a:t>Choices </a:t>
            </a:r>
          </a:p>
          <a:p>
            <a:pPr marL="285750" lvl="0" indent="-285750" rtl="0">
              <a:lnSpc>
                <a:spcPct val="150000"/>
              </a:lnSpc>
              <a:spcBef>
                <a:spcPts val="0"/>
              </a:spcBef>
              <a:buFont typeface="Arial" panose="020B0604020202020204" pitchFamily="34" charset="0"/>
              <a:buChar char="•"/>
            </a:pPr>
            <a:r>
              <a:rPr lang="en" b="1" dirty="0">
                <a:latin typeface="Playfair Display"/>
                <a:ea typeface="Playfair Display"/>
                <a:cs typeface="Playfair Display"/>
                <a:sym typeface="Playfair Display"/>
              </a:rPr>
              <a:t>Action </a:t>
            </a:r>
          </a:p>
          <a:p>
            <a:pPr marL="0" lvl="0" indent="0" rtl="0">
              <a:lnSpc>
                <a:spcPct val="150000"/>
              </a:lnSpc>
              <a:spcBef>
                <a:spcPts val="0"/>
              </a:spcBef>
              <a:buNone/>
            </a:pPr>
            <a:r>
              <a:rPr lang="en" b="1" dirty="0">
                <a:solidFill>
                  <a:srgbClr val="FF0000"/>
                </a:solidFill>
                <a:latin typeface="Playfair Display"/>
                <a:ea typeface="Playfair Display"/>
                <a:cs typeface="Playfair Display"/>
                <a:sym typeface="Playfair Display"/>
              </a:rPr>
              <a:t>Servant</a:t>
            </a:r>
            <a:endParaRPr lang="en" sz="1600" b="1" dirty="0">
              <a:solidFill>
                <a:srgbClr val="FF0000"/>
              </a:solidFill>
              <a:latin typeface="Playfair Display"/>
              <a:ea typeface="Playfair Display"/>
              <a:cs typeface="Playfair Display"/>
              <a:sym typeface="Playfair Display"/>
            </a:endParaRPr>
          </a:p>
          <a:p>
            <a:pPr marL="285750" lvl="0" indent="-285750" rtl="0">
              <a:lnSpc>
                <a:spcPct val="150000"/>
              </a:lnSpc>
              <a:spcBef>
                <a:spcPts val="0"/>
              </a:spcBef>
              <a:buFont typeface="Arial" panose="020B0604020202020204" pitchFamily="34" charset="0"/>
              <a:buChar char="•"/>
            </a:pPr>
            <a:r>
              <a:rPr lang="en" b="1" dirty="0">
                <a:latin typeface="Playfair Display"/>
                <a:ea typeface="Playfair Display"/>
                <a:cs typeface="Playfair Display"/>
                <a:sym typeface="Playfair Display"/>
              </a:rPr>
              <a:t>Received life; Give life </a:t>
            </a:r>
          </a:p>
          <a:p>
            <a:pPr marL="285750" lvl="0" indent="-285750" rtl="0">
              <a:lnSpc>
                <a:spcPct val="150000"/>
              </a:lnSpc>
              <a:spcBef>
                <a:spcPts val="0"/>
              </a:spcBef>
              <a:buFont typeface="Arial" panose="020B0604020202020204" pitchFamily="34" charset="0"/>
              <a:buChar char="•"/>
            </a:pPr>
            <a:r>
              <a:rPr lang="en" b="1" dirty="0">
                <a:latin typeface="Playfair Display"/>
                <a:ea typeface="Playfair Display"/>
                <a:cs typeface="Playfair Display"/>
                <a:sym typeface="Playfair Display"/>
              </a:rPr>
              <a:t>Don’t hoard </a:t>
            </a:r>
          </a:p>
          <a:p>
            <a:pPr marL="285750" lvl="0" indent="-285750" rtl="0">
              <a:lnSpc>
                <a:spcPct val="150000"/>
              </a:lnSpc>
              <a:spcBef>
                <a:spcPts val="0"/>
              </a:spcBef>
              <a:buFont typeface="Arial" panose="020B0604020202020204" pitchFamily="34" charset="0"/>
              <a:buChar char="•"/>
            </a:pPr>
            <a:r>
              <a:rPr lang="en" b="1" dirty="0">
                <a:latin typeface="Playfair Display"/>
                <a:ea typeface="Playfair Display"/>
                <a:cs typeface="Playfair Display"/>
                <a:sym typeface="Playfair Display"/>
              </a:rPr>
              <a:t>Look outside of Church </a:t>
            </a:r>
          </a:p>
          <a:p>
            <a:pPr marL="0" lvl="0" indent="0" rtl="0">
              <a:lnSpc>
                <a:spcPct val="150000"/>
              </a:lnSpc>
              <a:spcBef>
                <a:spcPts val="0"/>
              </a:spcBef>
              <a:buNone/>
            </a:pPr>
            <a:r>
              <a:rPr lang="en" b="1" dirty="0">
                <a:solidFill>
                  <a:srgbClr val="FF0000"/>
                </a:solidFill>
                <a:latin typeface="Playfair Display"/>
                <a:ea typeface="Playfair Display"/>
                <a:cs typeface="Playfair Display"/>
                <a:sym typeface="Playfair Display"/>
              </a:rPr>
              <a:t>Leaders</a:t>
            </a:r>
            <a:r>
              <a:rPr lang="en" sz="1600" b="1" dirty="0">
                <a:solidFill>
                  <a:srgbClr val="FF0000"/>
                </a:solidFill>
                <a:latin typeface="Playfair Display"/>
                <a:ea typeface="Playfair Display"/>
                <a:cs typeface="Playfair Display"/>
                <a:sym typeface="Playfair Display"/>
              </a:rPr>
              <a:t> </a:t>
            </a:r>
          </a:p>
          <a:p>
            <a:pPr marL="285750" lvl="0" indent="-285750" rtl="0">
              <a:lnSpc>
                <a:spcPct val="150000"/>
              </a:lnSpc>
              <a:spcBef>
                <a:spcPts val="0"/>
              </a:spcBef>
              <a:buFont typeface="Arial" panose="020B0604020202020204" pitchFamily="34" charset="0"/>
              <a:buChar char="•"/>
            </a:pPr>
            <a:r>
              <a:rPr lang="en" b="1" dirty="0">
                <a:latin typeface="Playfair Display"/>
                <a:ea typeface="Playfair Display"/>
                <a:cs typeface="Playfair Display"/>
                <a:sym typeface="Playfair Display"/>
              </a:rPr>
              <a:t>Talents</a:t>
            </a:r>
          </a:p>
          <a:p>
            <a:pPr marL="285750" lvl="0" indent="-285750" rtl="0">
              <a:lnSpc>
                <a:spcPct val="150000"/>
              </a:lnSpc>
              <a:spcBef>
                <a:spcPts val="0"/>
              </a:spcBef>
              <a:buFont typeface="Arial" panose="020B0604020202020204" pitchFamily="34" charset="0"/>
              <a:buChar char="•"/>
            </a:pPr>
            <a:r>
              <a:rPr lang="en" b="1" dirty="0">
                <a:latin typeface="Playfair Display"/>
                <a:ea typeface="Playfair Display"/>
                <a:cs typeface="Playfair Display"/>
                <a:sym typeface="Playfair Display"/>
              </a:rPr>
              <a:t>Need one follower </a:t>
            </a:r>
          </a:p>
          <a:p>
            <a:pPr marL="285750" lvl="0" indent="-285750" rtl="0">
              <a:lnSpc>
                <a:spcPct val="150000"/>
              </a:lnSpc>
              <a:spcBef>
                <a:spcPts val="0"/>
              </a:spcBef>
              <a:buFont typeface="Arial" panose="020B0604020202020204" pitchFamily="34" charset="0"/>
              <a:buChar char="•"/>
            </a:pPr>
            <a:r>
              <a:rPr lang="en" b="1" dirty="0">
                <a:latin typeface="Playfair Display"/>
                <a:ea typeface="Playfair Display"/>
                <a:cs typeface="Playfair Display"/>
                <a:sym typeface="Playfair Display"/>
              </a:rPr>
              <a:t>Does not depend on Age </a:t>
            </a:r>
          </a:p>
          <a:p>
            <a:pPr marL="285750" lvl="0" indent="-285750" rtl="0">
              <a:lnSpc>
                <a:spcPct val="150000"/>
              </a:lnSpc>
              <a:spcBef>
                <a:spcPts val="0"/>
              </a:spcBef>
              <a:buFont typeface="Arial" panose="020B0604020202020204" pitchFamily="34" charset="0"/>
              <a:buChar char="•"/>
            </a:pPr>
            <a:r>
              <a:rPr lang="en" b="1" dirty="0">
                <a:latin typeface="Playfair Display"/>
                <a:ea typeface="Playfair Display"/>
                <a:cs typeface="Playfair Display"/>
                <a:sym typeface="Playfair Display"/>
              </a:rPr>
              <a:t>Empower others</a:t>
            </a:r>
          </a:p>
          <a:p>
            <a:pPr marL="0" lvl="0" indent="0" rtl="0">
              <a:spcBef>
                <a:spcPts val="0"/>
              </a:spcBef>
              <a:spcAft>
                <a:spcPts val="0"/>
              </a:spcAft>
              <a:buNone/>
            </a:pPr>
            <a:endParaRPr lang="en" b="1" dirty="0">
              <a:latin typeface="Playfair Display"/>
              <a:ea typeface="Playfair Display"/>
              <a:cs typeface="Playfair Display"/>
              <a:sym typeface="Playfair Display"/>
            </a:endParaRPr>
          </a:p>
          <a:p>
            <a:pPr marL="0" lvl="0" indent="0" rtl="0">
              <a:spcBef>
                <a:spcPts val="0"/>
              </a:spcBef>
              <a:spcAft>
                <a:spcPts val="0"/>
              </a:spcAft>
              <a:buNone/>
            </a:pPr>
            <a:endParaRPr lang="en-US" dirty="0">
              <a:latin typeface="Playfair Display"/>
              <a:ea typeface="Playfair Display"/>
              <a:cs typeface="Playfair Display"/>
              <a:sym typeface="Playfair Display"/>
            </a:endParaRPr>
          </a:p>
        </p:txBody>
      </p:sp>
      <p:sp>
        <p:nvSpPr>
          <p:cNvPr id="2" name="TextBox 1">
            <a:extLst>
              <a:ext uri="{FF2B5EF4-FFF2-40B4-BE49-F238E27FC236}">
                <a16:creationId xmlns:a16="http://schemas.microsoft.com/office/drawing/2014/main" id="{D629A1A2-D084-0B2C-80A2-423BFC87C76A}"/>
              </a:ext>
            </a:extLst>
          </p:cNvPr>
          <p:cNvSpPr txBox="1"/>
          <p:nvPr/>
        </p:nvSpPr>
        <p:spPr>
          <a:xfrm>
            <a:off x="430924" y="1026777"/>
            <a:ext cx="4141076" cy="3930115"/>
          </a:xfrm>
          <a:prstGeom prst="rect">
            <a:avLst/>
          </a:prstGeom>
          <a:noFill/>
        </p:spPr>
        <p:txBody>
          <a:bodyPr wrap="square" rtlCol="0">
            <a:spAutoFit/>
          </a:bodyPr>
          <a:lstStyle/>
          <a:p>
            <a:pPr marL="0" lvl="0" indent="0" rtl="0">
              <a:lnSpc>
                <a:spcPct val="150000"/>
              </a:lnSpc>
              <a:spcBef>
                <a:spcPts val="0"/>
              </a:spcBef>
              <a:buNone/>
            </a:pPr>
            <a:r>
              <a:rPr lang="en" sz="1400" b="1" dirty="0">
                <a:solidFill>
                  <a:srgbClr val="FF0000"/>
                </a:solidFill>
                <a:latin typeface="Playfair Display"/>
                <a:ea typeface="Playfair Display"/>
                <a:cs typeface="Playfair Display"/>
                <a:sym typeface="Playfair Display"/>
              </a:rPr>
              <a:t>Fostering </a:t>
            </a:r>
          </a:p>
          <a:p>
            <a:pPr marL="285750" lvl="0" indent="-285750" rtl="0">
              <a:lnSpc>
                <a:spcPct val="150000"/>
              </a:lnSpc>
              <a:spcBef>
                <a:spcPts val="0"/>
              </a:spcBef>
              <a:buFont typeface="Arial" panose="020B0604020202020204" pitchFamily="34" charset="0"/>
              <a:buChar char="•"/>
            </a:pPr>
            <a:r>
              <a:rPr lang="en" sz="1400" b="1" dirty="0">
                <a:latin typeface="Playfair Display"/>
                <a:ea typeface="Playfair Display"/>
                <a:cs typeface="Playfair Display"/>
                <a:sym typeface="Playfair Display"/>
              </a:rPr>
              <a:t>To influence things a certain direction</a:t>
            </a:r>
          </a:p>
          <a:p>
            <a:pPr marL="0" lvl="0" indent="0" rtl="0">
              <a:lnSpc>
                <a:spcPct val="150000"/>
              </a:lnSpc>
              <a:spcBef>
                <a:spcPts val="0"/>
              </a:spcBef>
              <a:buNone/>
            </a:pPr>
            <a:r>
              <a:rPr lang="en" b="1" dirty="0">
                <a:latin typeface="Playfair Display"/>
                <a:ea typeface="Playfair Display"/>
                <a:cs typeface="Playfair Display"/>
                <a:sym typeface="Playfair Display"/>
              </a:rPr>
              <a:t>**   </a:t>
            </a:r>
            <a:r>
              <a:rPr lang="en" sz="1400" b="1" dirty="0">
                <a:latin typeface="Playfair Display"/>
                <a:ea typeface="Playfair Display"/>
                <a:cs typeface="Playfair Display"/>
                <a:sym typeface="Playfair Display"/>
              </a:rPr>
              <a:t>Includes Planning ahead and being </a:t>
            </a:r>
          </a:p>
          <a:p>
            <a:pPr marL="0" lvl="0" indent="0" rtl="0">
              <a:lnSpc>
                <a:spcPct val="150000"/>
              </a:lnSpc>
              <a:spcBef>
                <a:spcPts val="0"/>
              </a:spcBef>
              <a:buNone/>
            </a:pPr>
            <a:r>
              <a:rPr lang="en" sz="1400" b="1" dirty="0">
                <a:latin typeface="Playfair Display"/>
                <a:ea typeface="Playfair Display"/>
                <a:cs typeface="Playfair Display"/>
                <a:sym typeface="Playfair Display"/>
              </a:rPr>
              <a:t>       proactive </a:t>
            </a:r>
          </a:p>
          <a:p>
            <a:pPr marL="0" lvl="0" indent="0" rtl="0">
              <a:lnSpc>
                <a:spcPct val="150000"/>
              </a:lnSpc>
              <a:spcBef>
                <a:spcPts val="0"/>
              </a:spcBef>
              <a:buNone/>
            </a:pPr>
            <a:endParaRPr lang="en" sz="700" b="1" dirty="0">
              <a:latin typeface="Playfair Display"/>
              <a:ea typeface="Playfair Display"/>
              <a:cs typeface="Playfair Display"/>
              <a:sym typeface="Playfair Display"/>
            </a:endParaRPr>
          </a:p>
          <a:p>
            <a:pPr marL="0" lvl="0" indent="0" rtl="0">
              <a:lnSpc>
                <a:spcPct val="150000"/>
              </a:lnSpc>
              <a:spcBef>
                <a:spcPts val="0"/>
              </a:spcBef>
              <a:buNone/>
            </a:pPr>
            <a:r>
              <a:rPr lang="en" sz="1400" b="1" dirty="0">
                <a:solidFill>
                  <a:srgbClr val="FF0000"/>
                </a:solidFill>
                <a:latin typeface="Playfair Display"/>
                <a:ea typeface="Playfair Display"/>
                <a:cs typeface="Playfair Display"/>
                <a:sym typeface="Playfair Display"/>
              </a:rPr>
              <a:t>Relationships</a:t>
            </a:r>
          </a:p>
          <a:p>
            <a:pPr marL="285750" lvl="0" indent="-285750" rtl="0">
              <a:lnSpc>
                <a:spcPct val="150000"/>
              </a:lnSpc>
              <a:spcBef>
                <a:spcPts val="0"/>
              </a:spcBef>
              <a:buFont typeface="Arial" panose="020B0604020202020204" pitchFamily="34" charset="0"/>
              <a:buChar char="•"/>
            </a:pPr>
            <a:r>
              <a:rPr lang="en" sz="1400" b="1" dirty="0">
                <a:latin typeface="Playfair Display"/>
                <a:ea typeface="Playfair Display"/>
                <a:cs typeface="Playfair Display"/>
                <a:sym typeface="Playfair Display"/>
              </a:rPr>
              <a:t>Bring p</a:t>
            </a:r>
            <a:r>
              <a:rPr lang="en-US" sz="1400" b="1" dirty="0" err="1">
                <a:latin typeface="Playfair Display"/>
                <a:ea typeface="Playfair Display"/>
                <a:cs typeface="Playfair Display"/>
                <a:sym typeface="Playfair Display"/>
              </a:rPr>
              <a:t>eo</a:t>
            </a:r>
            <a:r>
              <a:rPr lang="en" sz="1400" b="1" dirty="0" err="1">
                <a:latin typeface="Playfair Display"/>
                <a:ea typeface="Playfair Display"/>
                <a:cs typeface="Playfair Display"/>
                <a:sym typeface="Playfair Display"/>
              </a:rPr>
              <a:t>ple</a:t>
            </a:r>
            <a:r>
              <a:rPr lang="en" sz="1400" b="1" dirty="0">
                <a:latin typeface="Playfair Display"/>
                <a:ea typeface="Playfair Display"/>
                <a:cs typeface="Playfair Display"/>
                <a:sym typeface="Playfair Display"/>
              </a:rPr>
              <a:t> and God together/Closer</a:t>
            </a:r>
          </a:p>
          <a:p>
            <a:pPr marL="285750" lvl="0" indent="-285750" rtl="0">
              <a:lnSpc>
                <a:spcPct val="150000"/>
              </a:lnSpc>
              <a:spcBef>
                <a:spcPts val="0"/>
              </a:spcBef>
              <a:buFont typeface="Arial" panose="020B0604020202020204" pitchFamily="34" charset="0"/>
              <a:buChar char="•"/>
            </a:pPr>
            <a:r>
              <a:rPr lang="en" sz="1400" b="1" dirty="0">
                <a:latin typeface="Playfair Display"/>
                <a:ea typeface="Playfair Display"/>
                <a:cs typeface="Playfair Display"/>
                <a:sym typeface="Playfair Display"/>
              </a:rPr>
              <a:t>Although Sin causes separation, We find </a:t>
            </a:r>
          </a:p>
          <a:p>
            <a:pPr marL="285750" lvl="0" indent="-285750" rtl="0">
              <a:lnSpc>
                <a:spcPct val="150000"/>
              </a:lnSpc>
              <a:spcBef>
                <a:spcPts val="0"/>
              </a:spcBef>
              <a:buFont typeface="Arial" panose="020B0604020202020204" pitchFamily="34" charset="0"/>
              <a:buChar char="•"/>
            </a:pPr>
            <a:r>
              <a:rPr lang="en" sz="1400" b="1" dirty="0">
                <a:latin typeface="Playfair Display"/>
                <a:ea typeface="Playfair Display"/>
                <a:cs typeface="Playfair Display"/>
                <a:sym typeface="Playfair Display"/>
              </a:rPr>
              <a:t>Unity in </a:t>
            </a:r>
            <a:r>
              <a:rPr lang="en-US" sz="1400" b="1" dirty="0">
                <a:latin typeface="Playfair Display"/>
                <a:ea typeface="Playfair Display"/>
                <a:cs typeface="Playfair Display"/>
                <a:sym typeface="Playfair Display"/>
              </a:rPr>
              <a:t>Christ</a:t>
            </a:r>
            <a:endParaRPr lang="en" sz="1400" b="1" dirty="0">
              <a:latin typeface="Playfair Display"/>
              <a:ea typeface="Playfair Display"/>
              <a:cs typeface="Playfair Display"/>
              <a:sym typeface="Playfair Display"/>
            </a:endParaRPr>
          </a:p>
          <a:p>
            <a:pPr marL="0" lvl="0" indent="0" rtl="0">
              <a:lnSpc>
                <a:spcPct val="150000"/>
              </a:lnSpc>
              <a:spcBef>
                <a:spcPts val="0"/>
              </a:spcBef>
              <a:buNone/>
            </a:pPr>
            <a:endParaRPr lang="en" sz="700" b="1" dirty="0">
              <a:latin typeface="Playfair Display"/>
              <a:ea typeface="Playfair Display"/>
              <a:cs typeface="Playfair Display"/>
              <a:sym typeface="Playfair Display"/>
            </a:endParaRPr>
          </a:p>
          <a:p>
            <a:pPr marL="0" lvl="0" indent="0" rtl="0">
              <a:lnSpc>
                <a:spcPct val="150000"/>
              </a:lnSpc>
              <a:spcBef>
                <a:spcPts val="0"/>
              </a:spcBef>
              <a:buNone/>
            </a:pPr>
            <a:r>
              <a:rPr lang="en" sz="1400" b="1" dirty="0">
                <a:solidFill>
                  <a:srgbClr val="FF0000"/>
                </a:solidFill>
                <a:latin typeface="Playfair Display"/>
                <a:ea typeface="Playfair Display"/>
                <a:cs typeface="Playfair Display"/>
                <a:sym typeface="Playfair Display"/>
              </a:rPr>
              <a:t>That Build  </a:t>
            </a:r>
          </a:p>
          <a:p>
            <a:pPr marL="285750" lvl="0" indent="-285750" rtl="0">
              <a:lnSpc>
                <a:spcPct val="150000"/>
              </a:lnSpc>
              <a:spcBef>
                <a:spcPts val="0"/>
              </a:spcBef>
              <a:buFont typeface="Arial" panose="020B0604020202020204" pitchFamily="34" charset="0"/>
              <a:buChar char="•"/>
            </a:pPr>
            <a:r>
              <a:rPr lang="en" sz="1400" b="1" dirty="0">
                <a:latin typeface="Playfair Display"/>
                <a:ea typeface="Playfair Display"/>
                <a:cs typeface="Playfair Display"/>
                <a:sym typeface="Playfair Display"/>
              </a:rPr>
              <a:t>Dynamic Part </a:t>
            </a:r>
          </a:p>
          <a:p>
            <a:pPr marL="285750" lvl="0" indent="-285750" rtl="0">
              <a:lnSpc>
                <a:spcPct val="150000"/>
              </a:lnSpc>
              <a:spcBef>
                <a:spcPts val="0"/>
              </a:spcBef>
              <a:buFont typeface="Arial" panose="020B0604020202020204" pitchFamily="34" charset="0"/>
              <a:buChar char="•"/>
            </a:pPr>
            <a:r>
              <a:rPr lang="en" sz="1400" b="1" dirty="0">
                <a:latin typeface="Playfair Display"/>
                <a:ea typeface="Playfair Display"/>
                <a:cs typeface="Playfair Display"/>
                <a:sym typeface="Playfair Display"/>
              </a:rPr>
              <a:t>Freshness and life </a:t>
            </a:r>
          </a:p>
        </p:txBody>
      </p:sp>
    </p:spTree>
    <p:extLst>
      <p:ext uri="{BB962C8B-B14F-4D97-AF65-F5344CB8AC3E}">
        <p14:creationId xmlns:p14="http://schemas.microsoft.com/office/powerpoint/2010/main" val="320696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fade">
                                      <p:cBhvr>
                                        <p:cTn id="44" dur="500"/>
                                        <p:tgtEl>
                                          <p:spTgt spid="5">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3" name="Picture 2">
            <a:extLst>
              <a:ext uri="{FF2B5EF4-FFF2-40B4-BE49-F238E27FC236}">
                <a16:creationId xmlns:a16="http://schemas.microsoft.com/office/drawing/2014/main" id="{9A0910AB-07FE-65C2-919C-93216EBEBBD6}"/>
              </a:ext>
            </a:extLst>
          </p:cNvPr>
          <p:cNvPicPr>
            <a:picLocks noChangeAspect="1"/>
          </p:cNvPicPr>
          <p:nvPr/>
        </p:nvPicPr>
        <p:blipFill>
          <a:blip r:embed="rId3"/>
          <a:stretch>
            <a:fillRect/>
          </a:stretch>
        </p:blipFill>
        <p:spPr>
          <a:xfrm>
            <a:off x="-1" y="0"/>
            <a:ext cx="9131157"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1163</Words>
  <Application>Microsoft Macintosh PowerPoint</Application>
  <PresentationFormat>On-screen Show (16:9)</PresentationFormat>
  <Paragraphs>145</Paragraphs>
  <Slides>10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Playfair Display</vt:lpstr>
      <vt:lpstr>Aharoni</vt:lpstr>
      <vt:lpstr>Georgia</vt:lpstr>
      <vt:lpstr>Arial</vt:lpstr>
      <vt:lpstr>Permanent Marker</vt:lpstr>
      <vt:lpstr>Oswald</vt:lpstr>
      <vt:lpstr>Montserrat</vt:lpstr>
      <vt:lpstr>Shadows Into Light</vt:lpstr>
      <vt:lpstr>Satisfy</vt:lpstr>
      <vt:lpstr>Lobster</vt:lpstr>
      <vt:lpstr>Pop</vt:lpstr>
      <vt:lpstr>Planning Made Easy  The Bridge from What? To Why?  Programs that really Matter</vt:lpstr>
      <vt:lpstr>PowerPoint Presentation</vt:lpstr>
      <vt:lpstr>10 Common reasons youth leaders do programs</vt:lpstr>
      <vt:lpstr>PowerPoint Presentation</vt:lpstr>
      <vt:lpstr>PowerPoint Presentation</vt:lpstr>
      <vt:lpstr>PowerPoint Presentation</vt:lpstr>
      <vt:lpstr>WHY?</vt:lpstr>
      <vt:lpstr>Philosophy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Made Easy The Bridge from What? To Why?  Programs that really Matter</dc:title>
  <dc:creator>Karol Rivera</dc:creator>
  <cp:lastModifiedBy>Cinthia Portanova</cp:lastModifiedBy>
  <cp:revision>6</cp:revision>
  <dcterms:modified xsi:type="dcterms:W3CDTF">2023-02-07T03:23:01Z</dcterms:modified>
</cp:coreProperties>
</file>