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85" r:id="rId7"/>
    <p:sldId id="261" r:id="rId8"/>
    <p:sldId id="262" r:id="rId9"/>
    <p:sldId id="286" r:id="rId10"/>
    <p:sldId id="263" r:id="rId11"/>
    <p:sldId id="288" r:id="rId12"/>
    <p:sldId id="264" r:id="rId13"/>
    <p:sldId id="265" r:id="rId14"/>
    <p:sldId id="287" r:id="rId15"/>
    <p:sldId id="266" r:id="rId16"/>
    <p:sldId id="267" r:id="rId17"/>
    <p:sldId id="268" r:id="rId18"/>
    <p:sldId id="334"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336" r:id="rId32"/>
    <p:sldId id="281" r:id="rId33"/>
    <p:sldId id="337" r:id="rId34"/>
    <p:sldId id="335" r:id="rId35"/>
    <p:sldId id="282" r:id="rId36"/>
    <p:sldId id="283" r:id="rId37"/>
    <p:sldId id="284" r:id="rId38"/>
  </p:sldIdLst>
  <p:sldSz cx="12192000" cy="6858000"/>
  <p:notesSz cx="6858000" cy="9144000"/>
  <p:embeddedFontLst>
    <p:embeddedFont>
      <p:font typeface="Avenir" panose="02000503020000020003" pitchFamily="2" charset="0"/>
      <p:regular r:id="rId40"/>
      <p:italic r:id="rId41"/>
    </p:embeddedFont>
    <p:embeddedFont>
      <p:font typeface="Calibri" panose="020F0502020204030204" pitchFamily="34" charset="0"/>
      <p:regular r:id="rId42"/>
      <p:bold r:id="rId43"/>
      <p:italic r:id="rId44"/>
      <p:boldItalic r:id="rId45"/>
    </p:embeddedFont>
    <p:embeddedFont>
      <p:font typeface="Carter One" panose="03080802040405060005" pitchFamily="66" charset="77"/>
      <p:regular r:id="rId46"/>
    </p:embeddedFont>
    <p:embeddedFont>
      <p:font typeface="Tahoma" panose="020B0604030504040204" pitchFamily="34" charset="0"/>
      <p:regular r:id="rId47"/>
      <p:bold r:id="rId48"/>
    </p:embeddedFont>
    <p:embeddedFont>
      <p:font typeface="Wingdings 2" pitchFamily="2" charset="2"/>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E5frlVRnInwBXhnq3Bf2xtKi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78"/>
  </p:normalViewPr>
  <p:slideViewPr>
    <p:cSldViewPr snapToGrid="0">
      <p:cViewPr varScale="1">
        <p:scale>
          <a:sx n="93" d="100"/>
          <a:sy n="93" d="100"/>
        </p:scale>
        <p:origin x="216" y="5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27470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6" name="Google Shape;19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Breakout Rooms</a:t>
            </a:r>
            <a:endParaRPr/>
          </a:p>
        </p:txBody>
      </p:sp>
      <p:sp>
        <p:nvSpPr>
          <p:cNvPr id="197" name="Google Shape;19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3" name="Google Shape;2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8" name="Google Shape;2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 name="Google Shape;23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Breakout Rooms</a:t>
            </a:r>
            <a:endParaRPr/>
          </a:p>
        </p:txBody>
      </p:sp>
      <p:sp>
        <p:nvSpPr>
          <p:cNvPr id="238" name="Google Shape;23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 name="Google Shape;2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50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e99fcd198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 name="Google Shape;101;g1e99fcd198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6" name="Google Shape;26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6" name="Google Shape;26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6756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2" name="Google Shape;27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5" name="Google Shape;28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90986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2046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7"/>
        <p:cNvGrpSpPr/>
        <p:nvPr/>
      </p:nvGrpSpPr>
      <p:grpSpPr>
        <a:xfrm>
          <a:off x="0" y="0"/>
          <a:ext cx="0" cy="0"/>
          <a:chOff x="0" y="0"/>
          <a:chExt cx="0" cy="0"/>
        </a:xfrm>
      </p:grpSpPr>
      <p:sp>
        <p:nvSpPr>
          <p:cNvPr id="88" name="Google Shape;88;p1"/>
          <p:cNvSpPr/>
          <p:nvPr/>
        </p:nvSpPr>
        <p:spPr>
          <a:xfrm>
            <a:off x="1048512" y="4110425"/>
            <a:ext cx="504748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Tahoma"/>
              <a:buNone/>
            </a:pPr>
            <a:r>
              <a:rPr lang="en-US" sz="3600" b="1" i="1" u="none" strike="noStrike" cap="none" dirty="0">
                <a:solidFill>
                  <a:schemeClr val="lt1"/>
                </a:solidFill>
                <a:latin typeface="Tahoma"/>
                <a:ea typeface="Tahoma"/>
                <a:cs typeface="Tahoma"/>
                <a:sym typeface="Tahoma"/>
              </a:rPr>
              <a:t>Use It or Lose It!</a:t>
            </a:r>
            <a:endParaRPr sz="1600" b="1" i="1" u="none" strike="noStrike" cap="none" dirty="0">
              <a:solidFill>
                <a:schemeClr val="lt1"/>
              </a:solidFill>
              <a:latin typeface="Arial"/>
              <a:ea typeface="Arial"/>
              <a:cs typeface="Arial"/>
              <a:sym typeface="Arial"/>
            </a:endParaRPr>
          </a:p>
        </p:txBody>
      </p:sp>
      <p:pic>
        <p:nvPicPr>
          <p:cNvPr id="89" name="Google Shape;89;p1" descr="A picture containing accessory, case&#10;&#10;Description automatically generated"/>
          <p:cNvPicPr preferRelativeResize="0"/>
          <p:nvPr/>
        </p:nvPicPr>
        <p:blipFill rotWithShape="1">
          <a:blip r:embed="rId3">
            <a:alphaModFix/>
          </a:blip>
          <a:srcRect/>
          <a:stretch/>
        </p:blipFill>
        <p:spPr>
          <a:xfrm>
            <a:off x="8124082" y="3586125"/>
            <a:ext cx="3979542" cy="3153950"/>
          </a:xfrm>
          <a:prstGeom prst="rect">
            <a:avLst/>
          </a:prstGeom>
          <a:noFill/>
          <a:ln>
            <a:noFill/>
          </a:ln>
          <a:effectLst>
            <a:outerShdw blurRad="114300" dist="123825" dir="5400000" algn="bl" rotWithShape="0">
              <a:srgbClr val="000000">
                <a:alpha val="50000"/>
              </a:srgbClr>
            </a:outerShdw>
          </a:effectLst>
        </p:spPr>
      </p:pic>
      <p:sp>
        <p:nvSpPr>
          <p:cNvPr id="90" name="Google Shape;90;p1"/>
          <p:cNvSpPr txBox="1"/>
          <p:nvPr/>
        </p:nvSpPr>
        <p:spPr>
          <a:xfrm>
            <a:off x="7414554" y="519151"/>
            <a:ext cx="370918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lt1"/>
                </a:solidFill>
              </a:rPr>
              <a:t>Presenter Karla </a:t>
            </a:r>
            <a:r>
              <a:rPr lang="en-US" sz="1800" dirty="0" err="1">
                <a:solidFill>
                  <a:schemeClr val="lt1"/>
                </a:solidFill>
              </a:rPr>
              <a:t>Quies</a:t>
            </a:r>
            <a:endParaRPr sz="1800" dirty="0">
              <a:solidFill>
                <a:schemeClr val="lt1"/>
              </a:solidFill>
            </a:endParaRPr>
          </a:p>
          <a:p>
            <a:pPr marL="0" marR="0" lvl="0" indent="0" algn="ctr" rtl="0">
              <a:spcBef>
                <a:spcPts val="0"/>
              </a:spcBef>
              <a:spcAft>
                <a:spcPts val="0"/>
              </a:spcAft>
              <a:buNone/>
            </a:pPr>
            <a:r>
              <a:rPr lang="en-US" sz="1800" dirty="0">
                <a:solidFill>
                  <a:schemeClr val="lt1"/>
                </a:solidFill>
              </a:rPr>
              <a:t>Guttenberg Spanish Church</a:t>
            </a:r>
            <a:endParaRPr sz="1800" dirty="0">
              <a:solidFill>
                <a:schemeClr val="lt1"/>
              </a:solidFill>
            </a:endParaRPr>
          </a:p>
        </p:txBody>
      </p:sp>
      <p:pic>
        <p:nvPicPr>
          <p:cNvPr id="91" name="Google Shape;91;p1"/>
          <p:cNvPicPr preferRelativeResize="0"/>
          <p:nvPr/>
        </p:nvPicPr>
        <p:blipFill rotWithShape="1">
          <a:blip r:embed="rId4">
            <a:alphaModFix/>
          </a:blip>
          <a:srcRect/>
          <a:stretch/>
        </p:blipFill>
        <p:spPr>
          <a:xfrm>
            <a:off x="17575" y="0"/>
            <a:ext cx="6078426" cy="3704041"/>
          </a:xfrm>
          <a:prstGeom prst="rect">
            <a:avLst/>
          </a:prstGeom>
          <a:noFill/>
          <a:ln>
            <a:noFill/>
          </a:ln>
          <a:effectLst>
            <a:outerShdw blurRad="100013" dist="161925" dir="5400000" algn="bl" rotWithShape="0">
              <a:srgbClr val="000000">
                <a:alpha val="50000"/>
              </a:srgbClr>
            </a:outerShdw>
          </a:effectLst>
        </p:spPr>
      </p:pic>
      <p:sp>
        <p:nvSpPr>
          <p:cNvPr id="92" name="Google Shape;92;p1"/>
          <p:cNvSpPr txBox="1"/>
          <p:nvPr/>
        </p:nvSpPr>
        <p:spPr>
          <a:xfrm>
            <a:off x="6958820" y="1389888"/>
            <a:ext cx="4620649" cy="1101052"/>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ctr" rtl="0">
              <a:lnSpc>
                <a:spcPct val="90000"/>
              </a:lnSpc>
              <a:spcBef>
                <a:spcPts val="0"/>
              </a:spcBef>
              <a:spcAft>
                <a:spcPts val="0"/>
              </a:spcAft>
              <a:buClr>
                <a:srgbClr val="000000"/>
              </a:buClr>
              <a:buSzPts val="5400"/>
              <a:buFont typeface="Tahoma"/>
              <a:buNone/>
            </a:pPr>
            <a:br>
              <a:rPr lang="en-US" sz="5400" b="0" i="1" u="none" strike="noStrike" cap="none" dirty="0">
                <a:solidFill>
                  <a:schemeClr val="lt1"/>
                </a:solidFill>
                <a:latin typeface="Tahoma"/>
                <a:ea typeface="Tahoma"/>
                <a:cs typeface="Tahoma"/>
                <a:sym typeface="Tahoma"/>
              </a:rPr>
            </a:br>
            <a:r>
              <a:rPr lang="en-US" sz="5400" b="0" i="1" u="none" strike="noStrike" cap="none" dirty="0">
                <a:solidFill>
                  <a:schemeClr val="lt1"/>
                </a:solidFill>
                <a:latin typeface="Tahoma"/>
                <a:ea typeface="Tahoma"/>
                <a:cs typeface="Tahoma"/>
                <a:sym typeface="Tahoma"/>
              </a:rPr>
              <a:t>                            </a:t>
            </a:r>
            <a:r>
              <a:rPr lang="en-US" sz="14400" b="1" i="1" u="none" strike="noStrike" cap="none" dirty="0">
                <a:solidFill>
                  <a:schemeClr val="lt1"/>
                </a:solidFill>
                <a:latin typeface="+mj-lt"/>
                <a:ea typeface="Archivo Black"/>
                <a:cs typeface="Archivo Black"/>
                <a:sym typeface="Archivo Black"/>
              </a:rPr>
              <a:t>Understanding </a:t>
            </a:r>
            <a:endParaRPr sz="14400" b="1" i="1" u="none" strike="noStrike" cap="none" dirty="0">
              <a:solidFill>
                <a:schemeClr val="lt1"/>
              </a:solidFill>
              <a:latin typeface="+mj-lt"/>
              <a:ea typeface="Archivo Black"/>
              <a:cs typeface="Archivo Black"/>
              <a:sym typeface="Archivo Black"/>
            </a:endParaRPr>
          </a:p>
          <a:p>
            <a:pPr marL="0" marR="0" lvl="0" indent="0" algn="ctr" rtl="0">
              <a:lnSpc>
                <a:spcPct val="90000"/>
              </a:lnSpc>
              <a:spcBef>
                <a:spcPts val="0"/>
              </a:spcBef>
              <a:spcAft>
                <a:spcPts val="0"/>
              </a:spcAft>
              <a:buClr>
                <a:srgbClr val="000000"/>
              </a:buClr>
              <a:buSzPts val="5400"/>
              <a:buFont typeface="Tahoma"/>
              <a:buNone/>
            </a:pPr>
            <a:r>
              <a:rPr lang="en-US" sz="14400" b="1" i="1" u="none" strike="noStrike" cap="none" dirty="0">
                <a:solidFill>
                  <a:schemeClr val="lt1"/>
                </a:solidFill>
                <a:latin typeface="+mj-lt"/>
                <a:ea typeface="Archivo Black"/>
                <a:cs typeface="Archivo Black"/>
                <a:sym typeface="Archivo Black"/>
              </a:rPr>
              <a:t>Your Spiritual Gifts!</a:t>
            </a:r>
            <a:endParaRPr sz="14400" b="1" i="1" u="none" strike="noStrike" cap="none" dirty="0">
              <a:solidFill>
                <a:schemeClr val="lt1"/>
              </a:solidFill>
              <a:latin typeface="+mj-lt"/>
              <a:ea typeface="Archivo Black"/>
              <a:cs typeface="Archivo Black"/>
              <a:sym typeface="Archivo Black"/>
            </a:endParaRPr>
          </a:p>
        </p:txBody>
      </p:sp>
      <p:pic>
        <p:nvPicPr>
          <p:cNvPr id="3" name="Picture 2" descr="A picture containing text, clipart&#10;&#10;Description automatically generated">
            <a:extLst>
              <a:ext uri="{FF2B5EF4-FFF2-40B4-BE49-F238E27FC236}">
                <a16:creationId xmlns:a16="http://schemas.microsoft.com/office/drawing/2014/main" id="{62887A47-8A23-D362-739F-0294B73E85DB}"/>
              </a:ext>
            </a:extLst>
          </p:cNvPr>
          <p:cNvPicPr>
            <a:picLocks noChangeAspect="1"/>
          </p:cNvPicPr>
          <p:nvPr/>
        </p:nvPicPr>
        <p:blipFill>
          <a:blip r:embed="rId5"/>
          <a:stretch>
            <a:fillRect/>
          </a:stretch>
        </p:blipFill>
        <p:spPr>
          <a:xfrm>
            <a:off x="917956" y="5163100"/>
            <a:ext cx="5308600" cy="132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8">
                                            <p:txEl>
                                              <p:pRg st="0" end="0"/>
                                            </p:txEl>
                                          </p:spTgt>
                                        </p:tgtEl>
                                        <p:attrNameLst>
                                          <p:attrName>style.visibility</p:attrName>
                                        </p:attrNameLst>
                                      </p:cBhvr>
                                      <p:to>
                                        <p:strVal val="visible"/>
                                      </p:to>
                                    </p:set>
                                    <p:animEffect transition="in" filter="fade">
                                      <p:cBhvr>
                                        <p:cTn id="16" dur="5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
        <p:cNvGrpSpPr/>
        <p:nvPr/>
      </p:nvGrpSpPr>
      <p:grpSpPr>
        <a:xfrm>
          <a:off x="0" y="0"/>
          <a:ext cx="0" cy="0"/>
          <a:chOff x="0" y="0"/>
          <a:chExt cx="0" cy="0"/>
        </a:xfrm>
      </p:grpSpPr>
      <p:pic>
        <p:nvPicPr>
          <p:cNvPr id="140" name="Google Shape;140;p7"/>
          <p:cNvPicPr preferRelativeResize="0"/>
          <p:nvPr/>
        </p:nvPicPr>
        <p:blipFill rotWithShape="1">
          <a:blip r:embed="rId3">
            <a:alphaModFix amt="20000"/>
          </a:blip>
          <a:srcRect/>
          <a:stretch/>
        </p:blipFill>
        <p:spPr>
          <a:xfrm>
            <a:off x="0" y="1"/>
            <a:ext cx="12192000" cy="6858000"/>
          </a:xfrm>
          <a:prstGeom prst="rect">
            <a:avLst/>
          </a:prstGeom>
          <a:noFill/>
          <a:ln>
            <a:noFill/>
          </a:ln>
        </p:spPr>
      </p:pic>
      <p:sp>
        <p:nvSpPr>
          <p:cNvPr id="141" name="Google Shape;141;p7"/>
          <p:cNvSpPr txBox="1"/>
          <p:nvPr/>
        </p:nvSpPr>
        <p:spPr>
          <a:xfrm>
            <a:off x="3312356" y="754558"/>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Purpose of the Gifts</a:t>
            </a:r>
            <a:endParaRPr sz="1800" b="0" i="0" u="none" strike="noStrike" cap="none" dirty="0">
              <a:solidFill>
                <a:srgbClr val="FFFFFF"/>
              </a:solidFill>
              <a:latin typeface="Arial"/>
              <a:ea typeface="Arial"/>
              <a:cs typeface="Arial"/>
              <a:sym typeface="Arial"/>
            </a:endParaRPr>
          </a:p>
        </p:txBody>
      </p:sp>
      <p:sp>
        <p:nvSpPr>
          <p:cNvPr id="142" name="Google Shape;142;p7"/>
          <p:cNvSpPr txBox="1"/>
          <p:nvPr/>
        </p:nvSpPr>
        <p:spPr>
          <a:xfrm>
            <a:off x="1665514" y="1752600"/>
            <a:ext cx="8147957" cy="4876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 build up the church. </a:t>
            </a:r>
            <a:endParaRPr dirty="0"/>
          </a:p>
          <a:p>
            <a:pPr marL="228600" marR="0" lvl="0" indent="-222250" algn="l" rtl="0">
              <a:lnSpc>
                <a:spcPct val="100000"/>
              </a:lnSpc>
              <a:spcBef>
                <a:spcPts val="1000"/>
              </a:spcBef>
              <a:spcAft>
                <a:spcPts val="0"/>
              </a:spcAft>
              <a:buClr>
                <a:schemeClr val="dk1"/>
              </a:buClr>
              <a:buSzPts val="100"/>
              <a:buFont typeface="Arial"/>
              <a:buNone/>
            </a:pPr>
            <a:endParaRPr sz="100" b="0" i="0" u="none" strike="noStrike" cap="none" dirty="0">
              <a:solidFill>
                <a:srgbClr val="FFFFFF"/>
              </a:solidFill>
              <a:latin typeface="Arial"/>
              <a:ea typeface="Arial"/>
              <a:cs typeface="Arial"/>
              <a:sym typeface="Arial"/>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 build up one another. </a:t>
            </a:r>
            <a:endParaRPr dirty="0"/>
          </a:p>
          <a:p>
            <a:pPr marL="228600" marR="0" lvl="0" indent="-222250" algn="l" rtl="0">
              <a:lnSpc>
                <a:spcPct val="100000"/>
              </a:lnSpc>
              <a:spcBef>
                <a:spcPts val="1000"/>
              </a:spcBef>
              <a:spcAft>
                <a:spcPts val="0"/>
              </a:spcAft>
              <a:buClr>
                <a:schemeClr val="dk1"/>
              </a:buClr>
              <a:buSzPts val="100"/>
              <a:buFont typeface="Arial"/>
              <a:buNone/>
            </a:pPr>
            <a:endParaRPr sz="100" b="0" i="0" u="none" strike="noStrike" cap="none" dirty="0">
              <a:solidFill>
                <a:srgbClr val="FFFFFF"/>
              </a:solidFill>
              <a:latin typeface="Arial"/>
              <a:ea typeface="Arial"/>
              <a:cs typeface="Arial"/>
              <a:sym typeface="Arial"/>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 bring souls to Jesus.</a:t>
            </a:r>
            <a:endParaRPr dirty="0"/>
          </a:p>
          <a:p>
            <a:pPr marL="228600" marR="0" lvl="0" indent="-222250" algn="l" rtl="0">
              <a:lnSpc>
                <a:spcPct val="100000"/>
              </a:lnSpc>
              <a:spcBef>
                <a:spcPts val="1000"/>
              </a:spcBef>
              <a:spcAft>
                <a:spcPts val="0"/>
              </a:spcAft>
              <a:buClr>
                <a:schemeClr val="dk1"/>
              </a:buClr>
              <a:buSzPts val="100"/>
              <a:buFont typeface="Arial"/>
              <a:buNone/>
            </a:pPr>
            <a:endParaRPr sz="100" b="0" i="0" u="none" strike="noStrike" cap="none" dirty="0">
              <a:solidFill>
                <a:srgbClr val="FFFFFF"/>
              </a:solidFill>
              <a:latin typeface="Arial"/>
              <a:ea typeface="Arial"/>
              <a:cs typeface="Arial"/>
              <a:sym typeface="Arial"/>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 help you to become excited and engaged again in ministry. </a:t>
            </a:r>
            <a:endParaRPr dirty="0"/>
          </a:p>
          <a:p>
            <a:pPr marL="228600" marR="0" lvl="0" indent="-222250" algn="l" rtl="0">
              <a:lnSpc>
                <a:spcPct val="100000"/>
              </a:lnSpc>
              <a:spcBef>
                <a:spcPts val="1000"/>
              </a:spcBef>
              <a:spcAft>
                <a:spcPts val="0"/>
              </a:spcAft>
              <a:buClr>
                <a:schemeClr val="dk1"/>
              </a:buClr>
              <a:buSzPts val="100"/>
              <a:buFont typeface="Arial"/>
              <a:buNone/>
            </a:pPr>
            <a:endParaRPr sz="100" b="0" i="0" u="none" strike="noStrike" cap="none" dirty="0">
              <a:solidFill>
                <a:srgbClr val="FFFFFF"/>
              </a:solidFill>
              <a:latin typeface="Arial"/>
              <a:ea typeface="Arial"/>
              <a:cs typeface="Arial"/>
              <a:sym typeface="Arial"/>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To take away the frustration of tedious and monotonous ministry. </a:t>
            </a: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10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10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10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fade">
                                      <p:cBhvr>
                                        <p:cTn id="22" dur="10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fade">
                                      <p:cBhvr>
                                        <p:cTn id="27" dur="10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fade">
                                      <p:cBhvr>
                                        <p:cTn id="32" dur="10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fade">
                                      <p:cBhvr>
                                        <p:cTn id="37" dur="10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2">
                                            <p:txEl>
                                              <p:pRg st="7" end="7"/>
                                            </p:txEl>
                                          </p:spTgt>
                                        </p:tgtEl>
                                        <p:attrNameLst>
                                          <p:attrName>style.visibility</p:attrName>
                                        </p:attrNameLst>
                                      </p:cBhvr>
                                      <p:to>
                                        <p:strVal val="visible"/>
                                      </p:to>
                                    </p:set>
                                    <p:animEffect transition="in" filter="fade">
                                      <p:cBhvr>
                                        <p:cTn id="42" dur="1000"/>
                                        <p:tgtEl>
                                          <p:spTgt spid="14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2">
                                            <p:txEl>
                                              <p:pRg st="8" end="8"/>
                                            </p:txEl>
                                          </p:spTgt>
                                        </p:tgtEl>
                                        <p:attrNameLst>
                                          <p:attrName>style.visibility</p:attrName>
                                        </p:attrNameLst>
                                      </p:cBhvr>
                                      <p:to>
                                        <p:strVal val="visible"/>
                                      </p:to>
                                    </p:set>
                                    <p:animEffect transition="in" filter="fade">
                                      <p:cBhvr>
                                        <p:cTn id="47" dur="10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7F4F-346A-264E-A323-3C71370BA754}"/>
              </a:ext>
            </a:extLst>
          </p:cNvPr>
          <p:cNvSpPr>
            <a:spLocks noGrp="1"/>
          </p:cNvSpPr>
          <p:nvPr>
            <p:ph type="title"/>
          </p:nvPr>
        </p:nvSpPr>
        <p:spPr>
          <a:xfrm>
            <a:off x="603896" y="1383957"/>
            <a:ext cx="3259016" cy="553930"/>
          </a:xfrm>
        </p:spPr>
        <p:txBody>
          <a:bodyPr vert="horz" lIns="91440" tIns="45720" rIns="91440" bIns="45720" rtlCol="0" anchor="b">
            <a:normAutofit/>
          </a:bodyPr>
          <a:lstStyle/>
          <a:p>
            <a:pPr algn="ctr"/>
            <a:r>
              <a:rPr lang="en-US" sz="2800" b="0" kern="1200" cap="all" dirty="0">
                <a:solidFill>
                  <a:srgbClr val="FFFFFF"/>
                </a:solidFill>
                <a:latin typeface="+mj-lt"/>
                <a:ea typeface="+mj-ea"/>
                <a:cs typeface="+mj-cs"/>
              </a:rPr>
              <a:t>Breakout Time</a:t>
            </a:r>
          </a:p>
        </p:txBody>
      </p:sp>
      <p:sp>
        <p:nvSpPr>
          <p:cNvPr id="5" name="Rectangle 4">
            <a:extLst>
              <a:ext uri="{FF2B5EF4-FFF2-40B4-BE49-F238E27FC236}">
                <a16:creationId xmlns:a16="http://schemas.microsoft.com/office/drawing/2014/main" id="{58DBD621-952A-5E43-A0D8-47ECE7DF8758}"/>
              </a:ext>
            </a:extLst>
          </p:cNvPr>
          <p:cNvSpPr/>
          <p:nvPr/>
        </p:nvSpPr>
        <p:spPr>
          <a:xfrm>
            <a:off x="603896" y="1125574"/>
            <a:ext cx="3123783" cy="4132226"/>
          </a:xfrm>
        </p:spPr>
        <p:txBody>
          <a:bodyPr vert="horz" lIns="91440" tIns="45720" rIns="91440" bIns="45720" rtlCol="0" anchor="t">
            <a:normAutofit lnSpcReduction="10000"/>
          </a:bodyPr>
          <a:lstStyle/>
          <a:p>
            <a:pPr algn="ctr" defTabSz="457200">
              <a:spcBef>
                <a:spcPct val="20000"/>
              </a:spcBef>
              <a:spcAft>
                <a:spcPts val="600"/>
              </a:spcAft>
              <a:buClr>
                <a:schemeClr val="accent1"/>
              </a:buClr>
              <a:buSzPct val="92000"/>
            </a:pPr>
            <a:r>
              <a:rPr lang="en-US" sz="3600" dirty="0">
                <a:solidFill>
                  <a:schemeClr val="tx1"/>
                </a:solidFill>
              </a:rPr>
              <a:t>Break Out</a:t>
            </a:r>
          </a:p>
          <a:p>
            <a:pPr algn="ctr" defTabSz="457200">
              <a:spcBef>
                <a:spcPct val="20000"/>
              </a:spcBef>
              <a:spcAft>
                <a:spcPts val="600"/>
              </a:spcAft>
              <a:buClr>
                <a:schemeClr val="accent1"/>
              </a:buClr>
              <a:buSzPct val="92000"/>
            </a:pPr>
            <a:endParaRPr lang="en-US" sz="3600" dirty="0">
              <a:solidFill>
                <a:schemeClr val="tx1"/>
              </a:solidFill>
            </a:endParaRPr>
          </a:p>
          <a:p>
            <a:pPr algn="ctr" defTabSz="457200">
              <a:spcBef>
                <a:spcPct val="20000"/>
              </a:spcBef>
              <a:spcAft>
                <a:spcPts val="600"/>
              </a:spcAft>
              <a:buClr>
                <a:schemeClr val="accent1"/>
              </a:buClr>
              <a:buSzPct val="92000"/>
            </a:pPr>
            <a:r>
              <a:rPr lang="en-US" sz="3600" dirty="0">
                <a:solidFill>
                  <a:schemeClr val="tx1"/>
                </a:solidFill>
              </a:rPr>
              <a:t>Share why understanding your purpose with the gifts is important</a:t>
            </a:r>
          </a:p>
          <a:p>
            <a:pPr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p:txBody>
      </p:sp>
      <p:pic>
        <p:nvPicPr>
          <p:cNvPr id="3" name="Picture 2">
            <a:extLst>
              <a:ext uri="{FF2B5EF4-FFF2-40B4-BE49-F238E27FC236}">
                <a16:creationId xmlns:a16="http://schemas.microsoft.com/office/drawing/2014/main" id="{DC36D9A5-F39A-1942-9A27-FFA23225E697}"/>
              </a:ext>
            </a:extLst>
          </p:cNvPr>
          <p:cNvPicPr>
            <a:picLocks noChangeAspect="1"/>
          </p:cNvPicPr>
          <p:nvPr/>
        </p:nvPicPr>
        <p:blipFill rotWithShape="1">
          <a:blip r:embed="rId2"/>
          <a:srcRect r="2666" b="1"/>
          <a:stretch/>
        </p:blipFill>
        <p:spPr>
          <a:xfrm>
            <a:off x="4241830" y="601200"/>
            <a:ext cx="7503636" cy="5789365"/>
          </a:xfrm>
          <a:prstGeom prst="rect">
            <a:avLst/>
          </a:prstGeom>
        </p:spPr>
      </p:pic>
    </p:spTree>
    <p:extLst>
      <p:ext uri="{BB962C8B-B14F-4D97-AF65-F5344CB8AC3E}">
        <p14:creationId xmlns:p14="http://schemas.microsoft.com/office/powerpoint/2010/main" val="185460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6"/>
        <p:cNvGrpSpPr/>
        <p:nvPr/>
      </p:nvGrpSpPr>
      <p:grpSpPr>
        <a:xfrm>
          <a:off x="0" y="0"/>
          <a:ext cx="0" cy="0"/>
          <a:chOff x="0" y="0"/>
          <a:chExt cx="0" cy="0"/>
        </a:xfrm>
      </p:grpSpPr>
      <p:pic>
        <p:nvPicPr>
          <p:cNvPr id="147" name="Google Shape;147;p8"/>
          <p:cNvPicPr preferRelativeResize="0"/>
          <p:nvPr/>
        </p:nvPicPr>
        <p:blipFill rotWithShape="1">
          <a:blip r:embed="rId3">
            <a:alphaModFix amt="20000"/>
          </a:blip>
          <a:srcRect/>
          <a:stretch/>
        </p:blipFill>
        <p:spPr>
          <a:xfrm>
            <a:off x="1" y="1"/>
            <a:ext cx="12192000" cy="6858000"/>
          </a:xfrm>
          <a:prstGeom prst="rect">
            <a:avLst/>
          </a:prstGeom>
          <a:noFill/>
          <a:ln>
            <a:noFill/>
          </a:ln>
        </p:spPr>
      </p:pic>
      <p:sp>
        <p:nvSpPr>
          <p:cNvPr id="148" name="Google Shape;148;p8"/>
          <p:cNvSpPr txBox="1"/>
          <p:nvPr/>
        </p:nvSpPr>
        <p:spPr>
          <a:xfrm>
            <a:off x="3046828" y="745672"/>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Reason for the Gifts</a:t>
            </a:r>
            <a:endParaRPr sz="1800" b="0" i="0" u="none" strike="noStrike" cap="none" dirty="0">
              <a:solidFill>
                <a:srgbClr val="FFFFFF"/>
              </a:solidFill>
              <a:latin typeface="Arial"/>
              <a:ea typeface="Arial"/>
              <a:cs typeface="Arial"/>
              <a:sym typeface="Arial"/>
            </a:endParaRPr>
          </a:p>
        </p:txBody>
      </p:sp>
      <p:sp>
        <p:nvSpPr>
          <p:cNvPr id="149" name="Google Shape;149;p8"/>
          <p:cNvSpPr txBox="1"/>
          <p:nvPr/>
        </p:nvSpPr>
        <p:spPr>
          <a:xfrm>
            <a:off x="1387928" y="1836240"/>
            <a:ext cx="8997043" cy="373924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The Holy Spirit distributes the gifts to believers, thus benefitting the whole church. </a:t>
            </a:r>
            <a:endParaRPr sz="3200" b="0" i="1" u="none" strike="noStrike" cap="none" dirty="0">
              <a:solidFill>
                <a:srgbClr val="FFFFFF"/>
              </a:solidFill>
              <a:latin typeface="Arial"/>
              <a:ea typeface="Arial"/>
              <a:cs typeface="Arial"/>
              <a:sym typeface="Arial"/>
            </a:endParaRPr>
          </a:p>
          <a:p>
            <a:pPr marL="228600" marR="0" lvl="0" indent="-228600" algn="l" rtl="0">
              <a:lnSpc>
                <a:spcPct val="100000"/>
              </a:lnSpc>
              <a:spcBef>
                <a:spcPts val="1000"/>
              </a:spcBef>
              <a:spcAft>
                <a:spcPts val="0"/>
              </a:spcAft>
              <a:buClr>
                <a:srgbClr val="FFFFFF"/>
              </a:buClr>
              <a:buSzPts val="3600"/>
              <a:buFont typeface="Arial"/>
              <a:buChar char="•"/>
            </a:pPr>
            <a:r>
              <a:rPr lang="en-US" sz="3600" b="1" i="0" u="none" strike="noStrike" cap="none" dirty="0">
                <a:solidFill>
                  <a:srgbClr val="FFFFFF"/>
                </a:solidFill>
                <a:latin typeface="Avenir"/>
                <a:ea typeface="Avenir"/>
                <a:cs typeface="Avenir"/>
                <a:sym typeface="Avenir"/>
              </a:rPr>
              <a:t>Acts 2:38 </a:t>
            </a:r>
            <a:r>
              <a:rPr lang="en-US" sz="3200" b="0" i="0" u="none" strike="noStrike" cap="none" dirty="0">
                <a:solidFill>
                  <a:srgbClr val="FFFFFF"/>
                </a:solidFill>
                <a:latin typeface="Avenir"/>
                <a:ea typeface="Avenir"/>
                <a:cs typeface="Avenir"/>
                <a:sym typeface="Avenir"/>
              </a:rPr>
              <a:t>(NIV), Peter replied, “Repent and be baptized, every one of you, in the name of Jesus Christ for the forgiveness of your sins. And </a:t>
            </a:r>
            <a:r>
              <a:rPr lang="en-US" sz="3200" b="1" i="0" u="none" strike="noStrike" cap="none" dirty="0">
                <a:solidFill>
                  <a:srgbClr val="FFFFFF"/>
                </a:solidFill>
                <a:latin typeface="Avenir"/>
                <a:ea typeface="Avenir"/>
                <a:cs typeface="Avenir"/>
                <a:sym typeface="Avenir"/>
              </a:rPr>
              <a:t>you will receive the gift of the Holy Spirit</a:t>
            </a:r>
            <a:r>
              <a:rPr lang="en-US" sz="3200" b="0" i="0" u="none" strike="noStrike" cap="none" dirty="0">
                <a:solidFill>
                  <a:srgbClr val="FFFFFF"/>
                </a:solidFill>
                <a:latin typeface="Avenir"/>
                <a:ea typeface="Avenir"/>
                <a:cs typeface="Avenir"/>
                <a:sym typeface="Avenir"/>
              </a:rPr>
              <a:t>. </a:t>
            </a:r>
            <a:endParaRPr sz="2800" b="0" i="0" u="none" strike="noStrike" cap="none" dirty="0">
              <a:solidFill>
                <a:srgbClr val="FFFFFF"/>
              </a:solidFill>
              <a:latin typeface="Avenir"/>
              <a:ea typeface="Avenir"/>
              <a:cs typeface="Avenir"/>
              <a:sym typeface="Avenir"/>
            </a:endParaRPr>
          </a:p>
          <a:p>
            <a:pPr marL="228600" marR="0" lvl="0" indent="-165100" algn="l" rtl="0">
              <a:lnSpc>
                <a:spcPct val="100000"/>
              </a:lnSpc>
              <a:spcBef>
                <a:spcPts val="1000"/>
              </a:spcBef>
              <a:spcAft>
                <a:spcPts val="0"/>
              </a:spcAft>
              <a:buClr>
                <a:schemeClr val="dk1"/>
              </a:buClr>
              <a:buSzPts val="1000"/>
              <a:buFont typeface="Arial"/>
              <a:buNone/>
            </a:pPr>
            <a:endParaRPr sz="1000" b="0" i="0" u="none" strike="noStrike" cap="none" dirty="0">
              <a:solidFill>
                <a:srgbClr val="FFFFFF"/>
              </a:solidFill>
              <a:latin typeface="Tahoma"/>
              <a:ea typeface="Tahoma"/>
              <a:cs typeface="Tahoma"/>
              <a:sym typeface="Tahom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5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5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5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pic>
        <p:nvPicPr>
          <p:cNvPr id="155" name="Google Shape;155;p9"/>
          <p:cNvPicPr preferRelativeResize="0"/>
          <p:nvPr/>
        </p:nvPicPr>
        <p:blipFill rotWithShape="1">
          <a:blip r:embed="rId3">
            <a:alphaModFix amt="20000"/>
          </a:blip>
          <a:srcRect/>
          <a:stretch/>
        </p:blipFill>
        <p:spPr>
          <a:xfrm>
            <a:off x="0" y="0"/>
            <a:ext cx="12192000" cy="6857999"/>
          </a:xfrm>
          <a:prstGeom prst="rect">
            <a:avLst/>
          </a:prstGeom>
          <a:noFill/>
          <a:ln>
            <a:noFill/>
          </a:ln>
        </p:spPr>
      </p:pic>
      <p:sp>
        <p:nvSpPr>
          <p:cNvPr id="156" name="Google Shape;156;p9"/>
          <p:cNvSpPr txBox="1"/>
          <p:nvPr/>
        </p:nvSpPr>
        <p:spPr>
          <a:xfrm>
            <a:off x="3426656" y="678360"/>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Reason for the Gifts</a:t>
            </a:r>
            <a:endParaRPr sz="1800" b="0" i="0" u="none" strike="noStrike" cap="none" dirty="0">
              <a:solidFill>
                <a:srgbClr val="FFFFFF"/>
              </a:solidFill>
              <a:latin typeface="Arial"/>
              <a:ea typeface="Arial"/>
              <a:cs typeface="Arial"/>
              <a:sym typeface="Arial"/>
            </a:endParaRPr>
          </a:p>
        </p:txBody>
      </p:sp>
      <p:sp>
        <p:nvSpPr>
          <p:cNvPr id="157" name="Google Shape;157;p9"/>
          <p:cNvSpPr txBox="1"/>
          <p:nvPr/>
        </p:nvSpPr>
        <p:spPr>
          <a:xfrm>
            <a:off x="1698170" y="1600200"/>
            <a:ext cx="9029701" cy="4579440"/>
          </a:xfrm>
          <a:prstGeom prst="rect">
            <a:avLst/>
          </a:prstGeom>
          <a:noFill/>
          <a:ln>
            <a:noFill/>
          </a:ln>
        </p:spPr>
        <p:txBody>
          <a:bodyPr spcFirstLastPara="1" wrap="square" lIns="91425" tIns="45700" rIns="91425" bIns="45700" anchor="t" anchorCtr="0">
            <a:normAutofit/>
          </a:bodyPr>
          <a:lstStyle/>
          <a:p>
            <a:pPr marR="0" lvl="0" algn="l" rtl="0">
              <a:lnSpc>
                <a:spcPct val="100000"/>
              </a:lnSpc>
              <a:spcBef>
                <a:spcPts val="0"/>
              </a:spcBef>
              <a:spcAft>
                <a:spcPts val="0"/>
              </a:spcAft>
              <a:buClr>
                <a:srgbClr val="FFFFFF"/>
              </a:buClr>
              <a:buSzPts val="3600"/>
            </a:pPr>
            <a:r>
              <a:rPr lang="en-US" sz="3600" b="1" i="0" u="none" strike="noStrike" cap="none" dirty="0">
                <a:solidFill>
                  <a:srgbClr val="FFFFFF"/>
                </a:solidFill>
                <a:latin typeface="Avenir"/>
                <a:ea typeface="Avenir"/>
                <a:cs typeface="Avenir"/>
                <a:sym typeface="Avenir"/>
              </a:rPr>
              <a:t>1 Corinthians 12:7-11 </a:t>
            </a:r>
            <a:r>
              <a:rPr lang="en-US" sz="3200" b="0" i="0" u="none" strike="noStrike" cap="none" dirty="0">
                <a:solidFill>
                  <a:srgbClr val="FFFFFF"/>
                </a:solidFill>
                <a:latin typeface="Avenir"/>
                <a:ea typeface="Avenir"/>
                <a:cs typeface="Avenir"/>
                <a:sym typeface="Avenir"/>
              </a:rPr>
              <a:t>(HCSB), A </a:t>
            </a:r>
            <a:r>
              <a:rPr lang="en-US" sz="3600" b="0" i="0" u="none" strike="noStrike" cap="none" dirty="0">
                <a:solidFill>
                  <a:srgbClr val="FFFFFF"/>
                </a:solidFill>
                <a:latin typeface="Avenir"/>
                <a:ea typeface="Avenir"/>
                <a:cs typeface="Avenir"/>
                <a:sym typeface="Avenir"/>
              </a:rPr>
              <a:t>demonstration of the Spirit is given to each person to produce what is beneficial: to one is given</a:t>
            </a:r>
            <a:r>
              <a:rPr lang="en-US" sz="3600" b="1" i="0" u="none" strike="noStrike" cap="none" dirty="0">
                <a:solidFill>
                  <a:srgbClr val="FFFFFF"/>
                </a:solidFill>
                <a:latin typeface="Avenir"/>
                <a:ea typeface="Avenir"/>
                <a:cs typeface="Avenir"/>
                <a:sym typeface="Avenir"/>
              </a:rPr>
              <a:t> a message of wisdom </a:t>
            </a:r>
            <a:r>
              <a:rPr lang="en-US" sz="3600" b="0" i="0" u="none" strike="noStrike" cap="none" dirty="0">
                <a:solidFill>
                  <a:srgbClr val="FFFFFF"/>
                </a:solidFill>
                <a:latin typeface="Avenir"/>
                <a:ea typeface="Avenir"/>
                <a:cs typeface="Avenir"/>
                <a:sym typeface="Avenir"/>
              </a:rPr>
              <a:t>through the Spirit, to another, </a:t>
            </a:r>
            <a:r>
              <a:rPr lang="en-US" sz="3600" b="1" i="0" u="none" strike="noStrike" cap="none" dirty="0">
                <a:solidFill>
                  <a:srgbClr val="FFFFFF"/>
                </a:solidFill>
                <a:latin typeface="Avenir"/>
                <a:ea typeface="Avenir"/>
                <a:cs typeface="Avenir"/>
                <a:sym typeface="Avenir"/>
              </a:rPr>
              <a:t>a message of knowledge </a:t>
            </a:r>
            <a:r>
              <a:rPr lang="en-US" sz="3600" b="0" i="0" u="none" strike="noStrike" cap="none" dirty="0">
                <a:solidFill>
                  <a:srgbClr val="FFFFFF"/>
                </a:solidFill>
                <a:latin typeface="Avenir"/>
                <a:ea typeface="Avenir"/>
                <a:cs typeface="Avenir"/>
                <a:sym typeface="Avenir"/>
              </a:rPr>
              <a:t>by the same Spirit, to another, </a:t>
            </a:r>
            <a:r>
              <a:rPr lang="en-US" sz="3600" b="1" i="0" u="none" strike="noStrike" cap="none" dirty="0">
                <a:solidFill>
                  <a:srgbClr val="FFFFFF"/>
                </a:solidFill>
                <a:latin typeface="Avenir"/>
                <a:ea typeface="Avenir"/>
                <a:cs typeface="Avenir"/>
                <a:sym typeface="Avenir"/>
              </a:rPr>
              <a:t>faith by the same Spirit</a:t>
            </a:r>
            <a:r>
              <a:rPr lang="en-US" sz="3600" b="0" i="0" u="none" strike="noStrike" cap="none" dirty="0">
                <a:solidFill>
                  <a:srgbClr val="FFFFFF"/>
                </a:solidFill>
                <a:latin typeface="Avenir"/>
                <a:ea typeface="Avenir"/>
                <a:cs typeface="Avenir"/>
                <a:sym typeface="Avenir"/>
              </a:rPr>
              <a:t>, to another, </a:t>
            </a:r>
            <a:r>
              <a:rPr lang="en-US" sz="3600" b="1" i="0" u="none" strike="noStrike" cap="none" dirty="0">
                <a:solidFill>
                  <a:srgbClr val="FFFFFF"/>
                </a:solidFill>
                <a:latin typeface="Avenir"/>
                <a:ea typeface="Avenir"/>
                <a:cs typeface="Avenir"/>
                <a:sym typeface="Avenir"/>
              </a:rPr>
              <a:t>gifts of healing </a:t>
            </a:r>
            <a:r>
              <a:rPr lang="en-US" sz="3600" b="0" i="0" u="none" strike="noStrike" cap="none" dirty="0">
                <a:solidFill>
                  <a:srgbClr val="FFFFFF"/>
                </a:solidFill>
                <a:latin typeface="Avenir"/>
                <a:ea typeface="Avenir"/>
                <a:cs typeface="Avenir"/>
                <a:sym typeface="Avenir"/>
              </a:rPr>
              <a:t>by the one Spirit,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pic>
        <p:nvPicPr>
          <p:cNvPr id="155" name="Google Shape;155;p9"/>
          <p:cNvPicPr preferRelativeResize="0"/>
          <p:nvPr/>
        </p:nvPicPr>
        <p:blipFill rotWithShape="1">
          <a:blip r:embed="rId3">
            <a:alphaModFix amt="20000"/>
          </a:blip>
          <a:srcRect/>
          <a:stretch/>
        </p:blipFill>
        <p:spPr>
          <a:xfrm>
            <a:off x="0" y="0"/>
            <a:ext cx="12192000" cy="6857999"/>
          </a:xfrm>
          <a:prstGeom prst="rect">
            <a:avLst/>
          </a:prstGeom>
          <a:noFill/>
          <a:ln>
            <a:noFill/>
          </a:ln>
        </p:spPr>
      </p:pic>
      <p:sp>
        <p:nvSpPr>
          <p:cNvPr id="156" name="Google Shape;156;p9"/>
          <p:cNvSpPr txBox="1"/>
          <p:nvPr/>
        </p:nvSpPr>
        <p:spPr>
          <a:xfrm>
            <a:off x="3426656" y="678360"/>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Reason for the Gifts</a:t>
            </a:r>
            <a:endParaRPr sz="1800" b="0" i="0" u="none" strike="noStrike" cap="none" dirty="0">
              <a:solidFill>
                <a:srgbClr val="FFFFFF"/>
              </a:solidFill>
              <a:latin typeface="Arial"/>
              <a:ea typeface="Arial"/>
              <a:cs typeface="Arial"/>
              <a:sym typeface="Arial"/>
            </a:endParaRPr>
          </a:p>
        </p:txBody>
      </p:sp>
      <p:sp>
        <p:nvSpPr>
          <p:cNvPr id="157" name="Google Shape;157;p9"/>
          <p:cNvSpPr txBox="1"/>
          <p:nvPr/>
        </p:nvSpPr>
        <p:spPr>
          <a:xfrm>
            <a:off x="1681844" y="1600200"/>
            <a:ext cx="9209314" cy="4751614"/>
          </a:xfrm>
          <a:prstGeom prst="rect">
            <a:avLst/>
          </a:prstGeom>
          <a:noFill/>
          <a:ln>
            <a:noFill/>
          </a:ln>
        </p:spPr>
        <p:txBody>
          <a:bodyPr spcFirstLastPara="1" wrap="square" lIns="91425" tIns="45700" rIns="91425" bIns="45700" anchor="t" anchorCtr="0">
            <a:normAutofit lnSpcReduction="10000"/>
          </a:bodyPr>
          <a:lstStyle/>
          <a:p>
            <a:pPr lvl="0">
              <a:buClr>
                <a:srgbClr val="FFFFFF"/>
              </a:buClr>
              <a:buSzPts val="3600"/>
            </a:pPr>
            <a:r>
              <a:rPr lang="en-US" sz="3200" b="1" dirty="0">
                <a:solidFill>
                  <a:srgbClr val="FFFFFF"/>
                </a:solidFill>
                <a:latin typeface="Avenir"/>
                <a:ea typeface="Avenir"/>
                <a:cs typeface="Avenir"/>
                <a:sym typeface="Avenir"/>
              </a:rPr>
              <a:t>1 Corinthians 12:7-11 </a:t>
            </a:r>
            <a:r>
              <a:rPr lang="en-US" sz="2800" dirty="0">
                <a:solidFill>
                  <a:srgbClr val="FFFFFF"/>
                </a:solidFill>
                <a:latin typeface="Avenir"/>
                <a:ea typeface="Avenir"/>
                <a:cs typeface="Avenir"/>
                <a:sym typeface="Avenir"/>
              </a:rPr>
              <a:t>(HCSB)</a:t>
            </a:r>
          </a:p>
          <a:p>
            <a:pPr lvl="0">
              <a:buClr>
                <a:srgbClr val="FFFFFF"/>
              </a:buClr>
              <a:buSzPts val="3600"/>
            </a:pPr>
            <a:endParaRPr lang="en-US" sz="3200" dirty="0">
              <a:solidFill>
                <a:srgbClr val="FFFFFF"/>
              </a:solidFill>
              <a:latin typeface="Avenir"/>
              <a:ea typeface="Avenir"/>
              <a:cs typeface="Avenir"/>
              <a:sym typeface="Avenir"/>
            </a:endParaRPr>
          </a:p>
          <a:p>
            <a:pPr marR="0" lvl="0" algn="l" rtl="0">
              <a:lnSpc>
                <a:spcPct val="100000"/>
              </a:lnSpc>
              <a:spcBef>
                <a:spcPts val="0"/>
              </a:spcBef>
              <a:spcAft>
                <a:spcPts val="0"/>
              </a:spcAft>
              <a:buClr>
                <a:srgbClr val="FFFFFF"/>
              </a:buClr>
              <a:buSzPts val="3600"/>
            </a:pPr>
            <a:r>
              <a:rPr lang="en-US" sz="3600" b="0" i="0" u="none" strike="noStrike" cap="none" dirty="0">
                <a:solidFill>
                  <a:srgbClr val="FFFFFF"/>
                </a:solidFill>
                <a:latin typeface="Avenir"/>
                <a:ea typeface="Avenir"/>
                <a:cs typeface="Avenir"/>
                <a:sym typeface="Avenir"/>
              </a:rPr>
              <a:t>to another, </a:t>
            </a:r>
            <a:r>
              <a:rPr lang="en-US" sz="3600" b="1" i="0" u="none" strike="noStrike" cap="none" dirty="0">
                <a:solidFill>
                  <a:srgbClr val="FFFFFF"/>
                </a:solidFill>
                <a:latin typeface="Avenir"/>
                <a:ea typeface="Avenir"/>
                <a:cs typeface="Avenir"/>
                <a:sym typeface="Avenir"/>
              </a:rPr>
              <a:t>the performing of miracles</a:t>
            </a:r>
            <a:r>
              <a:rPr lang="en-US" sz="3600" b="0" i="0" u="none" strike="noStrike" cap="none" dirty="0">
                <a:solidFill>
                  <a:srgbClr val="FFFFFF"/>
                </a:solidFill>
                <a:latin typeface="Avenir"/>
                <a:ea typeface="Avenir"/>
                <a:cs typeface="Avenir"/>
                <a:sym typeface="Avenir"/>
              </a:rPr>
              <a:t>, to another, </a:t>
            </a:r>
            <a:r>
              <a:rPr lang="en-US" sz="3600" b="1" i="0" u="none" strike="noStrike" cap="none" dirty="0">
                <a:solidFill>
                  <a:srgbClr val="FFFFFF"/>
                </a:solidFill>
                <a:latin typeface="Avenir"/>
                <a:ea typeface="Avenir"/>
                <a:cs typeface="Avenir"/>
                <a:sym typeface="Avenir"/>
              </a:rPr>
              <a:t>prophecy</a:t>
            </a:r>
            <a:r>
              <a:rPr lang="en-US" sz="3600" b="0" i="0" u="none" strike="noStrike" cap="none" dirty="0">
                <a:solidFill>
                  <a:srgbClr val="FFFFFF"/>
                </a:solidFill>
                <a:latin typeface="Avenir"/>
                <a:ea typeface="Avenir"/>
                <a:cs typeface="Avenir"/>
                <a:sym typeface="Avenir"/>
              </a:rPr>
              <a:t>, to another, </a:t>
            </a:r>
            <a:r>
              <a:rPr lang="en-US" sz="3600" b="1" i="0" u="none" strike="noStrike" cap="none" dirty="0">
                <a:solidFill>
                  <a:srgbClr val="FFFFFF"/>
                </a:solidFill>
                <a:latin typeface="Avenir"/>
                <a:ea typeface="Avenir"/>
                <a:cs typeface="Avenir"/>
                <a:sym typeface="Avenir"/>
              </a:rPr>
              <a:t>distinguishing between spirits</a:t>
            </a:r>
            <a:r>
              <a:rPr lang="en-US" sz="3600" b="0" i="0" u="none" strike="noStrike" cap="none" dirty="0">
                <a:solidFill>
                  <a:srgbClr val="FFFFFF"/>
                </a:solidFill>
                <a:latin typeface="Avenir"/>
                <a:ea typeface="Avenir"/>
                <a:cs typeface="Avenir"/>
                <a:sym typeface="Avenir"/>
              </a:rPr>
              <a:t>, to another, </a:t>
            </a:r>
            <a:r>
              <a:rPr lang="en-US" sz="3600" b="1" i="0" u="none" strike="noStrike" cap="none" dirty="0">
                <a:solidFill>
                  <a:srgbClr val="FFFFFF"/>
                </a:solidFill>
                <a:latin typeface="Avenir"/>
                <a:ea typeface="Avenir"/>
                <a:cs typeface="Avenir"/>
                <a:sym typeface="Avenir"/>
              </a:rPr>
              <a:t>different kinds of languages</a:t>
            </a:r>
            <a:r>
              <a:rPr lang="en-US" sz="3600" b="0" i="0" u="none" strike="noStrike" cap="none" dirty="0">
                <a:solidFill>
                  <a:srgbClr val="FFFFFF"/>
                </a:solidFill>
                <a:latin typeface="Avenir"/>
                <a:ea typeface="Avenir"/>
                <a:cs typeface="Avenir"/>
                <a:sym typeface="Avenir"/>
              </a:rPr>
              <a:t>, to another, </a:t>
            </a:r>
            <a:r>
              <a:rPr lang="en-US" sz="3600" b="1" i="0" u="none" strike="noStrike" cap="none" dirty="0">
                <a:solidFill>
                  <a:srgbClr val="FFFFFF"/>
                </a:solidFill>
                <a:latin typeface="Avenir"/>
                <a:ea typeface="Avenir"/>
                <a:cs typeface="Avenir"/>
                <a:sym typeface="Avenir"/>
              </a:rPr>
              <a:t>interpretation of languages</a:t>
            </a:r>
            <a:r>
              <a:rPr lang="en-US" sz="3600" b="0" i="0" u="none" strike="noStrike" cap="none" dirty="0">
                <a:solidFill>
                  <a:srgbClr val="FFFFFF"/>
                </a:solidFill>
                <a:latin typeface="Avenir"/>
                <a:ea typeface="Avenir"/>
                <a:cs typeface="Avenir"/>
                <a:sym typeface="Avenir"/>
              </a:rPr>
              <a:t>. But one and the same Spirit is active in all these, distributing to each person as He wills.</a:t>
            </a:r>
            <a:endParaRPr sz="1050" b="0" i="0" u="none" strike="noStrike" cap="none"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3064352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xEl>
                                              <p:pRg st="2" end="2"/>
                                            </p:txEl>
                                          </p:spTgt>
                                        </p:tgtEl>
                                        <p:attrNameLst>
                                          <p:attrName>style.visibility</p:attrName>
                                        </p:attrNameLst>
                                      </p:cBhvr>
                                      <p:to>
                                        <p:strVal val="visible"/>
                                      </p:to>
                                    </p:set>
                                    <p:animEffect transition="in" filter="fade">
                                      <p:cBhvr>
                                        <p:cTn id="7" dur="500"/>
                                        <p:tgtEl>
                                          <p:spTgt spid="15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7">
                                            <p:txEl>
                                              <p:pRg st="0" end="0"/>
                                            </p:txEl>
                                          </p:spTgt>
                                        </p:tgtEl>
                                        <p:attrNameLst>
                                          <p:attrName>style.visibility</p:attrName>
                                        </p:attrNameLst>
                                      </p:cBhvr>
                                      <p:to>
                                        <p:strVal val="visible"/>
                                      </p:to>
                                    </p:set>
                                    <p:animEffect transition="in" filter="fade">
                                      <p:cBhvr>
                                        <p:cTn id="10" dur="500"/>
                                        <p:tgtEl>
                                          <p:spTgt spid="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
        <p:cNvGrpSpPr/>
        <p:nvPr/>
      </p:nvGrpSpPr>
      <p:grpSpPr>
        <a:xfrm>
          <a:off x="0" y="0"/>
          <a:ext cx="0" cy="0"/>
          <a:chOff x="0" y="0"/>
          <a:chExt cx="0" cy="0"/>
        </a:xfrm>
      </p:grpSpPr>
      <p:pic>
        <p:nvPicPr>
          <p:cNvPr id="162" name="Google Shape;162;p10"/>
          <p:cNvPicPr preferRelativeResize="0"/>
          <p:nvPr/>
        </p:nvPicPr>
        <p:blipFill rotWithShape="1">
          <a:blip r:embed="rId3">
            <a:alphaModFix amt="35000"/>
          </a:blip>
          <a:srcRect/>
          <a:stretch/>
        </p:blipFill>
        <p:spPr>
          <a:xfrm>
            <a:off x="0" y="0"/>
            <a:ext cx="12192000" cy="6857999"/>
          </a:xfrm>
          <a:prstGeom prst="rect">
            <a:avLst/>
          </a:prstGeom>
          <a:noFill/>
          <a:ln>
            <a:noFill/>
          </a:ln>
        </p:spPr>
      </p:pic>
      <p:sp>
        <p:nvSpPr>
          <p:cNvPr id="163" name="Google Shape;163;p10"/>
          <p:cNvSpPr txBox="1"/>
          <p:nvPr/>
        </p:nvSpPr>
        <p:spPr>
          <a:xfrm>
            <a:off x="3046828" y="678360"/>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Reason for the Gifts</a:t>
            </a:r>
            <a:endParaRPr sz="1800" b="0" i="0" u="none" strike="noStrike" cap="none" dirty="0">
              <a:solidFill>
                <a:srgbClr val="FFFFFF"/>
              </a:solidFill>
              <a:latin typeface="Arial"/>
              <a:ea typeface="Arial"/>
              <a:cs typeface="Arial"/>
              <a:sym typeface="Arial"/>
            </a:endParaRPr>
          </a:p>
        </p:txBody>
      </p:sp>
      <p:sp>
        <p:nvSpPr>
          <p:cNvPr id="164" name="Google Shape;164;p10"/>
          <p:cNvSpPr txBox="1"/>
          <p:nvPr/>
        </p:nvSpPr>
        <p:spPr>
          <a:xfrm>
            <a:off x="1322614" y="1600200"/>
            <a:ext cx="9846129" cy="51054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The Holy Spirit provides the special power necessary to proclaim the gospel to the ends of the earth. </a:t>
            </a:r>
            <a:endParaRPr dirty="0"/>
          </a:p>
          <a:p>
            <a:pPr marL="228600" marR="0" lvl="0" indent="-228600" algn="l" rtl="0">
              <a:lnSpc>
                <a:spcPct val="100000"/>
              </a:lnSpc>
              <a:spcBef>
                <a:spcPts val="1000"/>
              </a:spcBef>
              <a:spcAft>
                <a:spcPts val="0"/>
              </a:spcAft>
              <a:buClr>
                <a:srgbClr val="FFFFFF"/>
              </a:buClr>
              <a:buSzPts val="3600"/>
              <a:buFont typeface="Arial"/>
              <a:buChar char="•"/>
            </a:pPr>
            <a:r>
              <a:rPr lang="en-US" sz="3600" b="1" i="0" u="none" strike="noStrike" cap="none" dirty="0">
                <a:solidFill>
                  <a:srgbClr val="FFFFFF"/>
                </a:solidFill>
                <a:latin typeface="Avenir"/>
                <a:ea typeface="Avenir"/>
                <a:cs typeface="Avenir"/>
                <a:sym typeface="Avenir"/>
              </a:rPr>
              <a:t>Acts 1:8 </a:t>
            </a:r>
            <a:r>
              <a:rPr lang="en-US" sz="3200" b="0" i="0" u="none" strike="noStrike" cap="none" dirty="0">
                <a:solidFill>
                  <a:srgbClr val="FFFFFF"/>
                </a:solidFill>
                <a:latin typeface="Avenir"/>
                <a:ea typeface="Avenir"/>
                <a:cs typeface="Avenir"/>
                <a:sym typeface="Avenir"/>
              </a:rPr>
              <a:t>(NIV), But </a:t>
            </a:r>
            <a:r>
              <a:rPr lang="en-US" sz="3200" b="1" i="0" u="none" strike="noStrike" cap="none" dirty="0">
                <a:solidFill>
                  <a:srgbClr val="FFFFFF"/>
                </a:solidFill>
                <a:latin typeface="Avenir"/>
                <a:ea typeface="Avenir"/>
                <a:cs typeface="Avenir"/>
                <a:sym typeface="Avenir"/>
              </a:rPr>
              <a:t>you will receive power when the Holy Spirit comes on you</a:t>
            </a:r>
            <a:r>
              <a:rPr lang="en-US" sz="3200" b="0" i="0" u="none" strike="noStrike" cap="none" dirty="0">
                <a:solidFill>
                  <a:srgbClr val="FFFFFF"/>
                </a:solidFill>
                <a:latin typeface="Avenir"/>
                <a:ea typeface="Avenir"/>
                <a:cs typeface="Avenir"/>
                <a:sym typeface="Avenir"/>
              </a:rPr>
              <a:t>; and you will be my witnesses in Jerusalem, and in all Judea and Samaria, and to the ends of the earth.</a:t>
            </a:r>
            <a:endParaRPr dirty="0"/>
          </a:p>
          <a:p>
            <a:pPr marL="228600" marR="0" lvl="0" indent="-25400" algn="l" rtl="0">
              <a:lnSpc>
                <a:spcPct val="100000"/>
              </a:lnSpc>
              <a:spcBef>
                <a:spcPts val="1000"/>
              </a:spcBef>
              <a:spcAft>
                <a:spcPts val="0"/>
              </a:spcAft>
              <a:buClr>
                <a:schemeClr val="dk1"/>
              </a:buClr>
              <a:buSzPts val="3200"/>
              <a:buFont typeface="Arial"/>
              <a:buNone/>
            </a:pPr>
            <a:endParaRPr sz="3200" b="0" i="0" u="none" strike="noStrike" cap="none" dirty="0">
              <a:solidFill>
                <a:srgbClr val="FFFFFF"/>
              </a:solidFill>
              <a:latin typeface="Avenir"/>
              <a:ea typeface="Avenir"/>
              <a:cs typeface="Avenir"/>
              <a:sym typeface="Avenir"/>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We need that power!!!</a:t>
            </a:r>
            <a:endParaRPr dirty="0"/>
          </a:p>
          <a:p>
            <a:pPr marL="228600" marR="0" lvl="0" indent="-50800" algn="l" rtl="0">
              <a:lnSpc>
                <a:spcPct val="100000"/>
              </a:lnSpc>
              <a:spcBef>
                <a:spcPts val="1000"/>
              </a:spcBef>
              <a:spcAft>
                <a:spcPts val="0"/>
              </a:spcAft>
              <a:buClr>
                <a:schemeClr val="dk1"/>
              </a:buClr>
              <a:buSzPts val="2800"/>
              <a:buFont typeface="Arial"/>
              <a:buNone/>
            </a:pPr>
            <a:endParaRPr sz="2800" b="0" i="0" u="none" strike="noStrike" cap="none" dirty="0">
              <a:solidFill>
                <a:srgbClr val="FFFFFF"/>
              </a:solidFill>
              <a:latin typeface="Avenir"/>
              <a:ea typeface="Avenir"/>
              <a:cs typeface="Avenir"/>
              <a:sym typeface="Avenir"/>
            </a:endParaRPr>
          </a:p>
          <a:p>
            <a:pPr marL="228600" marR="0" lvl="0" indent="-165100" algn="l" rtl="0">
              <a:lnSpc>
                <a:spcPct val="100000"/>
              </a:lnSpc>
              <a:spcBef>
                <a:spcPts val="1000"/>
              </a:spcBef>
              <a:spcAft>
                <a:spcPts val="0"/>
              </a:spcAft>
              <a:buClr>
                <a:schemeClr val="dk1"/>
              </a:buClr>
              <a:buSzPts val="1000"/>
              <a:buFont typeface="Arial"/>
              <a:buNone/>
            </a:pPr>
            <a:endParaRPr sz="1000" b="0" i="0" u="none" strike="noStrike" cap="none" dirty="0">
              <a:solidFill>
                <a:srgbClr val="FFFFFF"/>
              </a:solidFill>
              <a:latin typeface="Tahoma"/>
              <a:ea typeface="Tahoma"/>
              <a:cs typeface="Tahoma"/>
              <a:sym typeface="Tahom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
                                            <p:txEl>
                                              <p:pRg st="1" end="1"/>
                                            </p:txEl>
                                          </p:spTgt>
                                        </p:tgtEl>
                                        <p:attrNameLst>
                                          <p:attrName>style.visibility</p:attrName>
                                        </p:attrNameLst>
                                      </p:cBhvr>
                                      <p:to>
                                        <p:strVal val="visible"/>
                                      </p:to>
                                    </p:set>
                                    <p:animEffect transition="in" filter="fade">
                                      <p:cBhvr>
                                        <p:cTn id="10" dur="500"/>
                                        <p:tgtEl>
                                          <p:spTgt spid="16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4">
                                            <p:txEl>
                                              <p:pRg st="2" end="2"/>
                                            </p:txEl>
                                          </p:spTgt>
                                        </p:tgtEl>
                                        <p:attrNameLst>
                                          <p:attrName>style.visibility</p:attrName>
                                        </p:attrNameLst>
                                      </p:cBhvr>
                                      <p:to>
                                        <p:strVal val="visible"/>
                                      </p:to>
                                    </p:set>
                                    <p:animEffect transition="in" filter="fade">
                                      <p:cBhvr>
                                        <p:cTn id="13" dur="500"/>
                                        <p:tgtEl>
                                          <p:spTgt spid="16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4">
                                            <p:txEl>
                                              <p:pRg st="3" end="3"/>
                                            </p:txEl>
                                          </p:spTgt>
                                        </p:tgtEl>
                                        <p:attrNameLst>
                                          <p:attrName>style.visibility</p:attrName>
                                        </p:attrNameLst>
                                      </p:cBhvr>
                                      <p:to>
                                        <p:strVal val="visible"/>
                                      </p:to>
                                    </p:set>
                                    <p:animEffect transition="in" filter="fade">
                                      <p:cBhvr>
                                        <p:cTn id="16" dur="500"/>
                                        <p:tgtEl>
                                          <p:spTgt spid="16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4">
                                            <p:txEl>
                                              <p:pRg st="4" end="4"/>
                                            </p:txEl>
                                          </p:spTgt>
                                        </p:tgtEl>
                                        <p:attrNameLst>
                                          <p:attrName>style.visibility</p:attrName>
                                        </p:attrNameLst>
                                      </p:cBhvr>
                                      <p:to>
                                        <p:strVal val="visible"/>
                                      </p:to>
                                    </p:set>
                                    <p:animEffect transition="in" filter="fade">
                                      <p:cBhvr>
                                        <p:cTn id="19" dur="500"/>
                                        <p:tgtEl>
                                          <p:spTgt spid="16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4">
                                            <p:txEl>
                                              <p:pRg st="5" end="5"/>
                                            </p:txEl>
                                          </p:spTgt>
                                        </p:tgtEl>
                                        <p:attrNameLst>
                                          <p:attrName>style.visibility</p:attrName>
                                        </p:attrNameLst>
                                      </p:cBhvr>
                                      <p:to>
                                        <p:strVal val="visible"/>
                                      </p:to>
                                    </p:set>
                                    <p:animEffect transition="in" filter="fade">
                                      <p:cBhvr>
                                        <p:cTn id="22" dur="500"/>
                                        <p:tgtEl>
                                          <p:spTgt spid="1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1150A"/>
        </a:solidFill>
        <a:effectLst/>
      </p:bgPr>
    </p:bg>
    <p:spTree>
      <p:nvGrpSpPr>
        <p:cNvPr id="1" name="Shape 169"/>
        <p:cNvGrpSpPr/>
        <p:nvPr/>
      </p:nvGrpSpPr>
      <p:grpSpPr>
        <a:xfrm>
          <a:off x="0" y="0"/>
          <a:ext cx="0" cy="0"/>
          <a:chOff x="0" y="0"/>
          <a:chExt cx="0" cy="0"/>
        </a:xfrm>
      </p:grpSpPr>
      <p:pic>
        <p:nvPicPr>
          <p:cNvPr id="170" name="Google Shape;170;p11"/>
          <p:cNvPicPr preferRelativeResize="0"/>
          <p:nvPr/>
        </p:nvPicPr>
        <p:blipFill rotWithShape="1">
          <a:blip r:embed="rId3">
            <a:alphaModFix/>
          </a:blip>
          <a:srcRect/>
          <a:stretch/>
        </p:blipFill>
        <p:spPr>
          <a:xfrm>
            <a:off x="8000999" y="3429000"/>
            <a:ext cx="4202723" cy="3429000"/>
          </a:xfrm>
          <a:prstGeom prst="rect">
            <a:avLst/>
          </a:prstGeom>
          <a:noFill/>
          <a:ln>
            <a:noFill/>
          </a:ln>
        </p:spPr>
      </p:pic>
      <p:sp>
        <p:nvSpPr>
          <p:cNvPr id="171" name="Google Shape;171;p11"/>
          <p:cNvSpPr txBox="1"/>
          <p:nvPr/>
        </p:nvSpPr>
        <p:spPr>
          <a:xfrm>
            <a:off x="5791200" y="5914571"/>
            <a:ext cx="2743200" cy="914400"/>
          </a:xfrm>
          <a:prstGeom prst="rect">
            <a:avLst/>
          </a:prstGeom>
          <a:noFill/>
          <a:ln>
            <a:noFill/>
          </a:ln>
          <a:effectLst>
            <a:outerShdw dist="17961" dir="2700000" algn="ctr" rotWithShape="0">
              <a:srgbClr val="E7E6E6"/>
            </a:outerShdw>
          </a:effectLst>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rgbClr val="FFFFFF"/>
              </a:buClr>
              <a:buSzPts val="4000"/>
              <a:buFont typeface="Arial"/>
              <a:buNone/>
            </a:pPr>
            <a:r>
              <a:rPr lang="en-US" sz="4000" b="0" i="0" u="none" strike="noStrike" cap="none">
                <a:solidFill>
                  <a:srgbClr val="FFFFFF"/>
                </a:solidFill>
                <a:latin typeface="Arial"/>
                <a:ea typeface="Arial"/>
                <a:cs typeface="Arial"/>
                <a:sym typeface="Arial"/>
              </a:rPr>
              <a:t>Ellen White</a:t>
            </a:r>
            <a:endParaRPr/>
          </a:p>
        </p:txBody>
      </p:sp>
      <p:sp>
        <p:nvSpPr>
          <p:cNvPr id="172" name="Google Shape;172;p11"/>
          <p:cNvSpPr txBox="1"/>
          <p:nvPr/>
        </p:nvSpPr>
        <p:spPr>
          <a:xfrm>
            <a:off x="762000" y="1371600"/>
            <a:ext cx="10668000" cy="41148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100000"/>
              </a:lnSpc>
              <a:spcBef>
                <a:spcPts val="0"/>
              </a:spcBef>
              <a:spcAft>
                <a:spcPts val="0"/>
              </a:spcAft>
              <a:buClr>
                <a:srgbClr val="000000"/>
              </a:buClr>
              <a:buSzPts val="6600"/>
              <a:buFont typeface="Arial"/>
              <a:buNone/>
            </a:pPr>
            <a:r>
              <a:rPr lang="en-US" sz="6600" b="0" i="0" u="none" strike="noStrike" cap="none">
                <a:solidFill>
                  <a:srgbClr val="000000"/>
                </a:solidFill>
                <a:latin typeface="Tahoma"/>
                <a:ea typeface="Tahoma"/>
                <a:cs typeface="Tahoma"/>
                <a:sym typeface="Tahoma"/>
              </a:rPr>
              <a:t> </a:t>
            </a:r>
            <a:r>
              <a:rPr lang="en-US" sz="6600" b="0" i="0" u="none" strike="noStrike" cap="none">
                <a:solidFill>
                  <a:srgbClr val="FFFFFF"/>
                </a:solidFill>
                <a:latin typeface="Arial"/>
                <a:ea typeface="Arial"/>
                <a:cs typeface="Arial"/>
                <a:sym typeface="Arial"/>
              </a:rPr>
              <a:t>The Gifts of God are </a:t>
            </a:r>
            <a:endParaRPr/>
          </a:p>
          <a:p>
            <a:pPr marL="228600" marR="0" lvl="0" indent="-228600" algn="ctr" rtl="0">
              <a:lnSpc>
                <a:spcPct val="100000"/>
              </a:lnSpc>
              <a:spcBef>
                <a:spcPts val="0"/>
              </a:spcBef>
              <a:spcAft>
                <a:spcPts val="0"/>
              </a:spcAft>
              <a:buClr>
                <a:srgbClr val="FFFFFF"/>
              </a:buClr>
              <a:buSzPts val="6600"/>
              <a:buFont typeface="Arial"/>
              <a:buNone/>
            </a:pPr>
            <a:r>
              <a:rPr lang="en-US" sz="6600" b="0" i="0" u="none" strike="noStrike" cap="none">
                <a:solidFill>
                  <a:srgbClr val="FFFFFF"/>
                </a:solidFill>
                <a:latin typeface="Arial"/>
                <a:ea typeface="Arial"/>
                <a:cs typeface="Arial"/>
                <a:sym typeface="Arial"/>
              </a:rPr>
              <a:t>to be used for the saving </a:t>
            </a:r>
            <a:endParaRPr/>
          </a:p>
          <a:p>
            <a:pPr marL="228600" marR="0" lvl="0" indent="-228600" algn="ctr" rtl="0">
              <a:lnSpc>
                <a:spcPct val="100000"/>
              </a:lnSpc>
              <a:spcBef>
                <a:spcPts val="0"/>
              </a:spcBef>
              <a:spcAft>
                <a:spcPts val="0"/>
              </a:spcAft>
              <a:buClr>
                <a:srgbClr val="FFFFFF"/>
              </a:buClr>
              <a:buSzPts val="6600"/>
              <a:buFont typeface="Arial"/>
              <a:buNone/>
            </a:pPr>
            <a:r>
              <a:rPr lang="en-US" sz="6600" b="0" i="0" u="none" strike="noStrike" cap="none">
                <a:solidFill>
                  <a:srgbClr val="FFFFFF"/>
                </a:solidFill>
                <a:latin typeface="Arial"/>
                <a:ea typeface="Arial"/>
                <a:cs typeface="Arial"/>
                <a:sym typeface="Arial"/>
              </a:rPr>
              <a:t>of souls.</a:t>
            </a:r>
            <a:endParaRPr/>
          </a:p>
          <a:p>
            <a:pPr marL="228600" marR="0" lvl="0" indent="-228600" algn="l" rtl="0">
              <a:lnSpc>
                <a:spcPct val="90000"/>
              </a:lnSpc>
              <a:spcBef>
                <a:spcPts val="0"/>
              </a:spcBef>
              <a:spcAft>
                <a:spcPts val="0"/>
              </a:spcAft>
              <a:buClr>
                <a:schemeClr val="dk1"/>
              </a:buClr>
              <a:buSzPts val="3600"/>
              <a:buFont typeface="Arial"/>
              <a:buNone/>
            </a:pPr>
            <a:endParaRPr sz="3600" b="0" i="0" u="none" strike="noStrike" cap="none">
              <a:solidFill>
                <a:srgbClr val="000000"/>
              </a:solidFill>
              <a:latin typeface="Tahoma"/>
              <a:ea typeface="Tahoma"/>
              <a:cs typeface="Tahoma"/>
              <a:sym typeface="Tahoma"/>
            </a:endParaRPr>
          </a:p>
          <a:p>
            <a:pPr marL="228600" marR="0" lvl="0" indent="-228600" algn="ctr" rtl="0">
              <a:lnSpc>
                <a:spcPct val="90000"/>
              </a:lnSpc>
              <a:spcBef>
                <a:spcPts val="0"/>
              </a:spcBef>
              <a:spcAft>
                <a:spcPts val="0"/>
              </a:spcAft>
              <a:buClr>
                <a:schemeClr val="dk1"/>
              </a:buClr>
              <a:buSzPts val="2800"/>
              <a:buFont typeface="Arial"/>
              <a:buNone/>
            </a:pPr>
            <a:endParaRPr sz="2800" b="0" i="0" u="none" strike="noStrike" cap="none">
              <a:solidFill>
                <a:srgbClr val="000000"/>
              </a:solidFill>
              <a:latin typeface="Tahoma"/>
              <a:ea typeface="Tahoma"/>
              <a:cs typeface="Tahoma"/>
              <a:sym typeface="Tahom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2">
                                            <p:txEl>
                                              <p:pRg st="0" end="0"/>
                                            </p:txEl>
                                          </p:spTgt>
                                        </p:tgtEl>
                                        <p:attrNameLst>
                                          <p:attrName>style.visibility</p:attrName>
                                        </p:attrNameLst>
                                      </p:cBhvr>
                                      <p:to>
                                        <p:strVal val="visible"/>
                                      </p:to>
                                    </p:set>
                                    <p:animEffect transition="in" filter="fade">
                                      <p:cBhvr>
                                        <p:cTn id="7" dur="500"/>
                                        <p:tgtEl>
                                          <p:spTgt spid="17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2">
                                            <p:txEl>
                                              <p:pRg st="1" end="1"/>
                                            </p:txEl>
                                          </p:spTgt>
                                        </p:tgtEl>
                                        <p:attrNameLst>
                                          <p:attrName>style.visibility</p:attrName>
                                        </p:attrNameLst>
                                      </p:cBhvr>
                                      <p:to>
                                        <p:strVal val="visible"/>
                                      </p:to>
                                    </p:set>
                                    <p:animEffect transition="in" filter="fade">
                                      <p:cBhvr>
                                        <p:cTn id="10" dur="500"/>
                                        <p:tgtEl>
                                          <p:spTgt spid="172">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72">
                                            <p:txEl>
                                              <p:pRg st="2" end="2"/>
                                            </p:txEl>
                                          </p:spTgt>
                                        </p:tgtEl>
                                        <p:attrNameLst>
                                          <p:attrName>style.visibility</p:attrName>
                                        </p:attrNameLst>
                                      </p:cBhvr>
                                      <p:to>
                                        <p:strVal val="visible"/>
                                      </p:to>
                                    </p:set>
                                    <p:animEffect transition="in" filter="fade">
                                      <p:cBhvr>
                                        <p:cTn id="13" dur="500"/>
                                        <p:tgtEl>
                                          <p:spTgt spid="172">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172">
                                            <p:txEl>
                                              <p:pRg st="3" end="3"/>
                                            </p:txEl>
                                          </p:spTgt>
                                        </p:tgtEl>
                                        <p:attrNameLst>
                                          <p:attrName>style.visibility</p:attrName>
                                        </p:attrNameLst>
                                      </p:cBhvr>
                                      <p:to>
                                        <p:strVal val="visible"/>
                                      </p:to>
                                    </p:set>
                                    <p:animEffect transition="in" filter="fade">
                                      <p:cBhvr>
                                        <p:cTn id="16" dur="500"/>
                                        <p:tgtEl>
                                          <p:spTgt spid="172">
                                            <p:txEl>
                                              <p:pRg st="3" end="3"/>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172">
                                            <p:txEl>
                                              <p:pRg st="4" end="4"/>
                                            </p:txEl>
                                          </p:spTgt>
                                        </p:tgtEl>
                                        <p:attrNameLst>
                                          <p:attrName>style.visibility</p:attrName>
                                        </p:attrNameLst>
                                      </p:cBhvr>
                                      <p:to>
                                        <p:strVal val="visible"/>
                                      </p:to>
                                    </p:set>
                                    <p:animEffect transition="in" filter="fade">
                                      <p:cBhvr>
                                        <p:cTn id="19" dur="500"/>
                                        <p:tgtEl>
                                          <p:spTgt spid="1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
        <p:cNvGrpSpPr/>
        <p:nvPr/>
      </p:nvGrpSpPr>
      <p:grpSpPr>
        <a:xfrm>
          <a:off x="0" y="0"/>
          <a:ext cx="0" cy="0"/>
          <a:chOff x="0" y="0"/>
          <a:chExt cx="0" cy="0"/>
        </a:xfrm>
      </p:grpSpPr>
      <p:pic>
        <p:nvPicPr>
          <p:cNvPr id="177" name="Google Shape;177;p12"/>
          <p:cNvPicPr preferRelativeResize="0"/>
          <p:nvPr/>
        </p:nvPicPr>
        <p:blipFill rotWithShape="1">
          <a:blip r:embed="rId3">
            <a:alphaModFix amt="35000"/>
          </a:blip>
          <a:srcRect/>
          <a:stretch/>
        </p:blipFill>
        <p:spPr>
          <a:xfrm>
            <a:off x="0" y="0"/>
            <a:ext cx="12192000" cy="6857999"/>
          </a:xfrm>
          <a:prstGeom prst="rect">
            <a:avLst/>
          </a:prstGeom>
          <a:noFill/>
          <a:ln>
            <a:noFill/>
          </a:ln>
        </p:spPr>
      </p:pic>
      <p:sp>
        <p:nvSpPr>
          <p:cNvPr id="178" name="Google Shape;178;p12"/>
          <p:cNvSpPr txBox="1"/>
          <p:nvPr/>
        </p:nvSpPr>
        <p:spPr>
          <a:xfrm>
            <a:off x="3671585" y="794657"/>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Spiritual Gift Defined</a:t>
            </a:r>
            <a:endParaRPr sz="1800" b="0" i="0" u="none" strike="noStrike" cap="none" dirty="0">
              <a:solidFill>
                <a:srgbClr val="FFFFFF"/>
              </a:solidFill>
              <a:latin typeface="Arial"/>
              <a:ea typeface="Arial"/>
              <a:cs typeface="Arial"/>
              <a:sym typeface="Arial"/>
            </a:endParaRPr>
          </a:p>
        </p:txBody>
      </p:sp>
      <p:sp>
        <p:nvSpPr>
          <p:cNvPr id="179" name="Google Shape;179;p12"/>
          <p:cNvSpPr txBox="1"/>
          <p:nvPr/>
        </p:nvSpPr>
        <p:spPr>
          <a:xfrm>
            <a:off x="2050785" y="2153648"/>
            <a:ext cx="9339943" cy="4114800"/>
          </a:xfrm>
          <a:prstGeom prst="rect">
            <a:avLst/>
          </a:prstGeom>
          <a:noFill/>
          <a:ln>
            <a:noFill/>
          </a:ln>
        </p:spPr>
        <p:txBody>
          <a:bodyPr spcFirstLastPara="1" wrap="square" lIns="91425" tIns="45700" rIns="91425" bIns="45700" anchor="t" anchorCtr="0">
            <a:normAutofit/>
          </a:bodyPr>
          <a:lstStyle/>
          <a:p>
            <a:pPr marR="0" lvl="0" algn="l" rtl="0">
              <a:lnSpc>
                <a:spcPct val="100000"/>
              </a:lnSpc>
              <a:spcBef>
                <a:spcPts val="0"/>
              </a:spcBef>
              <a:spcAft>
                <a:spcPts val="0"/>
              </a:spcAft>
              <a:buClr>
                <a:srgbClr val="FFFFFF"/>
              </a:buClr>
              <a:buSzPts val="4000"/>
            </a:pPr>
            <a:r>
              <a:rPr lang="en-US" sz="4000" b="0" i="0" u="none" strike="noStrike" cap="none" dirty="0">
                <a:solidFill>
                  <a:srgbClr val="FFFFFF"/>
                </a:solidFill>
                <a:latin typeface="Arial"/>
                <a:ea typeface="Arial"/>
                <a:cs typeface="Arial"/>
                <a:sym typeface="Arial"/>
              </a:rPr>
              <a:t>An ability or prompting of the Holy Spirit, given to us freely, and is energized and empowered by God for His service.</a:t>
            </a: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Effect transition="in" filter="fade">
                                      <p:cBhvr>
                                        <p:cTn id="7" dur="500"/>
                                        <p:tgtEl>
                                          <p:spTgt spid="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238F1-89CD-0A43-8171-9F3A93C93B8A}"/>
              </a:ext>
            </a:extLst>
          </p:cNvPr>
          <p:cNvSpPr>
            <a:spLocks noGrp="1"/>
          </p:cNvSpPr>
          <p:nvPr>
            <p:ph type="title"/>
          </p:nvPr>
        </p:nvSpPr>
        <p:spPr>
          <a:xfrm>
            <a:off x="446534" y="1333253"/>
            <a:ext cx="3511233" cy="746539"/>
          </a:xfrm>
        </p:spPr>
        <p:txBody>
          <a:bodyPr vert="horz" lIns="91440" tIns="45720" rIns="91440" bIns="45720" rtlCol="0" anchor="ctr">
            <a:normAutofit/>
          </a:bodyPr>
          <a:lstStyle/>
          <a:p>
            <a:pPr algn="ctr"/>
            <a:r>
              <a:rPr lang="en-US" sz="3600" dirty="0">
                <a:solidFill>
                  <a:schemeClr val="tx1"/>
                </a:solidFill>
              </a:rPr>
              <a:t>Break Out</a:t>
            </a:r>
          </a:p>
        </p:txBody>
      </p:sp>
      <p:sp>
        <p:nvSpPr>
          <p:cNvPr id="3" name="Content Placeholder 2">
            <a:extLst>
              <a:ext uri="{FF2B5EF4-FFF2-40B4-BE49-F238E27FC236}">
                <a16:creationId xmlns:a16="http://schemas.microsoft.com/office/drawing/2014/main" id="{08490098-E03D-B44E-A18A-094D6FAB4B47}"/>
              </a:ext>
            </a:extLst>
          </p:cNvPr>
          <p:cNvSpPr>
            <a:spLocks noGrp="1"/>
          </p:cNvSpPr>
          <p:nvPr>
            <p:ph idx="1"/>
          </p:nvPr>
        </p:nvSpPr>
        <p:spPr>
          <a:xfrm>
            <a:off x="571531" y="2976971"/>
            <a:ext cx="3511233" cy="2547775"/>
          </a:xfrm>
        </p:spPr>
        <p:txBody>
          <a:bodyPr vert="horz" lIns="91440" tIns="45720" rIns="91440" bIns="45720" rtlCol="0" anchor="t">
            <a:normAutofit/>
          </a:bodyPr>
          <a:lstStyle/>
          <a:p>
            <a:pPr marL="0" indent="0" algn="ctr">
              <a:lnSpc>
                <a:spcPct val="110000"/>
              </a:lnSpc>
              <a:buNone/>
            </a:pPr>
            <a:r>
              <a:rPr lang="en-US" cap="all" dirty="0">
                <a:solidFill>
                  <a:schemeClr val="tx1"/>
                </a:solidFill>
              </a:rPr>
              <a:t>SHARE WHY THE REASON FOR THE GIFT(S) IS IMPORTANT TO YOU</a:t>
            </a:r>
          </a:p>
        </p:txBody>
      </p:sp>
      <p:pic>
        <p:nvPicPr>
          <p:cNvPr id="4" name="Content Placeholder 3">
            <a:extLst>
              <a:ext uri="{FF2B5EF4-FFF2-40B4-BE49-F238E27FC236}">
                <a16:creationId xmlns:a16="http://schemas.microsoft.com/office/drawing/2014/main" id="{D61E4D37-973E-5A48-A0A9-045A0A4D212C}"/>
              </a:ext>
            </a:extLst>
          </p:cNvPr>
          <p:cNvPicPr>
            <a:picLocks noChangeAspect="1"/>
          </p:cNvPicPr>
          <p:nvPr/>
        </p:nvPicPr>
        <p:blipFill rotWithShape="1">
          <a:blip r:embed="rId2"/>
          <a:srcRect r="-2" b="25696"/>
          <a:stretch/>
        </p:blipFill>
        <p:spPr>
          <a:xfrm>
            <a:off x="4654295" y="10"/>
            <a:ext cx="7537705" cy="6857990"/>
          </a:xfrm>
          <a:prstGeom prst="rect">
            <a:avLst/>
          </a:prstGeom>
        </p:spPr>
      </p:pic>
    </p:spTree>
    <p:extLst>
      <p:ext uri="{BB962C8B-B14F-4D97-AF65-F5344CB8AC3E}">
        <p14:creationId xmlns:p14="http://schemas.microsoft.com/office/powerpoint/2010/main" val="275800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
        <p:cNvGrpSpPr/>
        <p:nvPr/>
      </p:nvGrpSpPr>
      <p:grpSpPr>
        <a:xfrm>
          <a:off x="0" y="0"/>
          <a:ext cx="0" cy="0"/>
          <a:chOff x="0" y="0"/>
          <a:chExt cx="0" cy="0"/>
        </a:xfrm>
      </p:grpSpPr>
      <p:pic>
        <p:nvPicPr>
          <p:cNvPr id="184" name="Google Shape;184;p13"/>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185" name="Google Shape;185;p13"/>
          <p:cNvSpPr txBox="1"/>
          <p:nvPr/>
        </p:nvSpPr>
        <p:spPr>
          <a:xfrm>
            <a:off x="0" y="1371600"/>
            <a:ext cx="12192000" cy="4114800"/>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ctr" rtl="0">
              <a:lnSpc>
                <a:spcPct val="90000"/>
              </a:lnSpc>
              <a:spcBef>
                <a:spcPts val="0"/>
              </a:spcBef>
              <a:spcAft>
                <a:spcPts val="0"/>
              </a:spcAft>
              <a:buClr>
                <a:srgbClr val="FFFFFF"/>
              </a:buClr>
              <a:buSzPct val="100000"/>
              <a:buFont typeface="Arial"/>
              <a:buNone/>
            </a:pPr>
            <a:r>
              <a:rPr lang="en-US" sz="10600" b="0" i="0" u="none" strike="noStrike" cap="none">
                <a:solidFill>
                  <a:srgbClr val="FFFFFF"/>
                </a:solidFill>
                <a:latin typeface="Arial"/>
                <a:ea typeface="Arial"/>
                <a:cs typeface="Arial"/>
                <a:sym typeface="Arial"/>
              </a:rPr>
              <a:t>Gifts</a:t>
            </a:r>
            <a:endParaRPr/>
          </a:p>
          <a:p>
            <a:pPr marL="228600" marR="0" lvl="0" indent="-228600" algn="ctr" rtl="0">
              <a:lnSpc>
                <a:spcPct val="90000"/>
              </a:lnSpc>
              <a:spcBef>
                <a:spcPts val="1000"/>
              </a:spcBef>
              <a:spcAft>
                <a:spcPts val="0"/>
              </a:spcAft>
              <a:buClr>
                <a:srgbClr val="FFFFFF"/>
              </a:buClr>
              <a:buSzPct val="100000"/>
              <a:buFont typeface="Arial"/>
              <a:buNone/>
            </a:pPr>
            <a:r>
              <a:rPr lang="en-US" sz="10600" b="0" i="0" u="none" strike="noStrike" cap="none">
                <a:solidFill>
                  <a:srgbClr val="FFFFFF"/>
                </a:solidFill>
                <a:latin typeface="Arial"/>
                <a:ea typeface="Arial"/>
                <a:cs typeface="Arial"/>
                <a:sym typeface="Arial"/>
              </a:rPr>
              <a:t>vs. </a:t>
            </a:r>
            <a:endParaRPr/>
          </a:p>
          <a:p>
            <a:pPr marL="228600" marR="0" lvl="0" indent="-228600" algn="ctr" rtl="0">
              <a:lnSpc>
                <a:spcPct val="90000"/>
              </a:lnSpc>
              <a:spcBef>
                <a:spcPts val="1000"/>
              </a:spcBef>
              <a:spcAft>
                <a:spcPts val="0"/>
              </a:spcAft>
              <a:buClr>
                <a:srgbClr val="FFFFFF"/>
              </a:buClr>
              <a:buSzPct val="100000"/>
              <a:buFont typeface="Arial"/>
              <a:buNone/>
            </a:pPr>
            <a:r>
              <a:rPr lang="en-US" sz="10600" b="0" i="0" u="none" strike="noStrike" cap="none">
                <a:solidFill>
                  <a:srgbClr val="FFFFFF"/>
                </a:solidFill>
                <a:latin typeface="Arial"/>
                <a:ea typeface="Arial"/>
                <a:cs typeface="Arial"/>
                <a:sym typeface="Arial"/>
              </a:rPr>
              <a:t>Talents </a:t>
            </a:r>
            <a:endParaRPr/>
          </a:p>
          <a:p>
            <a:pPr marL="228600" marR="0" lvl="0" indent="-228600" algn="ctr" rtl="0">
              <a:lnSpc>
                <a:spcPct val="90000"/>
              </a:lnSpc>
              <a:spcBef>
                <a:spcPts val="1000"/>
              </a:spcBef>
              <a:spcAft>
                <a:spcPts val="0"/>
              </a:spcAft>
              <a:buClr>
                <a:schemeClr val="dk1"/>
              </a:buClr>
              <a:buSzPct val="100000"/>
              <a:buFont typeface="Arial"/>
              <a:buNone/>
            </a:pPr>
            <a:endParaRPr sz="10600" b="0" i="0" u="none" strike="noStrike" cap="none">
              <a:solidFill>
                <a:srgbClr val="000000"/>
              </a:solidFill>
              <a:latin typeface="Tahoma"/>
              <a:ea typeface="Tahoma"/>
              <a:cs typeface="Tahoma"/>
              <a:sym typeface="Tahom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Effect transition="in" filter="fade">
                                      <p:cBhvr>
                                        <p:cTn id="7" dur="500"/>
                                        <p:tgtEl>
                                          <p:spTgt spid="18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5">
                                            <p:txEl>
                                              <p:pRg st="1" end="1"/>
                                            </p:txEl>
                                          </p:spTgt>
                                        </p:tgtEl>
                                        <p:attrNameLst>
                                          <p:attrName>style.visibility</p:attrName>
                                        </p:attrNameLst>
                                      </p:cBhvr>
                                      <p:to>
                                        <p:strVal val="visible"/>
                                      </p:to>
                                    </p:set>
                                    <p:animEffect transition="in" filter="fade">
                                      <p:cBhvr>
                                        <p:cTn id="10" dur="500"/>
                                        <p:tgtEl>
                                          <p:spTgt spid="18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5">
                                            <p:txEl>
                                              <p:pRg st="2" end="2"/>
                                            </p:txEl>
                                          </p:spTgt>
                                        </p:tgtEl>
                                        <p:attrNameLst>
                                          <p:attrName>style.visibility</p:attrName>
                                        </p:attrNameLst>
                                      </p:cBhvr>
                                      <p:to>
                                        <p:strVal val="visible"/>
                                      </p:to>
                                    </p:set>
                                    <p:animEffect transition="in" filter="fade">
                                      <p:cBhvr>
                                        <p:cTn id="13" dur="500"/>
                                        <p:tgtEl>
                                          <p:spTgt spid="18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xEl>
                                              <p:pRg st="3" end="3"/>
                                            </p:txEl>
                                          </p:spTgt>
                                        </p:tgtEl>
                                        <p:attrNameLst>
                                          <p:attrName>style.visibility</p:attrName>
                                        </p:attrNameLst>
                                      </p:cBhvr>
                                      <p:to>
                                        <p:strVal val="visible"/>
                                      </p:to>
                                    </p:set>
                                    <p:animEffect transition="in" filter="fade">
                                      <p:cBhvr>
                                        <p:cTn id="16" dur="500"/>
                                        <p:tgtEl>
                                          <p:spTgt spid="1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6695225" y="139400"/>
            <a:ext cx="5427050" cy="4992879"/>
          </a:xfrm>
          <a:prstGeom prst="rect">
            <a:avLst/>
          </a:prstGeom>
          <a:noFill/>
          <a:ln>
            <a:noFill/>
          </a:ln>
          <a:effectLst>
            <a:outerShdw blurRad="200025" dist="114300" dir="5400000" algn="bl" rotWithShape="0">
              <a:srgbClr val="000000">
                <a:alpha val="50000"/>
              </a:srgbClr>
            </a:outerShdw>
          </a:effectLst>
        </p:spPr>
      </p:pic>
      <p:pic>
        <p:nvPicPr>
          <p:cNvPr id="98" name="Google Shape;98;p2"/>
          <p:cNvPicPr preferRelativeResize="0"/>
          <p:nvPr/>
        </p:nvPicPr>
        <p:blipFill>
          <a:blip r:embed="rId4">
            <a:alphaModFix/>
          </a:blip>
          <a:stretch>
            <a:fillRect/>
          </a:stretch>
        </p:blipFill>
        <p:spPr>
          <a:xfrm>
            <a:off x="140050" y="2475575"/>
            <a:ext cx="6415800" cy="4279275"/>
          </a:xfrm>
          <a:prstGeom prst="rect">
            <a:avLst/>
          </a:prstGeom>
          <a:noFill/>
          <a:ln>
            <a:noFill/>
          </a:ln>
          <a:effectLst>
            <a:outerShdw blurRad="100013" dist="85725" dir="5400000" algn="bl" rotWithShape="0">
              <a:srgbClr val="00000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9"/>
        <p:cNvGrpSpPr/>
        <p:nvPr/>
      </p:nvGrpSpPr>
      <p:grpSpPr>
        <a:xfrm>
          <a:off x="0" y="0"/>
          <a:ext cx="0" cy="0"/>
          <a:chOff x="0" y="0"/>
          <a:chExt cx="0" cy="0"/>
        </a:xfrm>
      </p:grpSpPr>
      <p:sp>
        <p:nvSpPr>
          <p:cNvPr id="190" name="Google Shape;190;p14"/>
          <p:cNvSpPr txBox="1"/>
          <p:nvPr/>
        </p:nvSpPr>
        <p:spPr>
          <a:xfrm>
            <a:off x="0" y="533400"/>
            <a:ext cx="6098344"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CeCe Winans</a:t>
            </a:r>
            <a:endParaRPr sz="1800" b="0" i="0" u="none" strike="noStrike" cap="none">
              <a:solidFill>
                <a:srgbClr val="FFFFFF"/>
              </a:solidFill>
              <a:latin typeface="Arial"/>
              <a:ea typeface="Arial"/>
              <a:cs typeface="Arial"/>
              <a:sym typeface="Arial"/>
            </a:endParaRPr>
          </a:p>
        </p:txBody>
      </p:sp>
      <p:pic>
        <p:nvPicPr>
          <p:cNvPr id="191" name="Google Shape;191;p14"/>
          <p:cNvPicPr preferRelativeResize="0"/>
          <p:nvPr/>
        </p:nvPicPr>
        <p:blipFill rotWithShape="1">
          <a:blip r:embed="rId3">
            <a:alphaModFix/>
          </a:blip>
          <a:srcRect/>
          <a:stretch/>
        </p:blipFill>
        <p:spPr>
          <a:xfrm>
            <a:off x="0" y="1302840"/>
            <a:ext cx="6093656" cy="4945560"/>
          </a:xfrm>
          <a:prstGeom prst="rect">
            <a:avLst/>
          </a:prstGeom>
          <a:noFill/>
          <a:ln>
            <a:noFill/>
          </a:ln>
          <a:effectLst>
            <a:outerShdw blurRad="57150" dist="114300" dir="5400000" algn="bl" rotWithShape="0">
              <a:srgbClr val="000000">
                <a:alpha val="50000"/>
              </a:srgbClr>
            </a:outerShdw>
          </a:effectLst>
        </p:spPr>
      </p:pic>
      <p:sp>
        <p:nvSpPr>
          <p:cNvPr id="192" name="Google Shape;192;p14"/>
          <p:cNvSpPr txBox="1"/>
          <p:nvPr/>
        </p:nvSpPr>
        <p:spPr>
          <a:xfrm>
            <a:off x="6093656" y="533400"/>
            <a:ext cx="6098344"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Oprah Winfrey</a:t>
            </a:r>
            <a:endParaRPr sz="1800" b="0" i="0" u="none" strike="noStrike" cap="none">
              <a:solidFill>
                <a:srgbClr val="FFFFFF"/>
              </a:solidFill>
              <a:latin typeface="Arial"/>
              <a:ea typeface="Arial"/>
              <a:cs typeface="Arial"/>
              <a:sym typeface="Arial"/>
            </a:endParaRPr>
          </a:p>
        </p:txBody>
      </p:sp>
      <p:pic>
        <p:nvPicPr>
          <p:cNvPr id="193" name="Google Shape;193;p14"/>
          <p:cNvPicPr preferRelativeResize="0"/>
          <p:nvPr/>
        </p:nvPicPr>
        <p:blipFill rotWithShape="1">
          <a:blip r:embed="rId4">
            <a:alphaModFix/>
          </a:blip>
          <a:srcRect/>
          <a:stretch/>
        </p:blipFill>
        <p:spPr>
          <a:xfrm>
            <a:off x="6103032" y="1302840"/>
            <a:ext cx="6088968" cy="4945560"/>
          </a:xfrm>
          <a:prstGeom prst="rect">
            <a:avLst/>
          </a:prstGeom>
          <a:noFill/>
          <a:ln>
            <a:noFill/>
          </a:ln>
          <a:effectLst>
            <a:outerShdw blurRad="57150" dist="114300" dir="5400000" algn="bl" rotWithShape="0">
              <a:srgbClr val="00000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xEl>
                                              <p:pRg st="0" end="0"/>
                                            </p:txEl>
                                          </p:spTgt>
                                        </p:tgtEl>
                                        <p:attrNameLst>
                                          <p:attrName>style.visibility</p:attrName>
                                        </p:attrNameLst>
                                      </p:cBhvr>
                                      <p:to>
                                        <p:strVal val="visible"/>
                                      </p:to>
                                    </p:set>
                                    <p:animEffect transition="in" filter="fade">
                                      <p:cBhvr>
                                        <p:cTn id="12" dur="500"/>
                                        <p:tgtEl>
                                          <p:spTgt spid="1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fade">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
                                            <p:txEl>
                                              <p:pRg st="0" end="0"/>
                                            </p:txEl>
                                          </p:spTgt>
                                        </p:tgtEl>
                                        <p:attrNameLst>
                                          <p:attrName>style.visibility</p:attrName>
                                        </p:attrNameLst>
                                      </p:cBhvr>
                                      <p:to>
                                        <p:strVal val="visible"/>
                                      </p:to>
                                    </p:set>
                                    <p:animEffect transition="in" filter="fade">
                                      <p:cBhvr>
                                        <p:cTn id="22" dur="500"/>
                                        <p:tgtEl>
                                          <p:spTgt spid="1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8"/>
        <p:cNvGrpSpPr/>
        <p:nvPr/>
      </p:nvGrpSpPr>
      <p:grpSpPr>
        <a:xfrm>
          <a:off x="0" y="0"/>
          <a:ext cx="0" cy="0"/>
          <a:chOff x="0" y="0"/>
          <a:chExt cx="0" cy="0"/>
        </a:xfrm>
      </p:grpSpPr>
      <p:sp>
        <p:nvSpPr>
          <p:cNvPr id="199" name="Google Shape;199;p15"/>
          <p:cNvSpPr txBox="1"/>
          <p:nvPr/>
        </p:nvSpPr>
        <p:spPr>
          <a:xfrm>
            <a:off x="1043564" y="871462"/>
            <a:ext cx="10140043" cy="1569660"/>
          </a:xfrm>
          <a:prstGeom prst="rect">
            <a:avLst/>
          </a:prstGeom>
          <a:noFill/>
          <a:ln>
            <a:noFill/>
          </a:ln>
        </p:spPr>
        <p:txBody>
          <a:bodyPr spcFirstLastPara="1" wrap="square" lIns="91425" tIns="45700" rIns="91425" bIns="45700" anchor="t" anchorCtr="0">
            <a:normAutofit lnSpcReduction="10000"/>
          </a:bodyPr>
          <a:lstStyle/>
          <a:p>
            <a:pPr marL="228600" marR="0" lvl="0" indent="-228600" algn="ctr" rtl="0">
              <a:lnSpc>
                <a:spcPct val="90000"/>
              </a:lnSpc>
              <a:spcBef>
                <a:spcPts val="0"/>
              </a:spcBef>
              <a:spcAft>
                <a:spcPts val="0"/>
              </a:spcAft>
              <a:buClr>
                <a:srgbClr val="BABBBA"/>
              </a:buClr>
              <a:buSzPts val="6600"/>
              <a:buFont typeface="Arial"/>
              <a:buNone/>
            </a:pPr>
            <a:r>
              <a:rPr lang="en-US" sz="5400" b="0" i="0" u="none" strike="noStrike" cap="none" dirty="0">
                <a:solidFill>
                  <a:schemeClr val="lt1"/>
                </a:solidFill>
                <a:latin typeface="Arial"/>
                <a:ea typeface="Arial"/>
                <a:cs typeface="Arial"/>
                <a:sym typeface="Arial"/>
              </a:rPr>
              <a:t>Which one is spiritually gifted </a:t>
            </a:r>
            <a:endParaRPr sz="1100" dirty="0">
              <a:solidFill>
                <a:schemeClr val="lt1"/>
              </a:solidFill>
            </a:endParaRPr>
          </a:p>
          <a:p>
            <a:pPr marL="228600" marR="0" lvl="0" indent="-228600" algn="ctr" rtl="0">
              <a:lnSpc>
                <a:spcPct val="90000"/>
              </a:lnSpc>
              <a:spcBef>
                <a:spcPts val="0"/>
              </a:spcBef>
              <a:spcAft>
                <a:spcPts val="0"/>
              </a:spcAft>
              <a:buClr>
                <a:srgbClr val="BABBBA"/>
              </a:buClr>
              <a:buSzPts val="6600"/>
              <a:buFont typeface="Arial"/>
              <a:buNone/>
            </a:pPr>
            <a:r>
              <a:rPr lang="en-US" sz="5400" b="0" i="0" u="none" strike="noStrike" cap="none" dirty="0">
                <a:solidFill>
                  <a:schemeClr val="lt1"/>
                </a:solidFill>
                <a:latin typeface="Arial"/>
                <a:ea typeface="Arial"/>
                <a:cs typeface="Arial"/>
                <a:sym typeface="Arial"/>
              </a:rPr>
              <a:t>and which one is talented? </a:t>
            </a:r>
            <a:endParaRPr sz="1100" dirty="0">
              <a:solidFill>
                <a:schemeClr val="lt1"/>
              </a:solidFill>
            </a:endParaRPr>
          </a:p>
        </p:txBody>
      </p:sp>
      <p:sp>
        <p:nvSpPr>
          <p:cNvPr id="2" name="TextBox 1">
            <a:extLst>
              <a:ext uri="{FF2B5EF4-FFF2-40B4-BE49-F238E27FC236}">
                <a16:creationId xmlns:a16="http://schemas.microsoft.com/office/drawing/2014/main" id="{C1F22C16-CB2F-5DE8-5155-C672D354B4D9}"/>
              </a:ext>
            </a:extLst>
          </p:cNvPr>
          <p:cNvSpPr txBox="1"/>
          <p:nvPr/>
        </p:nvSpPr>
        <p:spPr>
          <a:xfrm>
            <a:off x="966107" y="4249043"/>
            <a:ext cx="10259786" cy="2277547"/>
          </a:xfrm>
          <a:prstGeom prst="rect">
            <a:avLst/>
          </a:prstGeom>
          <a:noFill/>
        </p:spPr>
        <p:txBody>
          <a:bodyPr wrap="square" rtlCol="0">
            <a:spAutoFit/>
          </a:bodyPr>
          <a:lstStyle/>
          <a:p>
            <a:pPr algn="l"/>
            <a:r>
              <a:rPr lang="en-US" sz="3200" b="1" i="0" u="none" strike="noStrike" dirty="0">
                <a:solidFill>
                  <a:schemeClr val="bg1"/>
                </a:solidFill>
                <a:effectLst/>
                <a:latin typeface="system-ui"/>
              </a:rPr>
              <a:t>Deuteronomy 8:18 </a:t>
            </a:r>
            <a:r>
              <a:rPr lang="en-US" sz="3200" b="0" i="0" u="none" strike="noStrike" dirty="0">
                <a:solidFill>
                  <a:schemeClr val="bg1"/>
                </a:solidFill>
                <a:effectLst/>
                <a:latin typeface="system-ui"/>
              </a:rPr>
              <a:t>(NIV) </a:t>
            </a:r>
            <a:r>
              <a:rPr lang="en-US" sz="3200" b="1" i="0" u="none" strike="noStrike" baseline="30000" dirty="0">
                <a:solidFill>
                  <a:schemeClr val="bg1"/>
                </a:solidFill>
                <a:effectLst/>
                <a:latin typeface="system-ui"/>
              </a:rPr>
              <a:t>18 </a:t>
            </a:r>
            <a:r>
              <a:rPr lang="en-US" sz="3200" b="0" i="0" u="none" strike="noStrike" dirty="0">
                <a:solidFill>
                  <a:schemeClr val="bg1"/>
                </a:solidFill>
                <a:effectLst/>
                <a:latin typeface="system-ui"/>
              </a:rPr>
              <a:t>But remember the Lord your God, for it is he who gives you the ability to produce wealth, and so confirms his covenant, which he swore to your ancestors, as it is today. - 1</a:t>
            </a:r>
            <a:r>
              <a:rPr lang="en-US" sz="3200" b="0" i="0" u="none" strike="noStrike" baseline="30000" dirty="0">
                <a:solidFill>
                  <a:schemeClr val="bg1"/>
                </a:solidFill>
                <a:effectLst/>
                <a:latin typeface="system-ui"/>
              </a:rPr>
              <a:t>st</a:t>
            </a:r>
            <a:r>
              <a:rPr lang="en-US" sz="3200" b="0" i="0" u="none" strike="noStrike" dirty="0">
                <a:solidFill>
                  <a:schemeClr val="bg1"/>
                </a:solidFill>
                <a:effectLst/>
                <a:latin typeface="system-ui"/>
              </a:rPr>
              <a:t> Birth</a:t>
            </a:r>
          </a:p>
          <a:p>
            <a:endParaRPr lang="en-US" dirty="0"/>
          </a:p>
        </p:txBody>
      </p:sp>
      <p:sp>
        <p:nvSpPr>
          <p:cNvPr id="3" name="TextBox 2">
            <a:extLst>
              <a:ext uri="{FF2B5EF4-FFF2-40B4-BE49-F238E27FC236}">
                <a16:creationId xmlns:a16="http://schemas.microsoft.com/office/drawing/2014/main" id="{6E5D0F98-E3DE-E0AF-F5AD-3F91D910C4B9}"/>
              </a:ext>
            </a:extLst>
          </p:cNvPr>
          <p:cNvSpPr txBox="1"/>
          <p:nvPr/>
        </p:nvSpPr>
        <p:spPr>
          <a:xfrm>
            <a:off x="925285" y="2478465"/>
            <a:ext cx="10140043" cy="1569660"/>
          </a:xfrm>
          <a:prstGeom prst="rect">
            <a:avLst/>
          </a:prstGeom>
          <a:noFill/>
        </p:spPr>
        <p:txBody>
          <a:bodyPr wrap="square" rtlCol="0">
            <a:spAutoFit/>
          </a:bodyPr>
          <a:lstStyle/>
          <a:p>
            <a:r>
              <a:rPr lang="en-US" sz="3200" b="1" i="0" u="none" strike="noStrike" dirty="0">
                <a:solidFill>
                  <a:schemeClr val="bg1"/>
                </a:solidFill>
                <a:effectLst/>
                <a:latin typeface="system-ui"/>
              </a:rPr>
              <a:t>1 Corinthians 12: 11 </a:t>
            </a:r>
            <a:r>
              <a:rPr lang="en-US" sz="3200" b="0" i="0" u="none" strike="noStrike" dirty="0">
                <a:solidFill>
                  <a:schemeClr val="bg1"/>
                </a:solidFill>
                <a:effectLst/>
                <a:latin typeface="system-ui"/>
              </a:rPr>
              <a:t>All these are the work of one and the same Spirit, and he distributes them to each one, just as he determines. – 2</a:t>
            </a:r>
            <a:r>
              <a:rPr lang="en-US" sz="3200" b="0" i="0" u="none" strike="noStrike" baseline="30000" dirty="0">
                <a:solidFill>
                  <a:schemeClr val="bg1"/>
                </a:solidFill>
                <a:effectLst/>
                <a:latin typeface="system-ui"/>
              </a:rPr>
              <a:t>nd</a:t>
            </a:r>
            <a:r>
              <a:rPr lang="en-US" sz="3200" b="0" i="0" u="none" strike="noStrike" dirty="0">
                <a:solidFill>
                  <a:schemeClr val="bg1"/>
                </a:solidFill>
                <a:effectLst/>
                <a:latin typeface="system-ui"/>
              </a:rPr>
              <a:t> Birth</a:t>
            </a:r>
            <a:endParaRPr lang="en-US" sz="32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500"/>
                                        <p:tgtEl>
                                          <p:spTgt spid="1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9">
                                            <p:txEl>
                                              <p:pRg st="1" end="1"/>
                                            </p:txEl>
                                          </p:spTgt>
                                        </p:tgtEl>
                                        <p:attrNameLst>
                                          <p:attrName>style.visibility</p:attrName>
                                        </p:attrNameLst>
                                      </p:cBhvr>
                                      <p:to>
                                        <p:strVal val="visible"/>
                                      </p:to>
                                    </p:set>
                                    <p:animEffect transition="in" filter="fade">
                                      <p:cBhvr>
                                        <p:cTn id="10" dur="500"/>
                                        <p:tgtEl>
                                          <p:spTgt spid="1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3">
            <a:alphaModFix/>
          </a:blip>
          <a:srcRect l="1250" t="1111" r="1249" b="2223"/>
          <a:stretch/>
        </p:blipFill>
        <p:spPr>
          <a:xfrm>
            <a:off x="0" y="0"/>
            <a:ext cx="12192000" cy="6858000"/>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pic>
        <p:nvPicPr>
          <p:cNvPr id="211" name="Google Shape;211;p17"/>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12" name="Google Shape;212;p17"/>
          <p:cNvSpPr txBox="1"/>
          <p:nvPr/>
        </p:nvSpPr>
        <p:spPr>
          <a:xfrm>
            <a:off x="2432957" y="602159"/>
            <a:ext cx="831124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What are some Spiritual Gifts?</a:t>
            </a:r>
            <a:endParaRPr sz="1800" b="0" i="0" u="none" strike="noStrike" cap="none" dirty="0">
              <a:solidFill>
                <a:srgbClr val="FFFFFF"/>
              </a:solidFill>
              <a:latin typeface="Arial"/>
              <a:ea typeface="Arial"/>
              <a:cs typeface="Arial"/>
              <a:sym typeface="Arial"/>
            </a:endParaRPr>
          </a:p>
        </p:txBody>
      </p:sp>
      <p:pic>
        <p:nvPicPr>
          <p:cNvPr id="213" name="Google Shape;213;p17"/>
          <p:cNvPicPr preferRelativeResize="0"/>
          <p:nvPr/>
        </p:nvPicPr>
        <p:blipFill rotWithShape="1">
          <a:blip r:embed="rId4">
            <a:alphaModFix amt="35000"/>
          </a:blip>
          <a:srcRect r="10000" b="30000"/>
          <a:stretch/>
        </p:blipFill>
        <p:spPr>
          <a:xfrm>
            <a:off x="3429000" y="2057400"/>
            <a:ext cx="8763000" cy="4800600"/>
          </a:xfrm>
          <a:prstGeom prst="rect">
            <a:avLst/>
          </a:prstGeom>
          <a:noFill/>
          <a:ln>
            <a:noFill/>
          </a:ln>
        </p:spPr>
      </p:pic>
      <p:sp>
        <p:nvSpPr>
          <p:cNvPr id="214" name="Google Shape;214;p17"/>
          <p:cNvSpPr txBox="1"/>
          <p:nvPr/>
        </p:nvSpPr>
        <p:spPr>
          <a:xfrm>
            <a:off x="1387929" y="1698171"/>
            <a:ext cx="9895114" cy="1828800"/>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rgbClr val="FFFFFF"/>
              </a:buClr>
              <a:buSzPts val="3200"/>
            </a:pPr>
            <a:r>
              <a:rPr lang="en-US" sz="3200" b="0" i="0" u="none" strike="noStrike" cap="none" dirty="0">
                <a:solidFill>
                  <a:srgbClr val="FFFFFF"/>
                </a:solidFill>
                <a:latin typeface="Arial"/>
                <a:ea typeface="Arial"/>
                <a:cs typeface="Arial"/>
                <a:sym typeface="Arial"/>
              </a:rPr>
              <a:t>In </a:t>
            </a:r>
            <a:r>
              <a:rPr lang="en-US" sz="3600" b="1" i="0" u="none" strike="noStrike" cap="none" dirty="0">
                <a:solidFill>
                  <a:srgbClr val="FFFFFF"/>
                </a:solidFill>
                <a:latin typeface="Arial"/>
                <a:ea typeface="Arial"/>
                <a:cs typeface="Arial"/>
                <a:sym typeface="Arial"/>
              </a:rPr>
              <a:t>1 Corinthians 12</a:t>
            </a:r>
            <a:r>
              <a:rPr lang="en-US" sz="3200" b="0" i="0" u="none" strike="noStrike" cap="none" dirty="0">
                <a:solidFill>
                  <a:srgbClr val="FFFFFF"/>
                </a:solidFill>
                <a:latin typeface="Arial"/>
                <a:ea typeface="Arial"/>
                <a:cs typeface="Arial"/>
                <a:sym typeface="Arial"/>
              </a:rPr>
              <a:t>, Paul includes: </a:t>
            </a:r>
            <a:r>
              <a:rPr lang="en-US" sz="3200" b="0" i="1" u="none" strike="noStrike" cap="none" dirty="0">
                <a:solidFill>
                  <a:srgbClr val="FFFFFF"/>
                </a:solidFill>
                <a:latin typeface="Arial"/>
                <a:ea typeface="Arial"/>
                <a:cs typeface="Arial"/>
                <a:sym typeface="Arial"/>
              </a:rPr>
              <a:t>wisdom, knowledge, faith, healing, miracles, prophesy, discernment, interpretation of tongues, helps and administration.</a:t>
            </a:r>
            <a:endParaRPr dirty="0"/>
          </a:p>
        </p:txBody>
      </p:sp>
      <p:sp>
        <p:nvSpPr>
          <p:cNvPr id="215" name="Google Shape;215;p17"/>
          <p:cNvSpPr txBox="1"/>
          <p:nvPr/>
        </p:nvSpPr>
        <p:spPr>
          <a:xfrm>
            <a:off x="1387929" y="3886200"/>
            <a:ext cx="10042071" cy="20574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rgbClr val="FFFFFF"/>
              </a:buClr>
              <a:buSzPts val="3200"/>
            </a:pPr>
            <a:r>
              <a:rPr lang="en-US" sz="3200" b="0" i="0" u="none" strike="noStrike" cap="none" dirty="0">
                <a:solidFill>
                  <a:srgbClr val="FFFFFF"/>
                </a:solidFill>
                <a:latin typeface="Arial"/>
                <a:ea typeface="Arial"/>
                <a:cs typeface="Arial"/>
                <a:sym typeface="Arial"/>
              </a:rPr>
              <a:t>In </a:t>
            </a:r>
            <a:r>
              <a:rPr lang="en-US" sz="3600" b="1" i="0" u="none" strike="noStrike" cap="none" dirty="0">
                <a:solidFill>
                  <a:srgbClr val="FFFFFF"/>
                </a:solidFill>
                <a:latin typeface="Arial"/>
                <a:ea typeface="Arial"/>
                <a:cs typeface="Arial"/>
                <a:sym typeface="Arial"/>
              </a:rPr>
              <a:t>Ephesians 4</a:t>
            </a:r>
            <a:r>
              <a:rPr lang="en-US" sz="3200" b="0" i="0" u="none" strike="noStrike" cap="none" dirty="0">
                <a:solidFill>
                  <a:srgbClr val="FFFFFF"/>
                </a:solidFill>
                <a:latin typeface="Arial"/>
                <a:ea typeface="Arial"/>
                <a:cs typeface="Arial"/>
                <a:sym typeface="Arial"/>
              </a:rPr>
              <a:t> and </a:t>
            </a:r>
            <a:r>
              <a:rPr lang="en-US" sz="3600" b="1" i="0" u="none" strike="noStrike" cap="none" dirty="0">
                <a:solidFill>
                  <a:srgbClr val="FFFFFF"/>
                </a:solidFill>
                <a:latin typeface="Arial"/>
                <a:ea typeface="Arial"/>
                <a:cs typeface="Arial"/>
                <a:sym typeface="Arial"/>
              </a:rPr>
              <a:t>1 Corinthians 12, </a:t>
            </a:r>
            <a:r>
              <a:rPr lang="en-US" sz="3200" b="0" i="0" u="none" strike="noStrike" cap="none" dirty="0">
                <a:solidFill>
                  <a:srgbClr val="FFFFFF"/>
                </a:solidFill>
                <a:latin typeface="Arial"/>
                <a:ea typeface="Arial"/>
                <a:cs typeface="Arial"/>
                <a:sym typeface="Arial"/>
              </a:rPr>
              <a:t>Paul lists five equipping positions in the church. </a:t>
            </a:r>
            <a:endParaRPr dirty="0"/>
          </a:p>
          <a:p>
            <a:pPr marL="228600" marR="0" lvl="0" indent="-228600" algn="l" rtl="0">
              <a:lnSpc>
                <a:spcPct val="90000"/>
              </a:lnSpc>
              <a:spcBef>
                <a:spcPts val="1000"/>
              </a:spcBef>
              <a:spcAft>
                <a:spcPts val="0"/>
              </a:spcAft>
              <a:buClr>
                <a:srgbClr val="FFFFFF"/>
              </a:buClr>
              <a:buSzPts val="3200"/>
              <a:buFont typeface="Arial"/>
              <a:buNone/>
            </a:pPr>
            <a:r>
              <a:rPr lang="en-US" sz="3200" b="0" i="0" u="none" strike="noStrike" cap="none" dirty="0">
                <a:solidFill>
                  <a:srgbClr val="FFFFFF"/>
                </a:solidFill>
                <a:latin typeface="Arial"/>
                <a:ea typeface="Arial"/>
                <a:cs typeface="Arial"/>
                <a:sym typeface="Arial"/>
              </a:rPr>
              <a:t>   </a:t>
            </a:r>
            <a:r>
              <a:rPr lang="en-US" sz="3600" b="1" i="0" u="none" strike="noStrike" cap="none" dirty="0">
                <a:solidFill>
                  <a:srgbClr val="FFFFFF"/>
                </a:solidFill>
                <a:latin typeface="Arial"/>
                <a:ea typeface="Arial"/>
                <a:cs typeface="Arial"/>
                <a:sym typeface="Arial"/>
              </a:rPr>
              <a:t>These are: </a:t>
            </a:r>
            <a:r>
              <a:rPr lang="en-US" sz="3200" u="none" strike="noStrike" cap="none" dirty="0">
                <a:solidFill>
                  <a:srgbClr val="FFFFFF"/>
                </a:solidFill>
                <a:latin typeface="Carter One"/>
                <a:ea typeface="Carter One"/>
                <a:cs typeface="Carter One"/>
                <a:sym typeface="Carter One"/>
              </a:rPr>
              <a:t>Apostles, Prophets, Evangelists, </a:t>
            </a:r>
            <a:endParaRPr dirty="0">
              <a:latin typeface="Carter One"/>
              <a:ea typeface="Carter One"/>
              <a:cs typeface="Carter One"/>
              <a:sym typeface="Carter One"/>
            </a:endParaRPr>
          </a:p>
          <a:p>
            <a:pPr marL="228600" marR="0" lvl="0" indent="-228600" algn="l" rtl="0">
              <a:lnSpc>
                <a:spcPct val="90000"/>
              </a:lnSpc>
              <a:spcBef>
                <a:spcPts val="1000"/>
              </a:spcBef>
              <a:spcAft>
                <a:spcPts val="0"/>
              </a:spcAft>
              <a:buClr>
                <a:srgbClr val="FFFFFF"/>
              </a:buClr>
              <a:buSzPts val="3200"/>
              <a:buFont typeface="Arial"/>
              <a:buNone/>
            </a:pPr>
            <a:r>
              <a:rPr lang="en-US" sz="3200" u="none" strike="noStrike" cap="none" dirty="0">
                <a:solidFill>
                  <a:srgbClr val="FFFFFF"/>
                </a:solidFill>
                <a:latin typeface="Carter One"/>
                <a:ea typeface="Carter One"/>
                <a:cs typeface="Carter One"/>
                <a:sym typeface="Carter One"/>
              </a:rPr>
              <a:t>   Pastors and Teachers.</a:t>
            </a:r>
            <a:endParaRPr dirty="0">
              <a:latin typeface="Carter One"/>
              <a:ea typeface="Carter One"/>
              <a:cs typeface="Carter One"/>
              <a:sym typeface="Carter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5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xEl>
                                              <p:pRg st="0" end="0"/>
                                            </p:txEl>
                                          </p:spTgt>
                                        </p:tgtEl>
                                        <p:attrNameLst>
                                          <p:attrName>style.visibility</p:attrName>
                                        </p:attrNameLst>
                                      </p:cBhvr>
                                      <p:to>
                                        <p:strVal val="visible"/>
                                      </p:to>
                                    </p:set>
                                    <p:animEffect transition="in" filter="fade">
                                      <p:cBhvr>
                                        <p:cTn id="12" dur="500"/>
                                        <p:tgtEl>
                                          <p:spTgt spid="2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
                                            <p:txEl>
                                              <p:pRg st="1" end="1"/>
                                            </p:txEl>
                                          </p:spTgt>
                                        </p:tgtEl>
                                        <p:attrNameLst>
                                          <p:attrName>style.visibility</p:attrName>
                                        </p:attrNameLst>
                                      </p:cBhvr>
                                      <p:to>
                                        <p:strVal val="visible"/>
                                      </p:to>
                                    </p:set>
                                    <p:animEffect transition="in" filter="fade">
                                      <p:cBhvr>
                                        <p:cTn id="17" dur="500"/>
                                        <p:tgtEl>
                                          <p:spTgt spid="2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
                                            <p:txEl>
                                              <p:pRg st="2" end="2"/>
                                            </p:txEl>
                                          </p:spTgt>
                                        </p:tgtEl>
                                        <p:attrNameLst>
                                          <p:attrName>style.visibility</p:attrName>
                                        </p:attrNameLst>
                                      </p:cBhvr>
                                      <p:to>
                                        <p:strVal val="visible"/>
                                      </p:to>
                                    </p:set>
                                    <p:animEffect transition="in" filter="fade">
                                      <p:cBhvr>
                                        <p:cTn id="22" dur="500"/>
                                        <p:tgtEl>
                                          <p:spTgt spid="215">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220" name="Google Shape;220;p18"/>
          <p:cNvPicPr preferRelativeResize="0"/>
          <p:nvPr/>
        </p:nvPicPr>
        <p:blipFill rotWithShape="1">
          <a:blip r:embed="rId3">
            <a:alphaModFix/>
          </a:blip>
          <a:srcRect/>
          <a:stretch/>
        </p:blipFill>
        <p:spPr>
          <a:xfrm>
            <a:off x="8382000" y="3962400"/>
            <a:ext cx="3810000" cy="2857500"/>
          </a:xfrm>
          <a:prstGeom prst="rect">
            <a:avLst/>
          </a:prstGeom>
          <a:noFill/>
          <a:ln>
            <a:noFill/>
          </a:ln>
        </p:spPr>
      </p:pic>
      <p:sp>
        <p:nvSpPr>
          <p:cNvPr id="221" name="Google Shape;221;p18"/>
          <p:cNvSpPr txBox="1"/>
          <p:nvPr/>
        </p:nvSpPr>
        <p:spPr>
          <a:xfrm>
            <a:off x="228600" y="365125"/>
            <a:ext cx="10515600" cy="1325563"/>
          </a:xfrm>
          <a:prstGeom prst="rect">
            <a:avLst/>
          </a:prstGeom>
          <a:noFill/>
          <a:ln>
            <a:noFill/>
          </a:ln>
          <a:effectLst>
            <a:outerShdw dist="17961" dir="2700000" algn="ctr" rotWithShape="0">
              <a:srgbClr val="E7E6E6"/>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4400"/>
              <a:buFont typeface="Arial"/>
              <a:buNone/>
            </a:pPr>
            <a:r>
              <a:rPr lang="en-US" sz="4400" b="0" i="0" u="none" strike="noStrike" cap="none">
                <a:solidFill>
                  <a:srgbClr val="FFFFFF"/>
                </a:solidFill>
                <a:latin typeface="Arial"/>
                <a:ea typeface="Arial"/>
                <a:cs typeface="Arial"/>
                <a:sym typeface="Arial"/>
              </a:rPr>
              <a:t>No One is Excluded</a:t>
            </a:r>
            <a:endParaRPr/>
          </a:p>
        </p:txBody>
      </p:sp>
      <p:sp>
        <p:nvSpPr>
          <p:cNvPr id="222" name="Google Shape;222;p18"/>
          <p:cNvSpPr txBox="1"/>
          <p:nvPr/>
        </p:nvSpPr>
        <p:spPr>
          <a:xfrm>
            <a:off x="0" y="1752600"/>
            <a:ext cx="12192000" cy="41148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100000"/>
              </a:lnSpc>
              <a:spcBef>
                <a:spcPts val="0"/>
              </a:spcBef>
              <a:spcAft>
                <a:spcPts val="0"/>
              </a:spcAft>
              <a:buClr>
                <a:srgbClr val="FFFFFF"/>
              </a:buClr>
              <a:buSzPts val="8000"/>
              <a:buFont typeface="Arial"/>
              <a:buNone/>
            </a:pPr>
            <a:r>
              <a:rPr lang="en-US" sz="8000" b="0" i="0" u="none" strike="noStrike" cap="none">
                <a:solidFill>
                  <a:srgbClr val="FFFFFF"/>
                </a:solidFill>
                <a:latin typeface="Tahoma"/>
                <a:ea typeface="Tahoma"/>
                <a:cs typeface="Tahoma"/>
                <a:sym typeface="Tahoma"/>
              </a:rPr>
              <a:t>Everybody </a:t>
            </a:r>
            <a:endParaRPr/>
          </a:p>
          <a:p>
            <a:pPr marL="228600" marR="0" lvl="0" indent="-228600" algn="ctr" rtl="0">
              <a:lnSpc>
                <a:spcPct val="100000"/>
              </a:lnSpc>
              <a:spcBef>
                <a:spcPts val="0"/>
              </a:spcBef>
              <a:spcAft>
                <a:spcPts val="0"/>
              </a:spcAft>
              <a:buClr>
                <a:srgbClr val="FFFFFF"/>
              </a:buClr>
              <a:buSzPts val="8000"/>
              <a:buFont typeface="Arial"/>
              <a:buNone/>
            </a:pPr>
            <a:r>
              <a:rPr lang="en-US" sz="8000" b="0" i="0" u="none" strike="noStrike" cap="none">
                <a:solidFill>
                  <a:srgbClr val="FFFFFF"/>
                </a:solidFill>
                <a:latin typeface="Tahoma"/>
                <a:ea typeface="Tahoma"/>
                <a:cs typeface="Tahoma"/>
                <a:sym typeface="Tahoma"/>
              </a:rPr>
              <a:t>Can Do Something  </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p:cTn id="7" dur="1000"/>
                                        <p:tgtEl>
                                          <p:spTgt spid="222">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22">
                                            <p:txEl>
                                              <p:pRg st="1" end="1"/>
                                            </p:txEl>
                                          </p:spTgt>
                                        </p:tgtEl>
                                        <p:attrNameLst>
                                          <p:attrName>style.visibility</p:attrName>
                                        </p:attrNameLst>
                                      </p:cBhvr>
                                      <p:to>
                                        <p:strVal val="visible"/>
                                      </p:to>
                                    </p:set>
                                    <p:animEffect transition="in" filter="fade">
                                      <p:cBhvr>
                                        <p:cTn id="10" dur="1000"/>
                                        <p:tgtEl>
                                          <p:spTgt spid="2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pic>
        <p:nvPicPr>
          <p:cNvPr id="227" name="Google Shape;227;p19"/>
          <p:cNvPicPr preferRelativeResize="0"/>
          <p:nvPr/>
        </p:nvPicPr>
        <p:blipFill rotWithShape="1">
          <a:blip r:embed="rId3">
            <a:alphaModFix amt="20000"/>
          </a:blip>
          <a:srcRect/>
          <a:stretch/>
        </p:blipFill>
        <p:spPr>
          <a:xfrm>
            <a:off x="1" y="1"/>
            <a:ext cx="12192000" cy="6858000"/>
          </a:xfrm>
          <a:prstGeom prst="rect">
            <a:avLst/>
          </a:prstGeom>
          <a:noFill/>
          <a:ln>
            <a:noFill/>
          </a:ln>
        </p:spPr>
      </p:pic>
      <p:sp>
        <p:nvSpPr>
          <p:cNvPr id="228" name="Google Shape;228;p19"/>
          <p:cNvSpPr txBox="1"/>
          <p:nvPr/>
        </p:nvSpPr>
        <p:spPr>
          <a:xfrm>
            <a:off x="228600" y="365125"/>
            <a:ext cx="10515600" cy="1325563"/>
          </a:xfrm>
          <a:prstGeom prst="rect">
            <a:avLst/>
          </a:prstGeom>
          <a:noFill/>
          <a:ln>
            <a:noFill/>
          </a:ln>
          <a:effectLst>
            <a:outerShdw dist="17961" dir="2700000" algn="ctr" rotWithShape="0">
              <a:srgbClr val="E7E6E6"/>
            </a:outerShdw>
          </a:effectLst>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4400"/>
              <a:buFont typeface="Arial"/>
              <a:buNone/>
            </a:pPr>
            <a:r>
              <a:rPr lang="en-US" sz="4400" b="0" i="0" u="none" strike="noStrike" cap="none">
                <a:solidFill>
                  <a:srgbClr val="FFFFFF"/>
                </a:solidFill>
                <a:latin typeface="Arial"/>
                <a:ea typeface="Arial"/>
                <a:cs typeface="Arial"/>
                <a:sym typeface="Arial"/>
              </a:rPr>
              <a:t>Where do you grow best?</a:t>
            </a:r>
            <a:endParaRPr/>
          </a:p>
        </p:txBody>
      </p:sp>
      <p:sp>
        <p:nvSpPr>
          <p:cNvPr id="229" name="Google Shape;229;p19"/>
          <p:cNvSpPr txBox="1"/>
          <p:nvPr/>
        </p:nvSpPr>
        <p:spPr>
          <a:xfrm>
            <a:off x="0" y="1752600"/>
            <a:ext cx="12192000" cy="41148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000000"/>
              </a:buClr>
              <a:buSzPts val="3600"/>
              <a:buFont typeface="Arial"/>
              <a:buNone/>
            </a:pPr>
            <a:r>
              <a:rPr lang="en-US" sz="3600" b="0" i="0" u="none" strike="noStrike" cap="none">
                <a:solidFill>
                  <a:srgbClr val="000000"/>
                </a:solidFill>
                <a:latin typeface="Tahoma"/>
                <a:ea typeface="Tahoma"/>
                <a:cs typeface="Tahoma"/>
                <a:sym typeface="Tahoma"/>
              </a:rPr>
              <a:t>  </a:t>
            </a:r>
            <a:r>
              <a:rPr lang="en-US" sz="3600" b="0" i="0" u="none" strike="noStrike" cap="none">
                <a:solidFill>
                  <a:srgbClr val="FFFFFF"/>
                </a:solidFill>
                <a:latin typeface="Avenir"/>
                <a:ea typeface="Avenir"/>
                <a:cs typeface="Avenir"/>
                <a:sym typeface="Avenir"/>
              </a:rPr>
              <a:t>The only way for the </a:t>
            </a:r>
            <a:r>
              <a:rPr lang="en-US" sz="3600" b="1" i="0" u="none" strike="noStrike" cap="none">
                <a:solidFill>
                  <a:srgbClr val="FFFFFF"/>
                </a:solidFill>
                <a:latin typeface="Avenir"/>
                <a:ea typeface="Avenir"/>
                <a:cs typeface="Avenir"/>
                <a:sym typeface="Avenir"/>
              </a:rPr>
              <a:t>gift</a:t>
            </a:r>
            <a:r>
              <a:rPr lang="en-US" sz="3600" b="0" i="0" u="none" strike="noStrike" cap="none">
                <a:solidFill>
                  <a:srgbClr val="FFFFFF"/>
                </a:solidFill>
                <a:latin typeface="Avenir"/>
                <a:ea typeface="Avenir"/>
                <a:cs typeface="Avenir"/>
                <a:sym typeface="Avenir"/>
              </a:rPr>
              <a:t> to grow is in the best soil.</a:t>
            </a:r>
            <a:endParaRPr/>
          </a:p>
          <a:p>
            <a:pPr marL="228600" marR="0" lvl="0" indent="-228600" algn="ctr" rtl="0">
              <a:lnSpc>
                <a:spcPct val="90000"/>
              </a:lnSpc>
              <a:spcBef>
                <a:spcPts val="0"/>
              </a:spcBef>
              <a:spcAft>
                <a:spcPts val="0"/>
              </a:spcAft>
              <a:buClr>
                <a:schemeClr val="dk1"/>
              </a:buClr>
              <a:buSzPts val="8800"/>
              <a:buFont typeface="Arial"/>
              <a:buNone/>
            </a:pPr>
            <a:endParaRPr sz="8800" b="0" i="0" u="none" strike="noStrike" cap="none">
              <a:solidFill>
                <a:srgbClr val="FFFFFF"/>
              </a:solidFill>
              <a:latin typeface="Avenir"/>
              <a:ea typeface="Avenir"/>
              <a:cs typeface="Avenir"/>
              <a:sym typeface="Avenir"/>
            </a:endParaRPr>
          </a:p>
          <a:p>
            <a:pPr marL="228600" marR="0" lvl="0" indent="-228600" algn="ctr" rtl="0">
              <a:lnSpc>
                <a:spcPct val="90000"/>
              </a:lnSpc>
              <a:spcBef>
                <a:spcPts val="0"/>
              </a:spcBef>
              <a:spcAft>
                <a:spcPts val="0"/>
              </a:spcAft>
              <a:buClr>
                <a:srgbClr val="FFFFFF"/>
              </a:buClr>
              <a:buSzPts val="6600"/>
              <a:buFont typeface="Arial"/>
              <a:buNone/>
            </a:pPr>
            <a:r>
              <a:rPr lang="en-US" sz="6600" b="0" i="0" u="none" strike="noStrike" cap="none">
                <a:solidFill>
                  <a:srgbClr val="FFFFFF"/>
                </a:solidFill>
                <a:latin typeface="Tahoma"/>
                <a:ea typeface="Tahoma"/>
                <a:cs typeface="Tahoma"/>
                <a:sym typeface="Tahoma"/>
              </a:rPr>
              <a:t>The Church</a:t>
            </a:r>
            <a:r>
              <a:rPr lang="en-US" sz="2800" b="0" i="0" u="none" strike="noStrike" cap="none">
                <a:solidFill>
                  <a:srgbClr val="FFFFFF"/>
                </a:solidFill>
                <a:latin typeface="Tahoma"/>
                <a:ea typeface="Tahoma"/>
                <a:cs typeface="Tahoma"/>
                <a:sym typeface="Tahoma"/>
              </a:rPr>
              <a:t>  </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fade">
                                      <p:cBhvr>
                                        <p:cTn id="7" dur="500"/>
                                        <p:tgtEl>
                                          <p:spTgt spid="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xEl>
                                              <p:pRg st="1" end="1"/>
                                            </p:txEl>
                                          </p:spTgt>
                                        </p:tgtEl>
                                        <p:attrNameLst>
                                          <p:attrName>style.visibility</p:attrName>
                                        </p:attrNameLst>
                                      </p:cBhvr>
                                      <p:to>
                                        <p:strVal val="visible"/>
                                      </p:to>
                                    </p:set>
                                    <p:animEffect transition="in" filter="fade">
                                      <p:cBhvr>
                                        <p:cTn id="12" dur="500"/>
                                        <p:tgtEl>
                                          <p:spTgt spid="2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
                                            <p:txEl>
                                              <p:pRg st="2" end="2"/>
                                            </p:txEl>
                                          </p:spTgt>
                                        </p:tgtEl>
                                        <p:attrNameLst>
                                          <p:attrName>style.visibility</p:attrName>
                                        </p:attrNameLst>
                                      </p:cBhvr>
                                      <p:to>
                                        <p:strVal val="visible"/>
                                      </p:to>
                                    </p:set>
                                    <p:animEffect transition="in" filter="fade">
                                      <p:cBhvr>
                                        <p:cTn id="17" dur="500"/>
                                        <p:tgtEl>
                                          <p:spTgt spid="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pic>
        <p:nvPicPr>
          <p:cNvPr id="234" name="Google Shape;234;p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9"/>
        <p:cNvGrpSpPr/>
        <p:nvPr/>
      </p:nvGrpSpPr>
      <p:grpSpPr>
        <a:xfrm>
          <a:off x="0" y="0"/>
          <a:ext cx="0" cy="0"/>
          <a:chOff x="0" y="0"/>
          <a:chExt cx="0" cy="0"/>
        </a:xfrm>
      </p:grpSpPr>
      <p:sp>
        <p:nvSpPr>
          <p:cNvPr id="240" name="Google Shape;240;p21"/>
          <p:cNvSpPr txBox="1"/>
          <p:nvPr/>
        </p:nvSpPr>
        <p:spPr>
          <a:xfrm>
            <a:off x="0" y="5029200"/>
            <a:ext cx="12192000" cy="18288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000000"/>
              </a:buClr>
              <a:buSzPts val="3600"/>
              <a:buFont typeface="Arial"/>
              <a:buNone/>
            </a:pPr>
            <a:r>
              <a:rPr lang="en-US" sz="3600" b="0" i="0" u="none" strike="noStrike" cap="none" dirty="0">
                <a:solidFill>
                  <a:schemeClr val="lt1"/>
                </a:solidFill>
                <a:latin typeface="Tahoma"/>
                <a:ea typeface="Tahoma"/>
                <a:cs typeface="Tahoma"/>
                <a:sym typeface="Tahoma"/>
              </a:rPr>
              <a:t>  </a:t>
            </a:r>
            <a:r>
              <a:rPr lang="en-US" sz="8000" b="0" i="0" u="none" strike="noStrike" cap="none" dirty="0">
                <a:solidFill>
                  <a:schemeClr val="lt1"/>
                </a:solidFill>
                <a:latin typeface="Arial"/>
                <a:ea typeface="Arial"/>
                <a:cs typeface="Arial"/>
                <a:sym typeface="Arial"/>
              </a:rPr>
              <a:t>Get ready to find out  </a:t>
            </a:r>
            <a:endParaRPr sz="8800" b="0" i="0" u="none" strike="noStrike" cap="none" dirty="0">
              <a:solidFill>
                <a:schemeClr val="lt1"/>
              </a:solidFill>
              <a:latin typeface="Arial"/>
              <a:ea typeface="Arial"/>
              <a:cs typeface="Arial"/>
              <a:sym typeface="Arial"/>
            </a:endParaRPr>
          </a:p>
        </p:txBody>
      </p:sp>
      <p:sp>
        <p:nvSpPr>
          <p:cNvPr id="241" name="Google Shape;241;p21"/>
          <p:cNvSpPr txBox="1"/>
          <p:nvPr/>
        </p:nvSpPr>
        <p:spPr>
          <a:xfrm>
            <a:off x="1387930" y="1722300"/>
            <a:ext cx="9789890" cy="1984286"/>
          </a:xfrm>
          <a:prstGeom prst="rect">
            <a:avLst/>
          </a:prstGeom>
          <a:noFill/>
          <a:ln>
            <a:solidFill>
              <a:schemeClr val="bg1"/>
            </a:solid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000000"/>
              </a:buClr>
              <a:buSzPts val="3600"/>
              <a:buFont typeface="Arial"/>
              <a:buNone/>
            </a:pPr>
            <a:r>
              <a:rPr lang="en-US" sz="3600" b="0" i="0" u="none" strike="noStrike" cap="none" dirty="0">
                <a:solidFill>
                  <a:schemeClr val="lt1"/>
                </a:solidFill>
                <a:latin typeface="Tahoma"/>
                <a:ea typeface="Tahoma"/>
                <a:cs typeface="Tahoma"/>
                <a:sym typeface="Tahoma"/>
              </a:rPr>
              <a:t>  </a:t>
            </a:r>
            <a:r>
              <a:rPr lang="en-US" sz="3600" b="0" i="0" u="none" strike="noStrike" cap="none" dirty="0">
                <a:solidFill>
                  <a:schemeClr val="lt1"/>
                </a:solidFill>
                <a:latin typeface="Avenir"/>
                <a:ea typeface="Avenir"/>
                <a:cs typeface="Avenir"/>
                <a:sym typeface="Avenir"/>
              </a:rPr>
              <a:t>“So you should earnestly desire the most helpful gifts. </a:t>
            </a:r>
            <a:endParaRPr sz="3600" dirty="0">
              <a:solidFill>
                <a:schemeClr val="lt1"/>
              </a:solidFill>
            </a:endParaRPr>
          </a:p>
          <a:p>
            <a:pPr marL="228600" marR="0" lvl="0" indent="-228600" algn="ctr" rtl="0">
              <a:lnSpc>
                <a:spcPct val="90000"/>
              </a:lnSpc>
              <a:spcBef>
                <a:spcPts val="0"/>
              </a:spcBef>
              <a:spcAft>
                <a:spcPts val="0"/>
              </a:spcAft>
              <a:buClr>
                <a:srgbClr val="B9BBBA"/>
              </a:buClr>
              <a:buSzPts val="3600"/>
              <a:buFont typeface="Arial"/>
              <a:buNone/>
            </a:pPr>
            <a:r>
              <a:rPr lang="en-US" sz="3600" b="0" i="0" u="none" strike="noStrike" cap="none" dirty="0">
                <a:solidFill>
                  <a:schemeClr val="lt1"/>
                </a:solidFill>
                <a:latin typeface="Avenir"/>
                <a:ea typeface="Avenir"/>
                <a:cs typeface="Avenir"/>
                <a:sym typeface="Avenir"/>
              </a:rPr>
              <a:t>But now let me show you </a:t>
            </a:r>
            <a:r>
              <a:rPr lang="en-US" sz="3600" b="1" i="0" u="none" strike="noStrike" cap="none" dirty="0">
                <a:solidFill>
                  <a:schemeClr val="lt1"/>
                </a:solidFill>
                <a:latin typeface="Avenir"/>
                <a:ea typeface="Avenir"/>
                <a:cs typeface="Avenir"/>
                <a:sym typeface="Avenir"/>
              </a:rPr>
              <a:t>a way of life that is best of all</a:t>
            </a:r>
            <a:r>
              <a:rPr lang="en-US" sz="3600" b="0" i="0" u="none" strike="noStrike" cap="none" dirty="0">
                <a:solidFill>
                  <a:schemeClr val="lt1"/>
                </a:solidFill>
                <a:latin typeface="Avenir"/>
                <a:ea typeface="Avenir"/>
                <a:cs typeface="Avenir"/>
                <a:sym typeface="Avenir"/>
              </a:rPr>
              <a:t>.”</a:t>
            </a:r>
            <a:endParaRPr sz="3600" b="0" i="0" u="none" strike="noStrike" cap="none" dirty="0">
              <a:solidFill>
                <a:schemeClr val="lt1"/>
              </a:solidFill>
              <a:latin typeface="Avenir"/>
              <a:ea typeface="Avenir"/>
              <a:cs typeface="Avenir"/>
              <a:sym typeface="Avenir"/>
            </a:endParaRPr>
          </a:p>
        </p:txBody>
      </p:sp>
      <p:sp>
        <p:nvSpPr>
          <p:cNvPr id="243" name="Google Shape;243;p21"/>
          <p:cNvSpPr txBox="1"/>
          <p:nvPr/>
        </p:nvSpPr>
        <p:spPr>
          <a:xfrm>
            <a:off x="2561975" y="310309"/>
            <a:ext cx="77724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B9BBBA"/>
              </a:buClr>
              <a:buSzPts val="4400"/>
              <a:buFont typeface="Tahoma"/>
              <a:buNone/>
            </a:pPr>
            <a:r>
              <a:rPr lang="en-US" sz="4400" b="1" i="0" u="none" strike="noStrike" cap="none" dirty="0">
                <a:solidFill>
                  <a:schemeClr val="lt1"/>
                </a:solidFill>
                <a:latin typeface="Tahoma"/>
                <a:ea typeface="Tahoma"/>
                <a:cs typeface="Tahoma"/>
                <a:sym typeface="Tahoma"/>
              </a:rPr>
              <a:t>1 Corinthians 12:31 </a:t>
            </a:r>
            <a:r>
              <a:rPr lang="en-US" sz="4000" b="0" i="0" u="none" strike="noStrike" cap="none" dirty="0">
                <a:solidFill>
                  <a:schemeClr val="lt1"/>
                </a:solidFill>
                <a:latin typeface="Tahoma"/>
                <a:ea typeface="Tahoma"/>
                <a:cs typeface="Tahoma"/>
                <a:sym typeface="Tahoma"/>
              </a:rPr>
              <a:t>(NLT)</a:t>
            </a:r>
            <a:endParaRPr sz="4400" b="0" i="0" u="none" strike="noStrike" cap="none" dirty="0">
              <a:solidFill>
                <a:schemeClr val="lt1"/>
              </a:solidFill>
              <a:latin typeface="Tahoma"/>
              <a:ea typeface="Tahoma"/>
              <a:cs typeface="Tahoma"/>
              <a:sym typeface="Tahoma"/>
            </a:endParaRPr>
          </a:p>
        </p:txBody>
      </p:sp>
      <p:sp>
        <p:nvSpPr>
          <p:cNvPr id="244" name="Google Shape;244;p21"/>
          <p:cNvSpPr txBox="1"/>
          <p:nvPr/>
        </p:nvSpPr>
        <p:spPr>
          <a:xfrm>
            <a:off x="838200" y="4050665"/>
            <a:ext cx="105156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B9BBBA"/>
              </a:buClr>
              <a:buSzPts val="4400"/>
              <a:buFont typeface="Arial"/>
              <a:buNone/>
            </a:pPr>
            <a:r>
              <a:rPr lang="en-US" sz="4400" b="0" i="0" u="none" strike="noStrike" cap="none">
                <a:solidFill>
                  <a:schemeClr val="lt1"/>
                </a:solidFill>
                <a:latin typeface="Arial"/>
                <a:ea typeface="Arial"/>
                <a:cs typeface="Arial"/>
                <a:sym typeface="Arial"/>
              </a:rPr>
              <a:t>What is my gift?</a:t>
            </a:r>
            <a:endParaRPr>
              <a:solidFill>
                <a:schemeClr val="lt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10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xEl>
                                              <p:pRg st="1" end="1"/>
                                            </p:txEl>
                                          </p:spTgt>
                                        </p:tgtEl>
                                        <p:attrNameLst>
                                          <p:attrName>style.visibility</p:attrName>
                                        </p:attrNameLst>
                                      </p:cBhvr>
                                      <p:to>
                                        <p:strVal val="visible"/>
                                      </p:to>
                                    </p:set>
                                    <p:animEffect transition="in" filter="fade">
                                      <p:cBhvr>
                                        <p:cTn id="12" dur="1000"/>
                                        <p:tgtEl>
                                          <p:spTgt spid="2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3">
                                            <p:txEl>
                                              <p:pRg st="0" end="0"/>
                                            </p:txEl>
                                          </p:spTgt>
                                        </p:tgtEl>
                                      </p:cBhvr>
                                    </p:animEffect>
                                    <p:set>
                                      <p:cBhvr>
                                        <p:cTn id="17" dur="1" fill="hold">
                                          <p:stCondLst>
                                            <p:cond delay="500"/>
                                          </p:stCondLst>
                                        </p:cTn>
                                        <p:tgtEl>
                                          <p:spTgt spid="243">
                                            <p:txEl>
                                              <p:pRg st="0" end="0"/>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41">
                                            <p:txEl>
                                              <p:pRg st="0" end="0"/>
                                            </p:txEl>
                                          </p:spTgt>
                                        </p:tgtEl>
                                      </p:cBhvr>
                                    </p:animEffect>
                                    <p:set>
                                      <p:cBhvr>
                                        <p:cTn id="20" dur="1" fill="hold">
                                          <p:stCondLst>
                                            <p:cond delay="500"/>
                                          </p:stCondLst>
                                        </p:cTn>
                                        <p:tgtEl>
                                          <p:spTgt spid="241">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41">
                                            <p:txEl>
                                              <p:pRg st="1" end="1"/>
                                            </p:txEl>
                                          </p:spTgt>
                                        </p:tgtEl>
                                      </p:cBhvr>
                                    </p:animEffect>
                                    <p:set>
                                      <p:cBhvr>
                                        <p:cTn id="23" dur="1" fill="hold">
                                          <p:stCondLst>
                                            <p:cond delay="500"/>
                                          </p:stCondLst>
                                        </p:cTn>
                                        <p:tgtEl>
                                          <p:spTgt spid="241">
                                            <p:txEl>
                                              <p:pRg st="1" end="1"/>
                                            </p:txEl>
                                          </p:spTgt>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fade">
                                      <p:cBhvr>
                                        <p:cTn id="27" dur="500"/>
                                        <p:tgtEl>
                                          <p:spTgt spid="244">
                                            <p:txEl>
                                              <p:pRg st="0" end="0"/>
                                            </p:txEl>
                                          </p:spTgt>
                                        </p:tgtEl>
                                      </p:cBhvr>
                                    </p:animEffect>
                                  </p:childTnLst>
                                </p:cTn>
                              </p:par>
                            </p:childTnLst>
                          </p:cTn>
                        </p:par>
                        <p:par>
                          <p:cTn id="28" fill="hold">
                            <p:stCondLst>
                              <p:cond delay="1000"/>
                            </p:stCondLst>
                            <p:childTnLst>
                              <p:par>
                                <p:cTn id="29" presetID="23" presetClass="entr" presetSubtype="16" fill="hold" nodeType="afterEffect">
                                  <p:stCondLst>
                                    <p:cond delay="1000"/>
                                  </p:stCondLst>
                                  <p:childTnLst>
                                    <p:set>
                                      <p:cBhvr>
                                        <p:cTn id="30" dur="1" fill="hold">
                                          <p:stCondLst>
                                            <p:cond delay="0"/>
                                          </p:stCondLst>
                                        </p:cTn>
                                        <p:tgtEl>
                                          <p:spTgt spid="240">
                                            <p:txEl>
                                              <p:pRg st="0" end="0"/>
                                            </p:txEl>
                                          </p:spTgt>
                                        </p:tgtEl>
                                        <p:attrNameLst>
                                          <p:attrName>style.visibility</p:attrName>
                                        </p:attrNameLst>
                                      </p:cBhvr>
                                      <p:to>
                                        <p:strVal val="visible"/>
                                      </p:to>
                                    </p:set>
                                    <p:anim calcmode="lin" valueType="num">
                                      <p:cBhvr additive="base">
                                        <p:cTn id="31" dur="500"/>
                                        <p:tgtEl>
                                          <p:spTgt spid="240">
                                            <p:txEl>
                                              <p:pRg st="0" end="0"/>
                                            </p:txEl>
                                          </p:spTgt>
                                        </p:tgtEl>
                                        <p:attrNameLst>
                                          <p:attrName>ppt_w</p:attrName>
                                        </p:attrNameLst>
                                      </p:cBhvr>
                                      <p:tavLst>
                                        <p:tav tm="0">
                                          <p:val>
                                            <p:strVal val="0"/>
                                          </p:val>
                                        </p:tav>
                                        <p:tav tm="100000">
                                          <p:val>
                                            <p:strVal val="#ppt_w"/>
                                          </p:val>
                                        </p:tav>
                                      </p:tavLst>
                                    </p:anim>
                                    <p:anim calcmode="lin" valueType="num">
                                      <p:cBhvr additive="base">
                                        <p:cTn id="32" dur="500"/>
                                        <p:tgtEl>
                                          <p:spTgt spid="240">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pic>
        <p:nvPicPr>
          <p:cNvPr id="250" name="Google Shape;250;p22"/>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51" name="Google Shape;251;p22"/>
          <p:cNvSpPr txBox="1"/>
          <p:nvPr/>
        </p:nvSpPr>
        <p:spPr>
          <a:xfrm>
            <a:off x="1826078" y="305088"/>
            <a:ext cx="8539843" cy="62478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rgbClr val="FFFFFF"/>
                </a:solidFill>
                <a:latin typeface="Arial"/>
                <a:ea typeface="Arial"/>
                <a:cs typeface="Arial"/>
                <a:sym typeface="Arial"/>
              </a:rPr>
              <a:t>To summarize what the </a:t>
            </a:r>
            <a:r>
              <a:rPr lang="en-US" sz="3200" b="1" i="0" u="none" strike="noStrike" cap="none" dirty="0">
                <a:solidFill>
                  <a:srgbClr val="FFFFFF"/>
                </a:solidFill>
                <a:latin typeface="Arial"/>
                <a:ea typeface="Arial"/>
                <a:cs typeface="Arial"/>
                <a:sym typeface="Arial"/>
              </a:rPr>
              <a:t>seven spiritual gifts </a:t>
            </a:r>
            <a:r>
              <a:rPr lang="en-US" sz="3200" b="0" i="0" u="none" strike="noStrike" cap="none" dirty="0">
                <a:solidFill>
                  <a:srgbClr val="FFFFFF"/>
                </a:solidFill>
                <a:latin typeface="Arial"/>
                <a:ea typeface="Arial"/>
                <a:cs typeface="Arial"/>
                <a:sym typeface="Arial"/>
              </a:rPr>
              <a:t>look like in action, imagine seven people around a dinner table having dinner together.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The hostess walks in with a dessert tray, and she accidently spills the tray.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How would the seven people representing each of the seven gifts in Romans 12:6-8 respond to a spilled dessert?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(1) The person with the gift of </a:t>
            </a:r>
            <a:r>
              <a:rPr lang="en-US" sz="3200" b="0" i="0" u="sng" strike="noStrike" cap="none" dirty="0">
                <a:solidFill>
                  <a:srgbClr val="FFFFFF"/>
                </a:solidFill>
                <a:latin typeface="Arial"/>
                <a:ea typeface="Arial"/>
                <a:cs typeface="Arial"/>
                <a:sym typeface="Arial"/>
              </a:rPr>
              <a:t>prophecy</a:t>
            </a:r>
            <a:r>
              <a:rPr lang="en-US" sz="3200" b="0" i="0" u="none" strike="noStrike" cap="none" dirty="0">
                <a:solidFill>
                  <a:srgbClr val="FFFFFF"/>
                </a:solidFill>
                <a:latin typeface="Arial"/>
                <a:ea typeface="Arial"/>
                <a:cs typeface="Arial"/>
                <a:sym typeface="Arial"/>
              </a:rPr>
              <a:t> would say, </a:t>
            </a:r>
            <a:r>
              <a:rPr lang="en-US" sz="3200" b="1" i="0" u="none" strike="noStrike" cap="none" dirty="0">
                <a:solidFill>
                  <a:srgbClr val="FFFFFF"/>
                </a:solidFill>
                <a:latin typeface="Arial"/>
                <a:ea typeface="Arial"/>
                <a:cs typeface="Arial"/>
                <a:sym typeface="Arial"/>
              </a:rPr>
              <a:t>“That’s what happens, when you’re not careful.”</a:t>
            </a:r>
            <a:endParaRPr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pic>
        <p:nvPicPr>
          <p:cNvPr id="256" name="Google Shape;256;p23"/>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57" name="Google Shape;257;p23"/>
          <p:cNvSpPr txBox="1"/>
          <p:nvPr/>
        </p:nvSpPr>
        <p:spPr>
          <a:xfrm>
            <a:off x="1208314" y="152400"/>
            <a:ext cx="9862457" cy="6570989"/>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His motivation is to convict people of their sin, what they did wrong.</a:t>
            </a:r>
          </a:p>
          <a:p>
            <a:pPr marL="0" marR="0" lvl="0" indent="0" algn="l" rtl="0">
              <a:spcBef>
                <a:spcPts val="600"/>
              </a:spcBef>
              <a:spcAft>
                <a:spcPts val="0"/>
              </a:spcAft>
              <a:buNone/>
            </a:pPr>
            <a:endParaRPr lang="en-US" sz="1800" dirty="0"/>
          </a:p>
          <a:p>
            <a:pPr marL="0" marR="0" lvl="0" indent="0" algn="l" rtl="0">
              <a:spcBef>
                <a:spcPts val="0"/>
              </a:spcBef>
              <a:spcAft>
                <a:spcPts val="0"/>
              </a:spcAft>
              <a:buNone/>
            </a:pPr>
            <a:r>
              <a:rPr lang="en-US" sz="3200" b="0" i="0" u="none" strike="noStrike" cap="none" dirty="0">
                <a:solidFill>
                  <a:srgbClr val="FFFFFF"/>
                </a:solidFill>
                <a:latin typeface="Arial"/>
                <a:ea typeface="Arial"/>
                <a:cs typeface="Arial"/>
                <a:sym typeface="Arial"/>
              </a:rPr>
              <a:t>(2) The person with the gift of </a:t>
            </a:r>
            <a:r>
              <a:rPr lang="en-US" sz="3200" b="0" i="0" u="sng" strike="noStrike" cap="none" dirty="0">
                <a:solidFill>
                  <a:srgbClr val="FFFFFF"/>
                </a:solidFill>
                <a:latin typeface="Arial"/>
                <a:ea typeface="Arial"/>
                <a:cs typeface="Arial"/>
                <a:sym typeface="Arial"/>
              </a:rPr>
              <a:t>serving</a:t>
            </a:r>
            <a:r>
              <a:rPr lang="en-US" sz="3200" b="0" i="0" u="none" strike="noStrike" cap="none" dirty="0">
                <a:solidFill>
                  <a:srgbClr val="FFFFFF"/>
                </a:solidFill>
                <a:latin typeface="Arial"/>
                <a:ea typeface="Arial"/>
                <a:cs typeface="Arial"/>
                <a:sym typeface="Arial"/>
              </a:rPr>
              <a:t> might say, </a:t>
            </a:r>
            <a:r>
              <a:rPr lang="en-US" sz="3200" b="1" i="0" u="none" strike="noStrike" cap="none" dirty="0">
                <a:solidFill>
                  <a:srgbClr val="FFFFFF"/>
                </a:solidFill>
                <a:latin typeface="Arial"/>
                <a:ea typeface="Arial"/>
                <a:cs typeface="Arial"/>
                <a:sym typeface="Arial"/>
              </a:rPr>
              <a:t>“I will help you clean it up.”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She has the desire to meet a practical need.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(3) The person with the gift of </a:t>
            </a:r>
            <a:r>
              <a:rPr lang="en-US" sz="3200" b="0" i="0" u="sng" strike="noStrike" cap="none" dirty="0">
                <a:solidFill>
                  <a:srgbClr val="FFFFFF"/>
                </a:solidFill>
                <a:latin typeface="Arial"/>
                <a:ea typeface="Arial"/>
                <a:cs typeface="Arial"/>
                <a:sym typeface="Arial"/>
              </a:rPr>
              <a:t>teaching</a:t>
            </a:r>
            <a:r>
              <a:rPr lang="en-US" sz="3200" b="0" i="0" u="none" strike="noStrike" cap="none" dirty="0">
                <a:solidFill>
                  <a:srgbClr val="FFFFFF"/>
                </a:solidFill>
                <a:latin typeface="Arial"/>
                <a:ea typeface="Arial"/>
                <a:cs typeface="Arial"/>
                <a:sym typeface="Arial"/>
              </a:rPr>
              <a:t> might say, </a:t>
            </a:r>
            <a:r>
              <a:rPr lang="en-US" sz="3200" b="1" i="0" u="none" strike="noStrike" cap="none" dirty="0">
                <a:solidFill>
                  <a:srgbClr val="FFFFFF"/>
                </a:solidFill>
                <a:latin typeface="Arial"/>
                <a:ea typeface="Arial"/>
                <a:cs typeface="Arial"/>
                <a:sym typeface="Arial"/>
              </a:rPr>
              <a:t>“The reason that tray fell, is because you put too many things on this side, and you needed to balance the weight more carefully.”</a:t>
            </a:r>
            <a:r>
              <a:rPr lang="en-US" sz="3200" b="0" i="0" u="none" strike="noStrike" cap="none" dirty="0">
                <a:solidFill>
                  <a:srgbClr val="FFFFFF"/>
                </a:solidFill>
                <a:latin typeface="Arial"/>
                <a:ea typeface="Arial"/>
                <a:cs typeface="Arial"/>
                <a:sym typeface="Arial"/>
              </a:rPr>
              <a:t>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He wants to clarify truth.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2"/>
        <p:cNvGrpSpPr/>
        <p:nvPr/>
      </p:nvGrpSpPr>
      <p:grpSpPr>
        <a:xfrm>
          <a:off x="0" y="0"/>
          <a:ext cx="0" cy="0"/>
          <a:chOff x="0" y="0"/>
          <a:chExt cx="0" cy="0"/>
        </a:xfrm>
      </p:grpSpPr>
      <p:sp>
        <p:nvSpPr>
          <p:cNvPr id="103" name="Google Shape;103;g1e99fcd1980_0_1"/>
          <p:cNvSpPr txBox="1"/>
          <p:nvPr/>
        </p:nvSpPr>
        <p:spPr>
          <a:xfrm>
            <a:off x="2674199" y="603175"/>
            <a:ext cx="68436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Home Depot or Michaels</a:t>
            </a:r>
            <a:endParaRPr sz="1800" b="0" i="0" u="none" strike="noStrike" cap="none">
              <a:solidFill>
                <a:srgbClr val="FFFFFF"/>
              </a:solidFill>
              <a:latin typeface="Arial"/>
              <a:ea typeface="Arial"/>
              <a:cs typeface="Arial"/>
              <a:sym typeface="Arial"/>
            </a:endParaRPr>
          </a:p>
        </p:txBody>
      </p:sp>
      <p:sp>
        <p:nvSpPr>
          <p:cNvPr id="104" name="Google Shape;104;g1e99fcd1980_0_1"/>
          <p:cNvSpPr txBox="1"/>
          <p:nvPr/>
        </p:nvSpPr>
        <p:spPr>
          <a:xfrm>
            <a:off x="1809750" y="1873775"/>
            <a:ext cx="8572500" cy="34290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FFFFFF"/>
              </a:buClr>
              <a:buSzPts val="3200"/>
              <a:buFont typeface="Arial"/>
              <a:buChar char="•"/>
            </a:pPr>
            <a:r>
              <a:rPr lang="en-US" sz="3200">
                <a:solidFill>
                  <a:srgbClr val="FFFFFF"/>
                </a:solidFill>
              </a:rPr>
              <a:t>are</a:t>
            </a:r>
            <a:r>
              <a:rPr lang="en-US" sz="3200" b="0" i="0" u="none" strike="noStrike" cap="none">
                <a:solidFill>
                  <a:srgbClr val="FFFFFF"/>
                </a:solidFill>
                <a:latin typeface="Arial"/>
                <a:ea typeface="Arial"/>
                <a:cs typeface="Arial"/>
                <a:sym typeface="Arial"/>
              </a:rPr>
              <a:t> places that helps people to use their own gifts and talents that they already possess.</a:t>
            </a:r>
            <a:endParaRPr/>
          </a:p>
          <a:p>
            <a:pPr marL="228600" marR="0" lvl="0" indent="-228600" algn="l" rtl="0">
              <a:lnSpc>
                <a:spcPct val="100000"/>
              </a:lnSpc>
              <a:spcBef>
                <a:spcPts val="100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It also enables those who are dreamers to cultivate and develop their own gifts and talents for effective use.</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fade">
                                      <p:cBhvr>
                                        <p:cTn id="7" dur="500"/>
                                        <p:tgtEl>
                                          <p:spTgt spid="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0" end="0"/>
                                            </p:txEl>
                                          </p:spTgt>
                                        </p:tgtEl>
                                        <p:attrNameLst>
                                          <p:attrName>style.visibility</p:attrName>
                                        </p:attrNameLst>
                                      </p:cBhvr>
                                      <p:to>
                                        <p:strVal val="visible"/>
                                      </p:to>
                                    </p:set>
                                    <p:animEffect transition="in" filter="fade">
                                      <p:cBhvr>
                                        <p:cTn id="12" dur="500"/>
                                        <p:tgtEl>
                                          <p:spTgt spid="1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1" end="1"/>
                                            </p:txEl>
                                          </p:spTgt>
                                        </p:tgtEl>
                                        <p:attrNameLst>
                                          <p:attrName>style.visibility</p:attrName>
                                        </p:attrNameLst>
                                      </p:cBhvr>
                                      <p:to>
                                        <p:strVal val="visible"/>
                                      </p:to>
                                    </p:set>
                                    <p:animEffect transition="in" filter="fade">
                                      <p:cBhvr>
                                        <p:cTn id="17" dur="500"/>
                                        <p:tgtEl>
                                          <p:spTgt spid="1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pic>
        <p:nvPicPr>
          <p:cNvPr id="262" name="Google Shape;262;p24"/>
          <p:cNvPicPr preferRelativeResize="0"/>
          <p:nvPr/>
        </p:nvPicPr>
        <p:blipFill rotWithShape="1">
          <a:blip r:embed="rId3">
            <a:alphaModFix amt="20000"/>
          </a:blip>
          <a:srcRect/>
          <a:stretch/>
        </p:blipFill>
        <p:spPr>
          <a:xfrm>
            <a:off x="0" y="152400"/>
            <a:ext cx="12192000" cy="6858000"/>
          </a:xfrm>
          <a:prstGeom prst="rect">
            <a:avLst/>
          </a:prstGeom>
          <a:noFill/>
          <a:ln>
            <a:noFill/>
          </a:ln>
        </p:spPr>
      </p:pic>
      <p:sp>
        <p:nvSpPr>
          <p:cNvPr id="263" name="Google Shape;263;p24"/>
          <p:cNvSpPr txBox="1"/>
          <p:nvPr/>
        </p:nvSpPr>
        <p:spPr>
          <a:xfrm>
            <a:off x="1687285" y="551309"/>
            <a:ext cx="8817429" cy="5755381"/>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(4) The person with the gift of </a:t>
            </a:r>
            <a:r>
              <a:rPr lang="en-US" sz="3200" b="0" i="0" u="sng" strike="noStrike" cap="none" dirty="0">
                <a:solidFill>
                  <a:srgbClr val="FFFFFF"/>
                </a:solidFill>
                <a:latin typeface="Arial"/>
                <a:ea typeface="Arial"/>
                <a:cs typeface="Arial"/>
                <a:sym typeface="Arial"/>
              </a:rPr>
              <a:t>exhortation</a:t>
            </a:r>
            <a:r>
              <a:rPr lang="en-US" sz="3200" b="0" i="0" u="none" strike="noStrike" cap="none" dirty="0">
                <a:solidFill>
                  <a:srgbClr val="FFFFFF"/>
                </a:solidFill>
                <a:latin typeface="Arial"/>
                <a:ea typeface="Arial"/>
                <a:cs typeface="Arial"/>
                <a:sym typeface="Arial"/>
              </a:rPr>
              <a:t> would say, </a:t>
            </a:r>
            <a:r>
              <a:rPr lang="en-US" sz="3200" b="1" i="0" u="none" strike="noStrike" cap="none" dirty="0">
                <a:solidFill>
                  <a:srgbClr val="FFFFFF"/>
                </a:solidFill>
                <a:latin typeface="Arial"/>
                <a:ea typeface="Arial"/>
                <a:cs typeface="Arial"/>
                <a:sym typeface="Arial"/>
              </a:rPr>
              <a:t>“Next time, we can serve dessert with the meal.” </a:t>
            </a:r>
            <a:endParaRPr lang="en-US" sz="3200" dirty="0"/>
          </a:p>
          <a:p>
            <a:pPr marL="0" marR="0" lvl="0" indent="0" algn="l" rtl="0">
              <a:spcBef>
                <a:spcPts val="600"/>
              </a:spcBef>
              <a:spcAft>
                <a:spcPts val="0"/>
              </a:spcAft>
              <a:buNone/>
            </a:pPr>
            <a:endParaRPr lang="en-US"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She gives a practical solution to the problem, so it doesn’t happen again. </a:t>
            </a:r>
            <a:endParaRPr lang="en-US" sz="3200" dirty="0"/>
          </a:p>
          <a:p>
            <a:pPr marL="0" marR="0" lvl="0" indent="0" algn="l" rtl="0">
              <a:spcBef>
                <a:spcPts val="0"/>
              </a:spcBef>
              <a:spcAft>
                <a:spcPts val="0"/>
              </a:spcAft>
              <a:buNone/>
            </a:pPr>
            <a:endParaRPr lang="en-US" sz="3200" b="0" i="0" u="none" strike="noStrike" cap="none" dirty="0">
              <a:solidFill>
                <a:srgbClr val="FFFFFF"/>
              </a:solidFill>
              <a:latin typeface="Arial"/>
              <a:ea typeface="Arial"/>
              <a:cs typeface="Arial"/>
              <a:sym typeface="Arial"/>
            </a:endParaRPr>
          </a:p>
          <a:p>
            <a:pPr marL="0" marR="0" lvl="0" indent="0" algn="l" rtl="0">
              <a:spcBef>
                <a:spcPts val="0"/>
              </a:spcBef>
              <a:spcAft>
                <a:spcPts val="0"/>
              </a:spcAft>
              <a:buNone/>
            </a:pPr>
            <a:r>
              <a:rPr lang="en-US" sz="3200" b="0" i="0" u="none" strike="noStrike" cap="none" dirty="0">
                <a:solidFill>
                  <a:srgbClr val="FFFFFF"/>
                </a:solidFill>
                <a:latin typeface="Arial"/>
                <a:ea typeface="Arial"/>
                <a:cs typeface="Arial"/>
                <a:sym typeface="Arial"/>
              </a:rPr>
              <a:t>(5) The person with the gift of </a:t>
            </a:r>
            <a:r>
              <a:rPr lang="en-US" sz="3200" b="0" i="0" u="sng" strike="noStrike" cap="none" dirty="0">
                <a:solidFill>
                  <a:srgbClr val="FFFFFF"/>
                </a:solidFill>
                <a:latin typeface="Arial"/>
                <a:ea typeface="Arial"/>
                <a:cs typeface="Arial"/>
                <a:sym typeface="Arial"/>
              </a:rPr>
              <a:t>giving</a:t>
            </a:r>
            <a:r>
              <a:rPr lang="en-US" sz="3200" b="0" i="0" u="none" strike="noStrike" cap="none" dirty="0">
                <a:solidFill>
                  <a:srgbClr val="FFFFFF"/>
                </a:solidFill>
                <a:latin typeface="Arial"/>
                <a:ea typeface="Arial"/>
                <a:cs typeface="Arial"/>
                <a:sym typeface="Arial"/>
              </a:rPr>
              <a:t> would say, </a:t>
            </a:r>
            <a:r>
              <a:rPr lang="en-US" sz="3200" b="1" i="0" u="none" strike="noStrike" cap="none" dirty="0">
                <a:solidFill>
                  <a:srgbClr val="FFFFFF"/>
                </a:solidFill>
                <a:latin typeface="Arial"/>
                <a:ea typeface="Arial"/>
                <a:cs typeface="Arial"/>
                <a:sym typeface="Arial"/>
              </a:rPr>
              <a:t>“I will buy a new dessert.”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He uses his personal assets to meet a practical need.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pic>
        <p:nvPicPr>
          <p:cNvPr id="262" name="Google Shape;262;p24"/>
          <p:cNvPicPr preferRelativeResize="0"/>
          <p:nvPr/>
        </p:nvPicPr>
        <p:blipFill rotWithShape="1">
          <a:blip r:embed="rId3">
            <a:alphaModFix amt="20000"/>
          </a:blip>
          <a:srcRect/>
          <a:stretch/>
        </p:blipFill>
        <p:spPr>
          <a:xfrm>
            <a:off x="718456" y="0"/>
            <a:ext cx="11473543" cy="6858000"/>
          </a:xfrm>
          <a:prstGeom prst="rect">
            <a:avLst/>
          </a:prstGeom>
          <a:noFill/>
          <a:ln>
            <a:noFill/>
          </a:ln>
        </p:spPr>
      </p:pic>
      <p:sp>
        <p:nvSpPr>
          <p:cNvPr id="263" name="Google Shape;263;p24"/>
          <p:cNvSpPr txBox="1"/>
          <p:nvPr/>
        </p:nvSpPr>
        <p:spPr>
          <a:xfrm>
            <a:off x="2008415" y="511628"/>
            <a:ext cx="8637814" cy="5555327"/>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(6) The person with the gift of </a:t>
            </a:r>
            <a:r>
              <a:rPr lang="en-US" sz="3200" b="0" i="0" u="sng" strike="noStrike" cap="none" dirty="0">
                <a:solidFill>
                  <a:srgbClr val="FFFFFF"/>
                </a:solidFill>
                <a:latin typeface="Arial"/>
                <a:ea typeface="Arial"/>
                <a:cs typeface="Arial"/>
                <a:sym typeface="Arial"/>
              </a:rPr>
              <a:t>mercy</a:t>
            </a:r>
            <a:r>
              <a:rPr lang="en-US" sz="3200" b="1" i="0" u="none" strike="noStrike" cap="none" dirty="0">
                <a:solidFill>
                  <a:srgbClr val="FFFFFF"/>
                </a:solidFill>
                <a:latin typeface="Arial"/>
                <a:ea typeface="Arial"/>
                <a:cs typeface="Arial"/>
                <a:sym typeface="Arial"/>
              </a:rPr>
              <a:t> </a:t>
            </a:r>
            <a:r>
              <a:rPr lang="en-US" sz="3200" b="0" i="0" u="none" strike="noStrike" cap="none" dirty="0">
                <a:solidFill>
                  <a:srgbClr val="FFFFFF"/>
                </a:solidFill>
                <a:latin typeface="Arial"/>
                <a:ea typeface="Arial"/>
                <a:cs typeface="Arial"/>
                <a:sym typeface="Arial"/>
              </a:rPr>
              <a:t>would respond by hugging the hostess and saying, </a:t>
            </a:r>
            <a:r>
              <a:rPr lang="en-US" sz="3200" b="1" i="0" u="none" strike="noStrike" cap="none" dirty="0">
                <a:solidFill>
                  <a:srgbClr val="FFFFFF"/>
                </a:solidFill>
                <a:latin typeface="Arial"/>
                <a:ea typeface="Arial"/>
                <a:cs typeface="Arial"/>
                <a:sym typeface="Arial"/>
              </a:rPr>
              <a:t>“It’s okay. Don’t feel badly. It could happen to anyone.” </a:t>
            </a:r>
            <a:r>
              <a:rPr lang="en-US" sz="3200" b="0" i="0" u="none" strike="noStrike" cap="none" dirty="0">
                <a:solidFill>
                  <a:srgbClr val="FFFFFF"/>
                </a:solidFill>
                <a:latin typeface="Arial"/>
                <a:ea typeface="Arial"/>
                <a:cs typeface="Arial"/>
                <a:sym typeface="Arial"/>
              </a:rPr>
              <a:t>She doesn’t care about the dessert. </a:t>
            </a:r>
            <a:endParaRPr lang="en-US" sz="3200" dirty="0"/>
          </a:p>
          <a:p>
            <a:pPr marL="0" marR="0" lvl="0" indent="0" algn="l" rtl="0">
              <a:spcBef>
                <a:spcPts val="600"/>
              </a:spcBef>
              <a:spcAft>
                <a:spcPts val="0"/>
              </a:spcAft>
              <a:buNone/>
            </a:pPr>
            <a:endParaRPr lang="en-US"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She not focusing on the six people around the table. </a:t>
            </a:r>
            <a:endParaRPr lang="en-US" sz="3200" dirty="0"/>
          </a:p>
          <a:p>
            <a:pPr marL="0" marR="0" lvl="0" indent="0" algn="l" rtl="0">
              <a:spcBef>
                <a:spcPts val="600"/>
              </a:spcBef>
              <a:spcAft>
                <a:spcPts val="0"/>
              </a:spcAft>
              <a:buNone/>
            </a:pPr>
            <a:endParaRPr lang="en-US"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She is empathizing with that one person who is in distress at the time.</a:t>
            </a:r>
            <a:endParaRPr lang="en-US" sz="3200" dirty="0"/>
          </a:p>
          <a:p>
            <a:pPr marL="0" marR="0" lvl="0" indent="0" algn="l" rtl="0">
              <a:spcBef>
                <a:spcPts val="600"/>
              </a:spcBef>
              <a:spcAft>
                <a:spcPts val="0"/>
              </a:spcAft>
              <a:buNone/>
            </a:pPr>
            <a:endParaRPr dirty="0"/>
          </a:p>
        </p:txBody>
      </p:sp>
    </p:spTree>
    <p:extLst>
      <p:ext uri="{BB962C8B-B14F-4D97-AF65-F5344CB8AC3E}">
        <p14:creationId xmlns:p14="http://schemas.microsoft.com/office/powerpoint/2010/main" val="371941143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25"/>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69" name="Google Shape;269;p25"/>
          <p:cNvSpPr txBox="1"/>
          <p:nvPr/>
        </p:nvSpPr>
        <p:spPr>
          <a:xfrm>
            <a:off x="1940378" y="816429"/>
            <a:ext cx="8311243" cy="4447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3200" b="0" i="0" u="none" strike="noStrike" cap="none" dirty="0">
              <a:solidFill>
                <a:srgbClr val="FFFFFF"/>
              </a:solidFill>
              <a:latin typeface="Arial"/>
              <a:ea typeface="Arial"/>
              <a:cs typeface="Arial"/>
              <a:sym typeface="Arial"/>
            </a:endParaRPr>
          </a:p>
          <a:p>
            <a:pPr marL="0" marR="0" lvl="0" indent="0" algn="l" rtl="0">
              <a:spcBef>
                <a:spcPts val="0"/>
              </a:spcBef>
              <a:spcAft>
                <a:spcPts val="0"/>
              </a:spcAft>
              <a:buNone/>
            </a:pPr>
            <a:r>
              <a:rPr lang="en-US" sz="3200" b="0" i="0" u="none" strike="noStrike" cap="none" dirty="0">
                <a:solidFill>
                  <a:srgbClr val="FFFFFF"/>
                </a:solidFill>
                <a:latin typeface="Arial"/>
                <a:ea typeface="Arial"/>
                <a:cs typeface="Arial"/>
                <a:sym typeface="Arial"/>
              </a:rPr>
              <a:t>(7) And the person with the gift of </a:t>
            </a:r>
            <a:r>
              <a:rPr lang="en-US" sz="3200" b="0" i="0" u="sng" strike="noStrike" cap="none" dirty="0">
                <a:solidFill>
                  <a:srgbClr val="FFFFFF"/>
                </a:solidFill>
                <a:latin typeface="Arial"/>
                <a:ea typeface="Arial"/>
                <a:cs typeface="Arial"/>
                <a:sym typeface="Arial"/>
              </a:rPr>
              <a:t>leading</a:t>
            </a:r>
            <a:r>
              <a:rPr lang="en-US" sz="3200" b="0" i="0" u="none" strike="noStrike" cap="none" dirty="0">
                <a:solidFill>
                  <a:srgbClr val="FFFFFF"/>
                </a:solidFill>
                <a:latin typeface="Arial"/>
                <a:ea typeface="Arial"/>
                <a:cs typeface="Arial"/>
                <a:sym typeface="Arial"/>
              </a:rPr>
              <a:t> would respond to the spilled dessert by saying, </a:t>
            </a:r>
            <a:r>
              <a:rPr lang="en-US" sz="3200" b="1" i="0" u="none" strike="noStrike" cap="none" dirty="0">
                <a:solidFill>
                  <a:srgbClr val="FFFFFF"/>
                </a:solidFill>
                <a:latin typeface="Arial"/>
                <a:ea typeface="Arial"/>
                <a:cs typeface="Arial"/>
                <a:sym typeface="Arial"/>
              </a:rPr>
              <a:t>“Bob, would you get some towels to wipe up the table? Mary, grab the mop for the floor. And Jane, help me fix some other dessert.”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That is the gift of leading.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25"/>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69" name="Google Shape;269;p25"/>
          <p:cNvSpPr txBox="1"/>
          <p:nvPr/>
        </p:nvSpPr>
        <p:spPr>
          <a:xfrm>
            <a:off x="2155372" y="1306286"/>
            <a:ext cx="8441871" cy="2877670"/>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Now, remember all of the spiritual gifts are necessary for the proper functioning of the body of Christ. </a:t>
            </a:r>
            <a:endParaRPr dirty="0"/>
          </a:p>
          <a:p>
            <a:pPr marL="0" marR="0" lvl="0" indent="0" algn="l" rtl="0">
              <a:spcBef>
                <a:spcPts val="600"/>
              </a:spcBef>
              <a:spcAft>
                <a:spcPts val="0"/>
              </a:spcAft>
              <a:buNone/>
            </a:pPr>
            <a:endParaRPr sz="600" b="0" i="0" u="none" strike="noStrike" cap="none" dirty="0">
              <a:solidFill>
                <a:srgbClr val="FFFFFF"/>
              </a:solidFill>
              <a:latin typeface="Arial"/>
              <a:ea typeface="Arial"/>
              <a:cs typeface="Arial"/>
              <a:sym typeface="Arial"/>
            </a:endParaRPr>
          </a:p>
          <a:p>
            <a:pPr marL="0" marR="0" lvl="0" indent="0" algn="l" rtl="0">
              <a:spcBef>
                <a:spcPts val="600"/>
              </a:spcBef>
              <a:spcAft>
                <a:spcPts val="0"/>
              </a:spcAft>
              <a:buNone/>
            </a:pPr>
            <a:r>
              <a:rPr lang="en-US" sz="3200" b="0" i="0" u="none" strike="noStrike" cap="none" dirty="0">
                <a:solidFill>
                  <a:srgbClr val="FFFFFF"/>
                </a:solidFill>
                <a:latin typeface="Arial"/>
                <a:ea typeface="Arial"/>
                <a:cs typeface="Arial"/>
                <a:sym typeface="Arial"/>
              </a:rPr>
              <a:t>And most importantly, God wants us to exhibit characteristics of each of the gifts. </a:t>
            </a:r>
            <a:endParaRPr dirty="0"/>
          </a:p>
        </p:txBody>
      </p:sp>
    </p:spTree>
    <p:extLst>
      <p:ext uri="{BB962C8B-B14F-4D97-AF65-F5344CB8AC3E}">
        <p14:creationId xmlns:p14="http://schemas.microsoft.com/office/powerpoint/2010/main" val="163414803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7F4F-346A-264E-A323-3C71370BA754}"/>
              </a:ext>
            </a:extLst>
          </p:cNvPr>
          <p:cNvSpPr>
            <a:spLocks noGrp="1"/>
          </p:cNvSpPr>
          <p:nvPr>
            <p:ph type="title"/>
          </p:nvPr>
        </p:nvSpPr>
        <p:spPr>
          <a:xfrm>
            <a:off x="668686" y="1112405"/>
            <a:ext cx="3259016" cy="543475"/>
          </a:xfrm>
        </p:spPr>
        <p:txBody>
          <a:bodyPr vert="horz" lIns="91440" tIns="45720" rIns="91440" bIns="45720" rtlCol="0" anchor="b">
            <a:normAutofit/>
          </a:bodyPr>
          <a:lstStyle/>
          <a:p>
            <a:pPr algn="ctr"/>
            <a:r>
              <a:rPr lang="en-US" sz="2800" b="0" kern="1200" cap="all" dirty="0">
                <a:solidFill>
                  <a:srgbClr val="FFFFFF"/>
                </a:solidFill>
                <a:latin typeface="+mj-lt"/>
                <a:ea typeface="+mj-ea"/>
                <a:cs typeface="+mj-cs"/>
              </a:rPr>
              <a:t>Breakout Time</a:t>
            </a:r>
          </a:p>
        </p:txBody>
      </p:sp>
      <p:sp>
        <p:nvSpPr>
          <p:cNvPr id="5" name="Rectangle 4">
            <a:extLst>
              <a:ext uri="{FF2B5EF4-FFF2-40B4-BE49-F238E27FC236}">
                <a16:creationId xmlns:a16="http://schemas.microsoft.com/office/drawing/2014/main" id="{58DBD621-952A-5E43-A0D8-47ECE7DF8758}"/>
              </a:ext>
            </a:extLst>
          </p:cNvPr>
          <p:cNvSpPr/>
          <p:nvPr/>
        </p:nvSpPr>
        <p:spPr>
          <a:xfrm>
            <a:off x="671513" y="601200"/>
            <a:ext cx="3123783" cy="5789365"/>
          </a:xfrm>
        </p:spPr>
        <p:txBody>
          <a:bodyPr vert="horz" lIns="91440" tIns="45720" rIns="91440" bIns="45720" rtlCol="0" anchor="t">
            <a:normAutofit/>
          </a:bodyPr>
          <a:lstStyle/>
          <a:p>
            <a:pPr algn="ctr" defTabSz="457200">
              <a:buClr>
                <a:schemeClr val="accent1"/>
              </a:buClr>
              <a:buSzPct val="92000"/>
            </a:pPr>
            <a:r>
              <a:rPr lang="en-US" sz="2800" dirty="0">
                <a:solidFill>
                  <a:schemeClr val="tx1"/>
                </a:solidFill>
              </a:rPr>
              <a:t>Which of the 7 did you identity with? </a:t>
            </a:r>
          </a:p>
          <a:p>
            <a:pPr defTabSz="457200">
              <a:spcBef>
                <a:spcPct val="20000"/>
              </a:spcBef>
              <a:spcAft>
                <a:spcPts val="600"/>
              </a:spcAft>
              <a:buClr>
                <a:schemeClr val="accent1"/>
              </a:buClr>
              <a:buSzPct val="92000"/>
            </a:pPr>
            <a:endParaRPr lang="en-US" sz="1200" dirty="0">
              <a:solidFill>
                <a:schemeClr val="tx1"/>
              </a:solidFill>
            </a:endParaRPr>
          </a:p>
          <a:p>
            <a:pPr defTabSz="457200">
              <a:spcBef>
                <a:spcPct val="20000"/>
              </a:spcBef>
              <a:spcAft>
                <a:spcPts val="600"/>
              </a:spcAft>
              <a:buClr>
                <a:schemeClr val="accent1"/>
              </a:buClr>
              <a:buSzPct val="92000"/>
            </a:pPr>
            <a:endParaRPr lang="en-US" sz="1200" dirty="0">
              <a:solidFill>
                <a:schemeClr val="tx1"/>
              </a:solidFill>
            </a:endParaRP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P</a:t>
            </a:r>
            <a:r>
              <a:rPr lang="en-US" sz="2800" b="0" i="0" strike="noStrike" cap="none" dirty="0">
                <a:solidFill>
                  <a:schemeClr val="tx1"/>
                </a:solidFill>
                <a:latin typeface="Arial"/>
                <a:ea typeface="Arial"/>
                <a:cs typeface="Arial"/>
                <a:sym typeface="Arial"/>
              </a:rPr>
              <a:t>rophecy</a:t>
            </a:r>
            <a:endParaRPr lang="en-US" sz="2800" dirty="0">
              <a:solidFill>
                <a:schemeClr val="tx1"/>
              </a:solidFill>
            </a:endParaRP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Serving</a:t>
            </a: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Teaching</a:t>
            </a: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Exhortation</a:t>
            </a: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Giving</a:t>
            </a: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Mercy</a:t>
            </a:r>
          </a:p>
          <a:p>
            <a:pPr marL="285750" indent="-285750" defTabSz="457200">
              <a:spcBef>
                <a:spcPct val="20000"/>
              </a:spcBef>
              <a:spcAft>
                <a:spcPts val="600"/>
              </a:spcAft>
              <a:buClr>
                <a:schemeClr val="accent1"/>
              </a:buClr>
              <a:buSzPct val="92000"/>
              <a:buFont typeface="Arial" panose="020B0604020202020204" pitchFamily="34" charset="0"/>
              <a:buChar char="•"/>
            </a:pPr>
            <a:r>
              <a:rPr lang="en-US" sz="2800" dirty="0">
                <a:solidFill>
                  <a:schemeClr val="tx1"/>
                </a:solidFill>
              </a:rPr>
              <a:t>Leading</a:t>
            </a:r>
          </a:p>
        </p:txBody>
      </p:sp>
      <p:pic>
        <p:nvPicPr>
          <p:cNvPr id="4" name="Picture 3">
            <a:extLst>
              <a:ext uri="{FF2B5EF4-FFF2-40B4-BE49-F238E27FC236}">
                <a16:creationId xmlns:a16="http://schemas.microsoft.com/office/drawing/2014/main" id="{06EC53B6-E667-3546-A1C8-96294BD211F3}"/>
              </a:ext>
            </a:extLst>
          </p:cNvPr>
          <p:cNvPicPr>
            <a:picLocks noChangeAspect="1"/>
          </p:cNvPicPr>
          <p:nvPr/>
        </p:nvPicPr>
        <p:blipFill rotWithShape="1">
          <a:blip r:embed="rId2"/>
          <a:srcRect l="5838" r="7647"/>
          <a:stretch/>
        </p:blipFill>
        <p:spPr>
          <a:xfrm>
            <a:off x="4241830" y="601200"/>
            <a:ext cx="7503636" cy="5789365"/>
          </a:xfrm>
          <a:prstGeom prst="rect">
            <a:avLst/>
          </a:prstGeom>
        </p:spPr>
      </p:pic>
    </p:spTree>
    <p:extLst>
      <p:ext uri="{BB962C8B-B14F-4D97-AF65-F5344CB8AC3E}">
        <p14:creationId xmlns:p14="http://schemas.microsoft.com/office/powerpoint/2010/main" val="3174339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pic>
        <p:nvPicPr>
          <p:cNvPr id="274" name="Google Shape;274;p26"/>
          <p:cNvPicPr preferRelativeResize="0"/>
          <p:nvPr/>
        </p:nvPicPr>
        <p:blipFill rotWithShape="1">
          <a:blip r:embed="rId3">
            <a:alphaModFix amt="20000"/>
          </a:blip>
          <a:srcRect/>
          <a:stretch/>
        </p:blipFill>
        <p:spPr>
          <a:xfrm>
            <a:off x="0" y="0"/>
            <a:ext cx="12192000" cy="6858000"/>
          </a:xfrm>
          <a:prstGeom prst="rect">
            <a:avLst/>
          </a:prstGeom>
          <a:noFill/>
          <a:ln>
            <a:noFill/>
          </a:ln>
        </p:spPr>
      </p:pic>
      <p:pic>
        <p:nvPicPr>
          <p:cNvPr id="275" name="Google Shape;275;p26"/>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9"/>
        <p:cNvGrpSpPr/>
        <p:nvPr/>
      </p:nvGrpSpPr>
      <p:grpSpPr>
        <a:xfrm>
          <a:off x="0" y="0"/>
          <a:ext cx="0" cy="0"/>
          <a:chOff x="0" y="0"/>
          <a:chExt cx="0" cy="0"/>
        </a:xfrm>
      </p:grpSpPr>
      <p:pic>
        <p:nvPicPr>
          <p:cNvPr id="280" name="Google Shape;280;p27"/>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81" name="Google Shape;281;p27"/>
          <p:cNvSpPr txBox="1"/>
          <p:nvPr/>
        </p:nvSpPr>
        <p:spPr>
          <a:xfrm>
            <a:off x="228600" y="533400"/>
            <a:ext cx="70104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Knowing is Half the Battle </a:t>
            </a:r>
            <a:endParaRPr sz="1800" b="0" i="0" u="none" strike="noStrike" cap="none">
              <a:solidFill>
                <a:srgbClr val="FFFFFF"/>
              </a:solidFill>
              <a:latin typeface="Arial"/>
              <a:ea typeface="Arial"/>
              <a:cs typeface="Arial"/>
              <a:sym typeface="Arial"/>
            </a:endParaRPr>
          </a:p>
        </p:txBody>
      </p:sp>
      <p:sp>
        <p:nvSpPr>
          <p:cNvPr id="282" name="Google Shape;282;p27"/>
          <p:cNvSpPr txBox="1"/>
          <p:nvPr/>
        </p:nvSpPr>
        <p:spPr>
          <a:xfrm>
            <a:off x="0" y="1981200"/>
            <a:ext cx="12192000" cy="41148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FFFFFF"/>
              </a:buClr>
              <a:buSzPts val="8800"/>
              <a:buFont typeface="Arial"/>
              <a:buNone/>
            </a:pPr>
            <a:r>
              <a:rPr lang="en-US" sz="8800" b="0" i="0" u="none" strike="noStrike" cap="none">
                <a:solidFill>
                  <a:srgbClr val="FFFFFF"/>
                </a:solidFill>
                <a:latin typeface="Tahoma"/>
                <a:ea typeface="Tahoma"/>
                <a:cs typeface="Tahoma"/>
                <a:sym typeface="Tahoma"/>
              </a:rPr>
              <a:t>Exercise the Gifts God has Given to </a:t>
            </a:r>
            <a:r>
              <a:rPr lang="en-US" sz="8800" b="1" i="1" u="sng" strike="noStrike" cap="none">
                <a:solidFill>
                  <a:srgbClr val="FFFFFF"/>
                </a:solidFill>
                <a:latin typeface="Tahoma"/>
                <a:ea typeface="Tahoma"/>
                <a:cs typeface="Tahoma"/>
                <a:sym typeface="Tahoma"/>
              </a:rPr>
              <a:t>You!</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282">
                                            <p:txEl>
                                              <p:pRg st="0" end="0"/>
                                            </p:txEl>
                                          </p:spTgt>
                                        </p:tgtEl>
                                        <p:attrNameLst>
                                          <p:attrName>style.visibility</p:attrName>
                                        </p:attrNameLst>
                                      </p:cBhvr>
                                      <p:to>
                                        <p:strVal val="visible"/>
                                      </p:to>
                                    </p:set>
                                    <p:anim calcmode="lin" valueType="num">
                                      <p:cBhvr additive="base">
                                        <p:cTn id="7" dur="500"/>
                                        <p:tgtEl>
                                          <p:spTgt spid="282">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282">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6"/>
        <p:cNvGrpSpPr/>
        <p:nvPr/>
      </p:nvGrpSpPr>
      <p:grpSpPr>
        <a:xfrm>
          <a:off x="0" y="0"/>
          <a:ext cx="0" cy="0"/>
          <a:chOff x="0" y="0"/>
          <a:chExt cx="0" cy="0"/>
        </a:xfrm>
      </p:grpSpPr>
      <p:pic>
        <p:nvPicPr>
          <p:cNvPr id="287" name="Google Shape;287;p28"/>
          <p:cNvPicPr preferRelativeResize="0"/>
          <p:nvPr/>
        </p:nvPicPr>
        <p:blipFill rotWithShape="1">
          <a:blip r:embed="rId3">
            <a:alphaModFix amt="20000"/>
          </a:blip>
          <a:srcRect/>
          <a:stretch/>
        </p:blipFill>
        <p:spPr>
          <a:xfrm>
            <a:off x="0" y="0"/>
            <a:ext cx="12192000" cy="6858000"/>
          </a:xfrm>
          <a:prstGeom prst="rect">
            <a:avLst/>
          </a:prstGeom>
          <a:noFill/>
          <a:ln>
            <a:noFill/>
          </a:ln>
        </p:spPr>
      </p:pic>
      <p:sp>
        <p:nvSpPr>
          <p:cNvPr id="288" name="Google Shape;288;p28"/>
          <p:cNvSpPr txBox="1"/>
          <p:nvPr/>
        </p:nvSpPr>
        <p:spPr>
          <a:xfrm>
            <a:off x="0" y="2590800"/>
            <a:ext cx="12192000" cy="17526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FFFFFF"/>
              </a:buClr>
              <a:buSzPts val="8800"/>
              <a:buFont typeface="Arial"/>
              <a:buNone/>
            </a:pPr>
            <a:r>
              <a:rPr lang="en-US" sz="8800" b="0" i="0" u="none" strike="noStrike" cap="none">
                <a:solidFill>
                  <a:srgbClr val="FFFFFF"/>
                </a:solidFill>
                <a:latin typeface="Tahoma"/>
                <a:ea typeface="Tahoma"/>
                <a:cs typeface="Tahoma"/>
                <a:sym typeface="Tahoma"/>
              </a:rPr>
              <a:t>QUESTIONS?</a:t>
            </a:r>
            <a:endParaRPr sz="8800" b="1" i="1" u="sng" strike="noStrike" cap="none">
              <a:solidFill>
                <a:srgbClr val="FFFFFF"/>
              </a:solidFill>
              <a:latin typeface="Tahoma"/>
              <a:ea typeface="Tahoma"/>
              <a:cs typeface="Tahoma"/>
              <a:sym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 calcmode="lin" valueType="num">
                                      <p:cBhvr additive="base">
                                        <p:cTn id="7" dur="250"/>
                                        <p:tgtEl>
                                          <p:spTgt spid="288">
                                            <p:txEl>
                                              <p:pRg st="0" end="0"/>
                                            </p:txEl>
                                          </p:spTgt>
                                        </p:tgtEl>
                                        <p:attrNameLst>
                                          <p:attrName>ppt_w</p:attrName>
                                        </p:attrNameLst>
                                      </p:cBhvr>
                                      <p:tavLst>
                                        <p:tav tm="0">
                                          <p:val>
                                            <p:strVal val="0"/>
                                          </p:val>
                                        </p:tav>
                                        <p:tav tm="100000">
                                          <p:val>
                                            <p:strVal val="#ppt_w"/>
                                          </p:val>
                                        </p:tav>
                                      </p:tavLst>
                                    </p:anim>
                                    <p:anim calcmode="lin" valueType="num">
                                      <p:cBhvr additive="base">
                                        <p:cTn id="8" dur="250"/>
                                        <p:tgtEl>
                                          <p:spTgt spid="288">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
        <p:cNvGrpSpPr/>
        <p:nvPr/>
      </p:nvGrpSpPr>
      <p:grpSpPr>
        <a:xfrm>
          <a:off x="0" y="0"/>
          <a:ext cx="0" cy="0"/>
          <a:chOff x="0" y="0"/>
          <a:chExt cx="0" cy="0"/>
        </a:xfrm>
      </p:grpSpPr>
      <p:sp>
        <p:nvSpPr>
          <p:cNvPr id="109" name="Google Shape;109;p3"/>
          <p:cNvSpPr txBox="1"/>
          <p:nvPr/>
        </p:nvSpPr>
        <p:spPr>
          <a:xfrm>
            <a:off x="724786" y="566717"/>
            <a:ext cx="533634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Why not use it?</a:t>
            </a:r>
            <a:endParaRPr sz="1800" b="0" i="0" u="none" strike="noStrike" cap="none">
              <a:solidFill>
                <a:srgbClr val="FFFFFF"/>
              </a:solidFill>
              <a:latin typeface="Arial"/>
              <a:ea typeface="Arial"/>
              <a:cs typeface="Arial"/>
              <a:sym typeface="Arial"/>
            </a:endParaRPr>
          </a:p>
        </p:txBody>
      </p:sp>
      <p:sp>
        <p:nvSpPr>
          <p:cNvPr id="110" name="Google Shape;110;p3"/>
          <p:cNvSpPr txBox="1"/>
          <p:nvPr/>
        </p:nvSpPr>
        <p:spPr>
          <a:xfrm>
            <a:off x="724786" y="1855381"/>
            <a:ext cx="5599814" cy="339710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After leaving a Home Depot experience each person is empowered to labor according to their own gifts and talents they desire to develop.</a:t>
            </a:r>
            <a:endParaRPr dirty="0"/>
          </a:p>
        </p:txBody>
      </p:sp>
      <p:pic>
        <p:nvPicPr>
          <p:cNvPr id="111" name="Google Shape;111;p3"/>
          <p:cNvPicPr preferRelativeResize="0"/>
          <p:nvPr/>
        </p:nvPicPr>
        <p:blipFill rotWithShape="1">
          <a:blip r:embed="rId3">
            <a:alphaModFix/>
          </a:blip>
          <a:srcRect/>
          <a:stretch/>
        </p:blipFill>
        <p:spPr>
          <a:xfrm>
            <a:off x="6629400" y="1295400"/>
            <a:ext cx="5066414" cy="4114800"/>
          </a:xfrm>
          <a:prstGeom prst="rect">
            <a:avLst/>
          </a:prstGeom>
          <a:noFill/>
          <a:ln>
            <a:noFill/>
          </a:ln>
          <a:effectLst>
            <a:outerShdw blurRad="114300" dist="85725" dir="5400000" algn="bl" rotWithShape="0">
              <a:srgbClr val="00000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fade">
                                      <p:cBhvr>
                                        <p:cTn id="7" dur="1000"/>
                                        <p:tgtEl>
                                          <p:spTgt spid="11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300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pic>
        <p:nvPicPr>
          <p:cNvPr id="117" name="Google Shape;117;p4"/>
          <p:cNvPicPr preferRelativeResize="0"/>
          <p:nvPr/>
        </p:nvPicPr>
        <p:blipFill rotWithShape="1">
          <a:blip r:embed="rId3">
            <a:alphaModFix amt="35000"/>
          </a:blip>
          <a:srcRect/>
          <a:stretch/>
        </p:blipFill>
        <p:spPr>
          <a:xfrm>
            <a:off x="3886200" y="2362199"/>
            <a:ext cx="8305800" cy="4495800"/>
          </a:xfrm>
          <a:prstGeom prst="rect">
            <a:avLst/>
          </a:prstGeom>
          <a:noFill/>
          <a:ln>
            <a:noFill/>
          </a:ln>
        </p:spPr>
      </p:pic>
      <p:sp>
        <p:nvSpPr>
          <p:cNvPr id="118" name="Google Shape;118;p4"/>
          <p:cNvSpPr txBox="1"/>
          <p:nvPr/>
        </p:nvSpPr>
        <p:spPr>
          <a:xfrm>
            <a:off x="3046828" y="605071"/>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Romans 12:4-8 </a:t>
            </a:r>
            <a:r>
              <a:rPr lang="en-US" sz="4000" b="0" i="0" u="none" strike="noStrike" cap="none" dirty="0">
                <a:solidFill>
                  <a:srgbClr val="FFFFFF"/>
                </a:solidFill>
                <a:latin typeface="Tahoma"/>
                <a:ea typeface="Tahoma"/>
                <a:cs typeface="Tahoma"/>
                <a:sym typeface="Tahoma"/>
              </a:rPr>
              <a:t>(NKJV)</a:t>
            </a:r>
            <a:endParaRPr sz="1800" b="0" i="0" u="none" strike="noStrike" cap="none" dirty="0">
              <a:solidFill>
                <a:srgbClr val="FFFFFF"/>
              </a:solidFill>
              <a:latin typeface="Arial"/>
              <a:ea typeface="Arial"/>
              <a:cs typeface="Arial"/>
              <a:sym typeface="Arial"/>
            </a:endParaRPr>
          </a:p>
        </p:txBody>
      </p:sp>
      <p:sp>
        <p:nvSpPr>
          <p:cNvPr id="119" name="Google Shape;119;p4"/>
          <p:cNvSpPr txBox="1"/>
          <p:nvPr/>
        </p:nvSpPr>
        <p:spPr>
          <a:xfrm>
            <a:off x="1233376" y="1855381"/>
            <a:ext cx="9278679" cy="44958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FFFFFF"/>
              </a:buClr>
              <a:buSzPts val="3200"/>
            </a:pPr>
            <a:r>
              <a:rPr lang="en-US" sz="3600" b="0" i="0" u="none" strike="noStrike" cap="none" dirty="0">
                <a:solidFill>
                  <a:srgbClr val="FFFFFF"/>
                </a:solidFill>
                <a:latin typeface="Avenir"/>
                <a:ea typeface="Avenir"/>
                <a:cs typeface="Avenir"/>
                <a:sym typeface="Avenir"/>
              </a:rPr>
              <a:t>For as we have many members in one body, but all the members do not have the same function, so we, being many, are one body in Christ, and individually members of one another. Having then </a:t>
            </a:r>
            <a:r>
              <a:rPr lang="en-US" sz="3600" b="1" i="0" u="none" strike="noStrike" cap="none" dirty="0">
                <a:solidFill>
                  <a:srgbClr val="FFFFFF"/>
                </a:solidFill>
                <a:latin typeface="Avenir"/>
                <a:ea typeface="Avenir"/>
                <a:cs typeface="Avenir"/>
                <a:sym typeface="Avenir"/>
              </a:rPr>
              <a:t>gifts</a:t>
            </a:r>
            <a:r>
              <a:rPr lang="en-US" sz="3600" b="0" i="0" u="none" strike="noStrike" cap="none" dirty="0">
                <a:solidFill>
                  <a:srgbClr val="FFFFFF"/>
                </a:solidFill>
                <a:latin typeface="Avenir"/>
                <a:ea typeface="Avenir"/>
                <a:cs typeface="Avenir"/>
                <a:sym typeface="Avenir"/>
              </a:rPr>
              <a:t> differing according to the grace that is given to us, let us use them:</a:t>
            </a:r>
            <a:endParaRPr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pic>
        <p:nvPicPr>
          <p:cNvPr id="117" name="Google Shape;117;p4"/>
          <p:cNvPicPr preferRelativeResize="0"/>
          <p:nvPr/>
        </p:nvPicPr>
        <p:blipFill rotWithShape="1">
          <a:blip r:embed="rId3">
            <a:alphaModFix amt="35000"/>
          </a:blip>
          <a:srcRect/>
          <a:stretch/>
        </p:blipFill>
        <p:spPr>
          <a:xfrm>
            <a:off x="3886200" y="2362199"/>
            <a:ext cx="8305800" cy="4495800"/>
          </a:xfrm>
          <a:prstGeom prst="rect">
            <a:avLst/>
          </a:prstGeom>
          <a:noFill/>
          <a:ln>
            <a:noFill/>
          </a:ln>
        </p:spPr>
      </p:pic>
      <p:sp>
        <p:nvSpPr>
          <p:cNvPr id="118" name="Google Shape;118;p4"/>
          <p:cNvSpPr txBox="1"/>
          <p:nvPr/>
        </p:nvSpPr>
        <p:spPr>
          <a:xfrm>
            <a:off x="3343464" y="817153"/>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Romans 12:4-8 </a:t>
            </a:r>
            <a:r>
              <a:rPr lang="en-US" sz="4000" b="0" i="0" u="none" strike="noStrike" cap="none" dirty="0">
                <a:solidFill>
                  <a:srgbClr val="FFFFFF"/>
                </a:solidFill>
                <a:latin typeface="Tahoma"/>
                <a:ea typeface="Tahoma"/>
                <a:cs typeface="Tahoma"/>
                <a:sym typeface="Tahoma"/>
              </a:rPr>
              <a:t>(NKJV)</a:t>
            </a:r>
            <a:endParaRPr sz="1800" b="0" i="0" u="none" strike="noStrike" cap="none" dirty="0">
              <a:solidFill>
                <a:srgbClr val="FFFFFF"/>
              </a:solidFill>
              <a:latin typeface="Arial"/>
              <a:ea typeface="Arial"/>
              <a:cs typeface="Arial"/>
              <a:sym typeface="Arial"/>
            </a:endParaRPr>
          </a:p>
        </p:txBody>
      </p:sp>
      <p:sp>
        <p:nvSpPr>
          <p:cNvPr id="119" name="Google Shape;119;p4"/>
          <p:cNvSpPr txBox="1"/>
          <p:nvPr/>
        </p:nvSpPr>
        <p:spPr>
          <a:xfrm>
            <a:off x="1861458" y="1845129"/>
            <a:ext cx="9062356" cy="44958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FFFFFF"/>
              </a:buClr>
              <a:buSzPts val="3200"/>
            </a:pPr>
            <a:r>
              <a:rPr lang="en-US" sz="3600" b="0" i="0" u="none" strike="noStrike" cap="none" dirty="0">
                <a:solidFill>
                  <a:srgbClr val="FFFFFF"/>
                </a:solidFill>
                <a:latin typeface="Avenir"/>
                <a:ea typeface="Avenir"/>
                <a:cs typeface="Avenir"/>
                <a:sym typeface="Avenir"/>
              </a:rPr>
              <a:t>if </a:t>
            </a:r>
            <a:r>
              <a:rPr lang="en-US" sz="3600" b="1" i="0" u="none" strike="noStrike" cap="none" dirty="0">
                <a:solidFill>
                  <a:srgbClr val="FFFFFF"/>
                </a:solidFill>
                <a:latin typeface="Avenir"/>
                <a:ea typeface="Avenir"/>
                <a:cs typeface="Avenir"/>
                <a:sym typeface="Avenir"/>
              </a:rPr>
              <a:t>prophecy</a:t>
            </a:r>
            <a:r>
              <a:rPr lang="en-US" sz="3600" b="0" i="0" u="none" strike="noStrike" cap="none" dirty="0">
                <a:solidFill>
                  <a:srgbClr val="FFFFFF"/>
                </a:solidFill>
                <a:latin typeface="Avenir"/>
                <a:ea typeface="Avenir"/>
                <a:cs typeface="Avenir"/>
                <a:sym typeface="Avenir"/>
              </a:rPr>
              <a:t>, let us prophesy in proportion to our faith; or</a:t>
            </a:r>
            <a:r>
              <a:rPr lang="en-US" sz="3600" b="1" i="0" u="none" strike="noStrike" cap="none" dirty="0">
                <a:solidFill>
                  <a:srgbClr val="FFFFFF"/>
                </a:solidFill>
                <a:latin typeface="Avenir"/>
                <a:ea typeface="Avenir"/>
                <a:cs typeface="Avenir"/>
                <a:sym typeface="Avenir"/>
              </a:rPr>
              <a:t> ministry</a:t>
            </a:r>
            <a:r>
              <a:rPr lang="en-US" sz="3600" b="0" i="0" u="none" strike="noStrike" cap="none" dirty="0">
                <a:solidFill>
                  <a:srgbClr val="FFFFFF"/>
                </a:solidFill>
                <a:latin typeface="Avenir"/>
                <a:ea typeface="Avenir"/>
                <a:cs typeface="Avenir"/>
                <a:sym typeface="Avenir"/>
              </a:rPr>
              <a:t>, let us use it in our ministering; he who </a:t>
            </a:r>
            <a:r>
              <a:rPr lang="en-US" sz="3600" b="1" i="0" u="none" strike="noStrike" cap="none" dirty="0">
                <a:solidFill>
                  <a:srgbClr val="FFFFFF"/>
                </a:solidFill>
                <a:latin typeface="Avenir"/>
                <a:ea typeface="Avenir"/>
                <a:cs typeface="Avenir"/>
                <a:sym typeface="Avenir"/>
              </a:rPr>
              <a:t>teaches</a:t>
            </a:r>
            <a:r>
              <a:rPr lang="en-US" sz="3600" b="0" i="0" u="none" strike="noStrike" cap="none" dirty="0">
                <a:solidFill>
                  <a:srgbClr val="FFFFFF"/>
                </a:solidFill>
                <a:latin typeface="Avenir"/>
                <a:ea typeface="Avenir"/>
                <a:cs typeface="Avenir"/>
                <a:sym typeface="Avenir"/>
              </a:rPr>
              <a:t>, in teaching; he who </a:t>
            </a:r>
            <a:r>
              <a:rPr lang="en-US" sz="3600" b="1" i="0" u="none" strike="noStrike" cap="none" dirty="0">
                <a:solidFill>
                  <a:srgbClr val="FFFFFF"/>
                </a:solidFill>
                <a:latin typeface="Avenir"/>
                <a:ea typeface="Avenir"/>
                <a:cs typeface="Avenir"/>
                <a:sym typeface="Avenir"/>
              </a:rPr>
              <a:t>exhorts</a:t>
            </a:r>
            <a:r>
              <a:rPr lang="en-US" sz="3600" b="0" i="0" u="none" strike="noStrike" cap="none" dirty="0">
                <a:solidFill>
                  <a:srgbClr val="FFFFFF"/>
                </a:solidFill>
                <a:latin typeface="Avenir"/>
                <a:ea typeface="Avenir"/>
                <a:cs typeface="Avenir"/>
                <a:sym typeface="Avenir"/>
              </a:rPr>
              <a:t>, in exhortation; he who </a:t>
            </a:r>
            <a:r>
              <a:rPr lang="en-US" sz="3600" b="1" i="0" u="none" strike="noStrike" cap="none" dirty="0">
                <a:solidFill>
                  <a:srgbClr val="FFFFFF"/>
                </a:solidFill>
                <a:latin typeface="Avenir"/>
                <a:ea typeface="Avenir"/>
                <a:cs typeface="Avenir"/>
                <a:sym typeface="Avenir"/>
              </a:rPr>
              <a:t>gives</a:t>
            </a:r>
            <a:r>
              <a:rPr lang="en-US" sz="3600" b="0" i="0" u="none" strike="noStrike" cap="none" dirty="0">
                <a:solidFill>
                  <a:srgbClr val="FFFFFF"/>
                </a:solidFill>
                <a:latin typeface="Avenir"/>
                <a:ea typeface="Avenir"/>
                <a:cs typeface="Avenir"/>
                <a:sym typeface="Avenir"/>
              </a:rPr>
              <a:t>, with liberality; he who </a:t>
            </a:r>
            <a:r>
              <a:rPr lang="en-US" sz="3600" b="1" i="0" u="none" strike="noStrike" cap="none" dirty="0">
                <a:solidFill>
                  <a:srgbClr val="FFFFFF"/>
                </a:solidFill>
                <a:latin typeface="Avenir"/>
                <a:ea typeface="Avenir"/>
                <a:cs typeface="Avenir"/>
                <a:sym typeface="Avenir"/>
              </a:rPr>
              <a:t>leads</a:t>
            </a:r>
            <a:r>
              <a:rPr lang="en-US" sz="3600" b="0" i="0" u="none" strike="noStrike" cap="none" dirty="0">
                <a:solidFill>
                  <a:srgbClr val="FFFFFF"/>
                </a:solidFill>
                <a:latin typeface="Avenir"/>
                <a:ea typeface="Avenir"/>
                <a:cs typeface="Avenir"/>
                <a:sym typeface="Avenir"/>
              </a:rPr>
              <a:t>, with diligence; he who shows </a:t>
            </a:r>
            <a:r>
              <a:rPr lang="en-US" sz="3600" b="1" i="0" u="none" strike="noStrike" cap="none" dirty="0">
                <a:solidFill>
                  <a:srgbClr val="FFFFFF"/>
                </a:solidFill>
                <a:latin typeface="Avenir"/>
                <a:ea typeface="Avenir"/>
                <a:cs typeface="Avenir"/>
                <a:sym typeface="Avenir"/>
              </a:rPr>
              <a:t>mercy</a:t>
            </a:r>
            <a:r>
              <a:rPr lang="en-US" sz="3600" b="0" i="0" u="none" strike="noStrike" cap="none" dirty="0">
                <a:solidFill>
                  <a:srgbClr val="FFFFFF"/>
                </a:solidFill>
                <a:latin typeface="Avenir"/>
                <a:ea typeface="Avenir"/>
                <a:cs typeface="Avenir"/>
                <a:sym typeface="Avenir"/>
              </a:rPr>
              <a:t>, with cheerfulness.</a:t>
            </a:r>
            <a:endParaRPr sz="1600" dirty="0"/>
          </a:p>
        </p:txBody>
      </p:sp>
    </p:spTree>
    <p:extLst>
      <p:ext uri="{BB962C8B-B14F-4D97-AF65-F5344CB8AC3E}">
        <p14:creationId xmlns:p14="http://schemas.microsoft.com/office/powerpoint/2010/main" val="3334806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3"/>
        <p:cNvGrpSpPr/>
        <p:nvPr/>
      </p:nvGrpSpPr>
      <p:grpSpPr>
        <a:xfrm>
          <a:off x="0" y="0"/>
          <a:ext cx="0" cy="0"/>
          <a:chOff x="0" y="0"/>
          <a:chExt cx="0" cy="0"/>
        </a:xfrm>
      </p:grpSpPr>
      <p:sp>
        <p:nvSpPr>
          <p:cNvPr id="124" name="Google Shape;124;p5"/>
          <p:cNvSpPr txBox="1"/>
          <p:nvPr/>
        </p:nvSpPr>
        <p:spPr>
          <a:xfrm>
            <a:off x="3046806" y="256850"/>
            <a:ext cx="6098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Tahoma"/>
              <a:buNone/>
            </a:pPr>
            <a:r>
              <a:rPr lang="en-US" sz="4400" b="0" i="0" u="none" strike="noStrike" cap="none">
                <a:solidFill>
                  <a:srgbClr val="FFFFFF"/>
                </a:solidFill>
                <a:latin typeface="Tahoma"/>
                <a:ea typeface="Tahoma"/>
                <a:cs typeface="Tahoma"/>
                <a:sym typeface="Tahoma"/>
              </a:rPr>
              <a:t>God vs. The Devil</a:t>
            </a:r>
            <a:endParaRPr sz="4400" b="0" i="0" u="none" strike="noStrike" cap="none">
              <a:solidFill>
                <a:srgbClr val="FFFFFF"/>
              </a:solidFill>
              <a:latin typeface="Arial"/>
              <a:ea typeface="Arial"/>
              <a:cs typeface="Arial"/>
              <a:sym typeface="Arial"/>
            </a:endParaRPr>
          </a:p>
        </p:txBody>
      </p:sp>
      <p:sp>
        <p:nvSpPr>
          <p:cNvPr id="125" name="Google Shape;125;p5"/>
          <p:cNvSpPr txBox="1"/>
          <p:nvPr/>
        </p:nvSpPr>
        <p:spPr>
          <a:xfrm>
            <a:off x="764400" y="1224941"/>
            <a:ext cx="10663200" cy="3265500"/>
          </a:xfrm>
          <a:prstGeom prst="rect">
            <a:avLst/>
          </a:prstGeom>
          <a:noFill/>
          <a:ln>
            <a:noFill/>
          </a:ln>
        </p:spPr>
        <p:txBody>
          <a:bodyPr spcFirstLastPara="1" wrap="square" lIns="91425" tIns="45700" rIns="91425" bIns="45700" anchor="t" anchorCtr="0">
            <a:noAutofit/>
          </a:bodyPr>
          <a:lstStyle/>
          <a:p>
            <a:pPr marL="228600" marR="0" lvl="0" indent="-190500" algn="l" rtl="0">
              <a:lnSpc>
                <a:spcPct val="110000"/>
              </a:lnSpc>
              <a:spcBef>
                <a:spcPts val="0"/>
              </a:spcBef>
              <a:spcAft>
                <a:spcPts val="0"/>
              </a:spcAft>
              <a:buClr>
                <a:srgbClr val="FFFFFF"/>
              </a:buClr>
              <a:buSzPts val="2600"/>
              <a:buFont typeface="Arial"/>
              <a:buChar char="•"/>
            </a:pPr>
            <a:r>
              <a:rPr lang="en-US" sz="2800" b="0" i="0" u="none" strike="noStrike" cap="none" dirty="0">
                <a:solidFill>
                  <a:srgbClr val="FFFFFF"/>
                </a:solidFill>
                <a:latin typeface="Arial"/>
                <a:ea typeface="Arial"/>
                <a:cs typeface="Arial"/>
                <a:sym typeface="Arial"/>
              </a:rPr>
              <a:t>The LORD has </a:t>
            </a:r>
            <a:r>
              <a:rPr lang="en-US" sz="2800" b="1" i="0" u="none" strike="noStrike" cap="none" dirty="0">
                <a:solidFill>
                  <a:srgbClr val="FFFFFF"/>
                </a:solidFill>
                <a:latin typeface="Arial"/>
                <a:ea typeface="Arial"/>
                <a:cs typeface="Arial"/>
                <a:sym typeface="Arial"/>
              </a:rPr>
              <a:t>equipped every person with at least one spiritual gift. </a:t>
            </a:r>
            <a:endParaRPr sz="2800" b="0" i="0" u="none" strike="noStrike" cap="none" dirty="0">
              <a:solidFill>
                <a:srgbClr val="FFFFFF"/>
              </a:solidFill>
              <a:latin typeface="Arial"/>
              <a:ea typeface="Arial"/>
              <a:cs typeface="Arial"/>
              <a:sym typeface="Arial"/>
            </a:endParaRPr>
          </a:p>
          <a:p>
            <a:pPr marL="228600" marR="0" lvl="0" indent="-190500" algn="l" rtl="0">
              <a:lnSpc>
                <a:spcPct val="110000"/>
              </a:lnSpc>
              <a:spcBef>
                <a:spcPts val="1000"/>
              </a:spcBef>
              <a:spcAft>
                <a:spcPts val="0"/>
              </a:spcAft>
              <a:buClr>
                <a:srgbClr val="FFFFFF"/>
              </a:buClr>
              <a:buSzPts val="2600"/>
              <a:buFont typeface="Arial"/>
              <a:buChar char="•"/>
            </a:pPr>
            <a:r>
              <a:rPr lang="en-US" sz="2800" b="0" i="0" u="none" strike="noStrike" cap="none" dirty="0">
                <a:solidFill>
                  <a:srgbClr val="FFFFFF"/>
                </a:solidFill>
                <a:latin typeface="Arial"/>
                <a:ea typeface="Arial"/>
                <a:cs typeface="Arial"/>
                <a:sym typeface="Arial"/>
              </a:rPr>
              <a:t>God’s desire is that we would grow the church and/ or Pathfinder club, using our </a:t>
            </a:r>
            <a:r>
              <a:rPr lang="en-US" sz="2800" b="1" i="0" u="none" strike="noStrike" cap="none" dirty="0">
                <a:solidFill>
                  <a:srgbClr val="FFFFFF"/>
                </a:solidFill>
                <a:latin typeface="Arial"/>
                <a:ea typeface="Arial"/>
                <a:cs typeface="Arial"/>
                <a:sym typeface="Arial"/>
              </a:rPr>
              <a:t>gifts</a:t>
            </a:r>
            <a:r>
              <a:rPr lang="en-US" sz="2800" b="0" i="0" u="none" strike="noStrike" cap="none" dirty="0">
                <a:solidFill>
                  <a:srgbClr val="FFFFFF"/>
                </a:solidFill>
                <a:latin typeface="Arial"/>
                <a:ea typeface="Arial"/>
                <a:cs typeface="Arial"/>
                <a:sym typeface="Arial"/>
              </a:rPr>
              <a:t>. </a:t>
            </a:r>
            <a:endParaRPr sz="2800" b="0" i="0" u="none" strike="noStrike" cap="none" dirty="0">
              <a:solidFill>
                <a:srgbClr val="FFFFFF"/>
              </a:solidFill>
              <a:latin typeface="Arial"/>
              <a:ea typeface="Arial"/>
              <a:cs typeface="Arial"/>
              <a:sym typeface="Arial"/>
            </a:endParaRPr>
          </a:p>
          <a:p>
            <a:pPr marL="228600" marR="0" lvl="0" indent="-190500" algn="l" rtl="0">
              <a:lnSpc>
                <a:spcPct val="110000"/>
              </a:lnSpc>
              <a:spcBef>
                <a:spcPts val="1000"/>
              </a:spcBef>
              <a:spcAft>
                <a:spcPts val="0"/>
              </a:spcAft>
              <a:buClr>
                <a:srgbClr val="FFFFFF"/>
              </a:buClr>
              <a:buSzPts val="2600"/>
              <a:buFont typeface="Arial"/>
              <a:buChar char="•"/>
            </a:pPr>
            <a:r>
              <a:rPr lang="en-US" sz="2800" b="0" i="0" u="none" strike="noStrike" cap="none" dirty="0">
                <a:solidFill>
                  <a:srgbClr val="FFFFFF"/>
                </a:solidFill>
                <a:sym typeface="Arial"/>
              </a:rPr>
              <a:t>The enemy’s desire is that we keep them to ourselves. By keeping them to ourselves, you stunt your growth and the churches and/ or Pathfinder clubs.</a:t>
            </a:r>
            <a:endParaRPr sz="2800" b="0" i="0" u="none" strike="noStrike" cap="none" dirty="0">
              <a:solidFill>
                <a:srgbClr val="000000"/>
              </a:solidFill>
              <a:latin typeface="Tahoma"/>
              <a:ea typeface="Tahoma"/>
              <a:cs typeface="Tahoma"/>
              <a:sym typeface="Tahoma"/>
            </a:endParaRPr>
          </a:p>
        </p:txBody>
      </p:sp>
      <p:pic>
        <p:nvPicPr>
          <p:cNvPr id="126" name="Google Shape;126;p5"/>
          <p:cNvPicPr preferRelativeResize="0"/>
          <p:nvPr/>
        </p:nvPicPr>
        <p:blipFill>
          <a:blip r:embed="rId3">
            <a:alphaModFix/>
          </a:blip>
          <a:stretch>
            <a:fillRect/>
          </a:stretch>
        </p:blipFill>
        <p:spPr>
          <a:xfrm>
            <a:off x="7919356" y="4604210"/>
            <a:ext cx="4060371" cy="2057698"/>
          </a:xfrm>
          <a:prstGeom prst="rect">
            <a:avLst/>
          </a:prstGeom>
          <a:noFill/>
          <a:ln>
            <a:noFill/>
          </a:ln>
          <a:effectLst>
            <a:outerShdw blurRad="85725" dist="57150" dir="5400000" algn="bl" rotWithShape="0">
              <a:srgbClr val="00000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fade">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fade">
                                      <p:cBhvr>
                                        <p:cTn id="17" dur="500"/>
                                        <p:tgtEl>
                                          <p:spTgt spid="1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
        <p:cNvGrpSpPr/>
        <p:nvPr/>
      </p:nvGrpSpPr>
      <p:grpSpPr>
        <a:xfrm>
          <a:off x="0" y="0"/>
          <a:ext cx="0" cy="0"/>
          <a:chOff x="0" y="0"/>
          <a:chExt cx="0" cy="0"/>
        </a:xfrm>
      </p:grpSpPr>
      <p:pic>
        <p:nvPicPr>
          <p:cNvPr id="132" name="Google Shape;132;p6"/>
          <p:cNvPicPr preferRelativeResize="0"/>
          <p:nvPr/>
        </p:nvPicPr>
        <p:blipFill rotWithShape="1">
          <a:blip r:embed="rId3">
            <a:alphaModFix amt="35000"/>
          </a:blip>
          <a:srcRect/>
          <a:stretch/>
        </p:blipFill>
        <p:spPr>
          <a:xfrm>
            <a:off x="3886200" y="2362199"/>
            <a:ext cx="8305800" cy="4495800"/>
          </a:xfrm>
          <a:prstGeom prst="rect">
            <a:avLst/>
          </a:prstGeom>
          <a:noFill/>
          <a:ln>
            <a:noFill/>
          </a:ln>
        </p:spPr>
      </p:pic>
      <p:sp>
        <p:nvSpPr>
          <p:cNvPr id="133" name="Google Shape;133;p6"/>
          <p:cNvSpPr txBox="1"/>
          <p:nvPr/>
        </p:nvSpPr>
        <p:spPr>
          <a:xfrm>
            <a:off x="3491970" y="507909"/>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1 Peter 4:7-11 </a:t>
            </a:r>
            <a:r>
              <a:rPr lang="en-US" sz="4000" b="0" i="0" u="none" strike="noStrike" cap="none" dirty="0">
                <a:solidFill>
                  <a:srgbClr val="FFFFFF"/>
                </a:solidFill>
                <a:latin typeface="Tahoma"/>
                <a:ea typeface="Tahoma"/>
                <a:cs typeface="Tahoma"/>
                <a:sym typeface="Tahoma"/>
              </a:rPr>
              <a:t>(NIV)</a:t>
            </a:r>
            <a:endParaRPr sz="1800" b="0" i="0" u="none" strike="noStrike" cap="none" dirty="0">
              <a:solidFill>
                <a:srgbClr val="FFFFFF"/>
              </a:solidFill>
              <a:latin typeface="Arial"/>
              <a:ea typeface="Arial"/>
              <a:cs typeface="Arial"/>
              <a:sym typeface="Arial"/>
            </a:endParaRPr>
          </a:p>
        </p:txBody>
      </p:sp>
      <p:sp>
        <p:nvSpPr>
          <p:cNvPr id="134" name="Google Shape;134;p6"/>
          <p:cNvSpPr txBox="1"/>
          <p:nvPr/>
        </p:nvSpPr>
        <p:spPr>
          <a:xfrm>
            <a:off x="1077685" y="1763485"/>
            <a:ext cx="10036629" cy="4800600"/>
          </a:xfrm>
          <a:prstGeom prst="rect">
            <a:avLst/>
          </a:prstGeom>
          <a:noFill/>
          <a:ln>
            <a:noFill/>
          </a:ln>
        </p:spPr>
        <p:txBody>
          <a:bodyPr spcFirstLastPara="1" wrap="square" lIns="91425" tIns="45700" rIns="91425" bIns="45700" anchor="t" anchorCtr="0">
            <a:normAutofit/>
          </a:bodyPr>
          <a:lstStyle/>
          <a:p>
            <a:pPr marR="0" lvl="0" algn="l" rtl="0">
              <a:lnSpc>
                <a:spcPct val="100000"/>
              </a:lnSpc>
              <a:spcBef>
                <a:spcPts val="0"/>
              </a:spcBef>
              <a:spcAft>
                <a:spcPts val="0"/>
              </a:spcAft>
              <a:buClr>
                <a:srgbClr val="FFFFFF"/>
              </a:buClr>
              <a:buSzPts val="3200"/>
            </a:pPr>
            <a:r>
              <a:rPr lang="en-US" sz="3600" b="0" i="0" u="none" strike="noStrike" cap="none" dirty="0">
                <a:solidFill>
                  <a:srgbClr val="FFFFFF"/>
                </a:solidFill>
                <a:latin typeface="Avenir"/>
                <a:ea typeface="Avenir"/>
                <a:cs typeface="Avenir"/>
                <a:sym typeface="Avenir"/>
              </a:rPr>
              <a:t>Therefore be alert and of sober mind so that you may </a:t>
            </a:r>
            <a:r>
              <a:rPr lang="en-US" sz="3600" b="1" i="0" u="none" strike="noStrike" cap="none" dirty="0">
                <a:solidFill>
                  <a:srgbClr val="FFFFFF"/>
                </a:solidFill>
                <a:latin typeface="Avenir"/>
                <a:ea typeface="Avenir"/>
                <a:cs typeface="Avenir"/>
                <a:sym typeface="Avenir"/>
              </a:rPr>
              <a:t>pray</a:t>
            </a:r>
            <a:r>
              <a:rPr lang="en-US" sz="3600" b="0" i="0" u="none" strike="noStrike" cap="none" dirty="0">
                <a:solidFill>
                  <a:srgbClr val="FFFFFF"/>
                </a:solidFill>
                <a:latin typeface="Avenir"/>
                <a:ea typeface="Avenir"/>
                <a:cs typeface="Avenir"/>
                <a:sym typeface="Avenir"/>
              </a:rPr>
              <a:t>. Above all, </a:t>
            </a:r>
            <a:r>
              <a:rPr lang="en-US" sz="3600" b="1" i="0" u="none" strike="noStrike" cap="none" dirty="0">
                <a:solidFill>
                  <a:srgbClr val="FFFFFF"/>
                </a:solidFill>
                <a:latin typeface="Avenir"/>
                <a:ea typeface="Avenir"/>
                <a:cs typeface="Avenir"/>
                <a:sym typeface="Avenir"/>
              </a:rPr>
              <a:t>love</a:t>
            </a:r>
            <a:r>
              <a:rPr lang="en-US" sz="3600" b="0" i="0" u="none" strike="noStrike" cap="none" dirty="0">
                <a:solidFill>
                  <a:srgbClr val="FFFFFF"/>
                </a:solidFill>
                <a:latin typeface="Avenir"/>
                <a:ea typeface="Avenir"/>
                <a:cs typeface="Avenir"/>
                <a:sym typeface="Avenir"/>
              </a:rPr>
              <a:t> each other deeply, because love covers over a multitude of sins. Offer </a:t>
            </a:r>
            <a:r>
              <a:rPr lang="en-US" sz="3600" b="1" i="0" u="none" strike="noStrike" cap="none" dirty="0">
                <a:solidFill>
                  <a:srgbClr val="FFFFFF"/>
                </a:solidFill>
                <a:latin typeface="Avenir"/>
                <a:ea typeface="Avenir"/>
                <a:cs typeface="Avenir"/>
                <a:sym typeface="Avenir"/>
              </a:rPr>
              <a:t>hospitality</a:t>
            </a:r>
            <a:r>
              <a:rPr lang="en-US" sz="3600" b="0" i="0" u="none" strike="noStrike" cap="none" dirty="0">
                <a:solidFill>
                  <a:srgbClr val="FFFFFF"/>
                </a:solidFill>
                <a:latin typeface="Avenir"/>
                <a:ea typeface="Avenir"/>
                <a:cs typeface="Avenir"/>
                <a:sym typeface="Avenir"/>
              </a:rPr>
              <a:t> to one another without grumbling. Each of </a:t>
            </a:r>
            <a:r>
              <a:rPr lang="en-US" sz="3600" b="1" i="0" u="none" strike="noStrike" cap="none" dirty="0">
                <a:solidFill>
                  <a:srgbClr val="FFFFFF"/>
                </a:solidFill>
                <a:latin typeface="Avenir"/>
                <a:ea typeface="Avenir"/>
                <a:cs typeface="Avenir"/>
                <a:sym typeface="Avenir"/>
              </a:rPr>
              <a:t>you should use whatever gift you have received to serve others</a:t>
            </a:r>
            <a:r>
              <a:rPr lang="en-US" sz="3600" b="0" i="0" u="none" strike="noStrike" cap="none" dirty="0">
                <a:solidFill>
                  <a:srgbClr val="FFFFFF"/>
                </a:solidFill>
                <a:latin typeface="Avenir"/>
                <a:ea typeface="Avenir"/>
                <a:cs typeface="Avenir"/>
                <a:sym typeface="Avenir"/>
              </a:rPr>
              <a:t>, as </a:t>
            </a:r>
            <a:r>
              <a:rPr lang="en-US" sz="3600" b="1" i="0" u="none" strike="noStrike" cap="none" dirty="0">
                <a:solidFill>
                  <a:srgbClr val="FFFFFF"/>
                </a:solidFill>
                <a:latin typeface="Avenir"/>
                <a:ea typeface="Avenir"/>
                <a:cs typeface="Avenir"/>
                <a:sym typeface="Avenir"/>
              </a:rPr>
              <a:t>faithful stewards </a:t>
            </a:r>
            <a:r>
              <a:rPr lang="en-US" sz="3600" b="0" i="0" u="none" strike="noStrike" cap="none" dirty="0">
                <a:solidFill>
                  <a:srgbClr val="FFFFFF"/>
                </a:solidFill>
                <a:latin typeface="Avenir"/>
                <a:ea typeface="Avenir"/>
                <a:cs typeface="Avenir"/>
                <a:sym typeface="Avenir"/>
              </a:rPr>
              <a:t>of God’s grace in its various forms. </a:t>
            </a:r>
            <a:endParaRPr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1000"/>
                                        <p:tgtEl>
                                          <p:spTgt spid="1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
        <p:cNvGrpSpPr/>
        <p:nvPr/>
      </p:nvGrpSpPr>
      <p:grpSpPr>
        <a:xfrm>
          <a:off x="0" y="0"/>
          <a:ext cx="0" cy="0"/>
          <a:chOff x="0" y="0"/>
          <a:chExt cx="0" cy="0"/>
        </a:xfrm>
      </p:grpSpPr>
      <p:pic>
        <p:nvPicPr>
          <p:cNvPr id="132" name="Google Shape;132;p6"/>
          <p:cNvPicPr preferRelativeResize="0"/>
          <p:nvPr/>
        </p:nvPicPr>
        <p:blipFill rotWithShape="1">
          <a:blip r:embed="rId3">
            <a:alphaModFix amt="35000"/>
          </a:blip>
          <a:srcRect/>
          <a:stretch/>
        </p:blipFill>
        <p:spPr>
          <a:xfrm>
            <a:off x="3886200" y="2362199"/>
            <a:ext cx="8305800" cy="4495800"/>
          </a:xfrm>
          <a:prstGeom prst="rect">
            <a:avLst/>
          </a:prstGeom>
          <a:noFill/>
          <a:ln>
            <a:noFill/>
          </a:ln>
        </p:spPr>
      </p:pic>
      <p:sp>
        <p:nvSpPr>
          <p:cNvPr id="133" name="Google Shape;133;p6"/>
          <p:cNvSpPr txBox="1"/>
          <p:nvPr/>
        </p:nvSpPr>
        <p:spPr>
          <a:xfrm>
            <a:off x="3046828" y="794381"/>
            <a:ext cx="609834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400"/>
              <a:buFont typeface="Tahoma"/>
              <a:buNone/>
            </a:pPr>
            <a:r>
              <a:rPr lang="en-US" sz="4400" b="0" i="0" u="none" strike="noStrike" cap="none" dirty="0">
                <a:solidFill>
                  <a:srgbClr val="FFFFFF"/>
                </a:solidFill>
                <a:latin typeface="Tahoma"/>
                <a:ea typeface="Tahoma"/>
                <a:cs typeface="Tahoma"/>
                <a:sym typeface="Tahoma"/>
              </a:rPr>
              <a:t>1 Peter 4:7-11 </a:t>
            </a:r>
            <a:r>
              <a:rPr lang="en-US" sz="4000" b="0" i="0" u="none" strike="noStrike" cap="none" dirty="0">
                <a:solidFill>
                  <a:srgbClr val="FFFFFF"/>
                </a:solidFill>
                <a:latin typeface="Tahoma"/>
                <a:ea typeface="Tahoma"/>
                <a:cs typeface="Tahoma"/>
                <a:sym typeface="Tahoma"/>
              </a:rPr>
              <a:t>(NIV)</a:t>
            </a:r>
            <a:endParaRPr sz="1800" b="0" i="0" u="none" strike="noStrike" cap="none" dirty="0">
              <a:solidFill>
                <a:srgbClr val="FFFFFF"/>
              </a:solidFill>
              <a:latin typeface="Arial"/>
              <a:ea typeface="Arial"/>
              <a:cs typeface="Arial"/>
              <a:sym typeface="Arial"/>
            </a:endParaRPr>
          </a:p>
        </p:txBody>
      </p:sp>
      <p:sp>
        <p:nvSpPr>
          <p:cNvPr id="134" name="Google Shape;134;p6"/>
          <p:cNvSpPr txBox="1"/>
          <p:nvPr/>
        </p:nvSpPr>
        <p:spPr>
          <a:xfrm>
            <a:off x="1632857" y="1828800"/>
            <a:ext cx="9160329" cy="4800600"/>
          </a:xfrm>
          <a:prstGeom prst="rect">
            <a:avLst/>
          </a:prstGeom>
          <a:noFill/>
          <a:ln>
            <a:noFill/>
          </a:ln>
        </p:spPr>
        <p:txBody>
          <a:bodyPr spcFirstLastPara="1" wrap="square" lIns="91425" tIns="45700" rIns="91425" bIns="45700" anchor="t" anchorCtr="0">
            <a:normAutofit/>
          </a:bodyPr>
          <a:lstStyle/>
          <a:p>
            <a:pPr marR="0" lvl="0" algn="l" rtl="0">
              <a:lnSpc>
                <a:spcPct val="100000"/>
              </a:lnSpc>
              <a:spcBef>
                <a:spcPts val="0"/>
              </a:spcBef>
              <a:spcAft>
                <a:spcPts val="0"/>
              </a:spcAft>
              <a:buClr>
                <a:srgbClr val="FFFFFF"/>
              </a:buClr>
              <a:buSzPts val="3200"/>
            </a:pPr>
            <a:endParaRPr lang="en-US" sz="3200" b="0" i="0" u="none" strike="noStrike" cap="none" dirty="0">
              <a:solidFill>
                <a:srgbClr val="FFFFFF"/>
              </a:solidFill>
              <a:latin typeface="Avenir"/>
              <a:ea typeface="Avenir"/>
              <a:cs typeface="Avenir"/>
              <a:sym typeface="Avenir"/>
            </a:endParaRPr>
          </a:p>
          <a:p>
            <a:pPr marR="0" lvl="0" algn="l" rtl="0">
              <a:lnSpc>
                <a:spcPct val="100000"/>
              </a:lnSpc>
              <a:spcBef>
                <a:spcPts val="0"/>
              </a:spcBef>
              <a:spcAft>
                <a:spcPts val="0"/>
              </a:spcAft>
              <a:buClr>
                <a:srgbClr val="FFFFFF"/>
              </a:buClr>
              <a:buSzPts val="3200"/>
            </a:pPr>
            <a:r>
              <a:rPr lang="en-US" sz="3600" b="0" i="0" u="none" strike="noStrike" cap="none" dirty="0">
                <a:solidFill>
                  <a:srgbClr val="FFFFFF"/>
                </a:solidFill>
                <a:latin typeface="Avenir"/>
                <a:ea typeface="Avenir"/>
                <a:cs typeface="Avenir"/>
                <a:sym typeface="Avenir"/>
              </a:rPr>
              <a:t>If anyone </a:t>
            </a:r>
            <a:r>
              <a:rPr lang="en-US" sz="3600" b="1" i="0" u="none" strike="noStrike" cap="none" dirty="0">
                <a:solidFill>
                  <a:srgbClr val="FFFFFF"/>
                </a:solidFill>
                <a:latin typeface="Avenir"/>
                <a:ea typeface="Avenir"/>
                <a:cs typeface="Avenir"/>
                <a:sym typeface="Avenir"/>
              </a:rPr>
              <a:t>speaks</a:t>
            </a:r>
            <a:r>
              <a:rPr lang="en-US" sz="3600" b="0" i="0" u="none" strike="noStrike" cap="none" dirty="0">
                <a:solidFill>
                  <a:srgbClr val="FFFFFF"/>
                </a:solidFill>
                <a:latin typeface="Avenir"/>
                <a:ea typeface="Avenir"/>
                <a:cs typeface="Avenir"/>
                <a:sym typeface="Avenir"/>
              </a:rPr>
              <a:t>, they should do so as one who speaks the very words of God. If anyone </a:t>
            </a:r>
            <a:r>
              <a:rPr lang="en-US" sz="3600" b="1" i="0" u="none" strike="noStrike" cap="none" dirty="0">
                <a:solidFill>
                  <a:srgbClr val="FFFFFF"/>
                </a:solidFill>
                <a:latin typeface="Avenir"/>
                <a:ea typeface="Avenir"/>
                <a:cs typeface="Avenir"/>
                <a:sym typeface="Avenir"/>
              </a:rPr>
              <a:t>serves</a:t>
            </a:r>
            <a:r>
              <a:rPr lang="en-US" sz="3600" b="0" i="0" u="none" strike="noStrike" cap="none" dirty="0">
                <a:solidFill>
                  <a:srgbClr val="FFFFFF"/>
                </a:solidFill>
                <a:latin typeface="Avenir"/>
                <a:ea typeface="Avenir"/>
                <a:cs typeface="Avenir"/>
                <a:sym typeface="Avenir"/>
              </a:rPr>
              <a:t>, they should do so with the strength God provides, so that in all things God may be praised through Jesus Christ. </a:t>
            </a:r>
            <a:endParaRPr sz="1600" dirty="0"/>
          </a:p>
        </p:txBody>
      </p:sp>
    </p:spTree>
    <p:extLst>
      <p:ext uri="{BB962C8B-B14F-4D97-AF65-F5344CB8AC3E}">
        <p14:creationId xmlns:p14="http://schemas.microsoft.com/office/powerpoint/2010/main" val="103121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4">
                                            <p:txEl>
                                              <p:pRg st="1" end="1"/>
                                            </p:txEl>
                                          </p:spTgt>
                                        </p:tgtEl>
                                        <p:attrNameLst>
                                          <p:attrName>style.visibility</p:attrName>
                                        </p:attrNameLst>
                                      </p:cBhvr>
                                      <p:to>
                                        <p:strVal val="visible"/>
                                      </p:to>
                                    </p:set>
                                    <p:animEffect transition="in" filter="fade">
                                      <p:cBhvr>
                                        <p:cTn id="7" dur="1000"/>
                                        <p:tgtEl>
                                          <p:spTgt spid="1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1494</Words>
  <Application>Microsoft Macintosh PowerPoint</Application>
  <PresentationFormat>Widescreen</PresentationFormat>
  <Paragraphs>149</Paragraphs>
  <Slides>37</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Tahoma</vt:lpstr>
      <vt:lpstr>Arial</vt:lpstr>
      <vt:lpstr>Carter One</vt:lpstr>
      <vt:lpstr>Avenir</vt:lpstr>
      <vt:lpstr>Calibri</vt:lpstr>
      <vt:lpstr>Wingdings 2</vt:lpstr>
      <vt:lpstr>system-ui</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Time</vt:lpstr>
      <vt:lpstr>PowerPoint Presentation</vt:lpstr>
      <vt:lpstr>PowerPoint Presentation</vt:lpstr>
      <vt:lpstr>PowerPoint Presentation</vt:lpstr>
      <vt:lpstr>PowerPoint Presentation</vt:lpstr>
      <vt:lpstr>PowerPoint Presentation</vt:lpstr>
      <vt:lpstr>PowerPoint Presentation</vt:lpstr>
      <vt:lpstr>Break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Time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Hall, Sr.</dc:creator>
  <cp:lastModifiedBy>Cinthia Portanova</cp:lastModifiedBy>
  <cp:revision>1</cp:revision>
  <dcterms:created xsi:type="dcterms:W3CDTF">2021-01-20T02:08:23Z</dcterms:created>
  <dcterms:modified xsi:type="dcterms:W3CDTF">2023-02-07T03:30:50Z</dcterms:modified>
</cp:coreProperties>
</file>